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51" r:id="rId4"/>
    <p:sldId id="258" r:id="rId5"/>
    <p:sldId id="263" r:id="rId6"/>
    <p:sldId id="295" r:id="rId7"/>
    <p:sldId id="296" r:id="rId8"/>
    <p:sldId id="262" r:id="rId9"/>
    <p:sldId id="259" r:id="rId10"/>
    <p:sldId id="310" r:id="rId11"/>
    <p:sldId id="309" r:id="rId12"/>
    <p:sldId id="267" r:id="rId13"/>
    <p:sldId id="266" r:id="rId14"/>
    <p:sldId id="311" r:id="rId15"/>
    <p:sldId id="312" r:id="rId16"/>
    <p:sldId id="265" r:id="rId17"/>
    <p:sldId id="264" r:id="rId18"/>
    <p:sldId id="268" r:id="rId19"/>
    <p:sldId id="352" r:id="rId20"/>
    <p:sldId id="261" r:id="rId21"/>
    <p:sldId id="273" r:id="rId22"/>
    <p:sldId id="332" r:id="rId23"/>
    <p:sldId id="331" r:id="rId24"/>
    <p:sldId id="272" r:id="rId25"/>
    <p:sldId id="334" r:id="rId26"/>
    <p:sldId id="333" r:id="rId27"/>
    <p:sldId id="285" r:id="rId28"/>
    <p:sldId id="336" r:id="rId29"/>
    <p:sldId id="275" r:id="rId30"/>
    <p:sldId id="286" r:id="rId31"/>
    <p:sldId id="338" r:id="rId32"/>
    <p:sldId id="337" r:id="rId33"/>
    <p:sldId id="287" r:id="rId34"/>
    <p:sldId id="340" r:id="rId35"/>
    <p:sldId id="339" r:id="rId36"/>
    <p:sldId id="374" r:id="rId37"/>
    <p:sldId id="288" r:id="rId38"/>
    <p:sldId id="342" r:id="rId39"/>
    <p:sldId id="353" r:id="rId40"/>
    <p:sldId id="370" r:id="rId41"/>
    <p:sldId id="373" r:id="rId42"/>
    <p:sldId id="372" r:id="rId43"/>
    <p:sldId id="371" r:id="rId44"/>
    <p:sldId id="367" r:id="rId45"/>
    <p:sldId id="369" r:id="rId46"/>
    <p:sldId id="368" r:id="rId47"/>
    <p:sldId id="363" r:id="rId48"/>
    <p:sldId id="366" r:id="rId49"/>
    <p:sldId id="365" r:id="rId50"/>
    <p:sldId id="364" r:id="rId51"/>
    <p:sldId id="359" r:id="rId52"/>
    <p:sldId id="362" r:id="rId53"/>
    <p:sldId id="361" r:id="rId54"/>
    <p:sldId id="360" r:id="rId55"/>
    <p:sldId id="358" r:id="rId56"/>
    <p:sldId id="354" r:id="rId57"/>
    <p:sldId id="357" r:id="rId58"/>
    <p:sldId id="356" r:id="rId59"/>
    <p:sldId id="355" r:id="rId60"/>
    <p:sldId id="274" r:id="rId6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60" y="-96"/>
      </p:cViewPr>
      <p:guideLst>
        <p:guide orient="horz" pos="2160"/>
        <p:guide pos="2880"/>
      </p:guideLst>
    </p:cSldViewPr>
  </p:slideViewPr>
  <p:notesTextViewPr>
    <p:cViewPr>
      <p:scale>
        <a:sx n="1" d="1"/>
        <a:sy n="1" d="1"/>
      </p:scale>
      <p:origin x="0" y="0"/>
    </p:cViewPr>
  </p:notesTextViewPr>
  <p:sorterViewPr>
    <p:cViewPr>
      <p:scale>
        <a:sx n="100" d="100"/>
        <a:sy n="100" d="100"/>
      </p:scale>
      <p:origin x="0" y="57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14234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93737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265037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9316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71928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45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311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3007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199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258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77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2021/9/3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8704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39.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4.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0.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0.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slide" Target="slide35.xml"/><Relationship Id="rId4" Type="http://schemas.openxmlformats.org/officeDocument/2006/relationships/slide" Target="slide3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9.xml"/><Relationship Id="rId1" Type="http://schemas.openxmlformats.org/officeDocument/2006/relationships/slideLayout" Target="../slideLayouts/slideLayout2.xml"/><Relationship Id="rId5" Type="http://schemas.openxmlformats.org/officeDocument/2006/relationships/slide" Target="slide33.xml"/><Relationship Id="rId4" Type="http://schemas.openxmlformats.org/officeDocument/2006/relationships/slide" Target="slide32.xml"/></Relationships>
</file>

<file path=ppt/slides/_rels/slide31.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9.xml"/><Relationship Id="rId1" Type="http://schemas.openxmlformats.org/officeDocument/2006/relationships/slideLayout" Target="../slideLayouts/slideLayout2.xml"/><Relationship Id="rId5" Type="http://schemas.openxmlformats.org/officeDocument/2006/relationships/slide" Target="slide38.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slide" Target="slide56.xml"/><Relationship Id="rId3" Type="http://schemas.openxmlformats.org/officeDocument/2006/relationships/slide" Target="slide40.xml"/><Relationship Id="rId7" Type="http://schemas.openxmlformats.org/officeDocument/2006/relationships/slide" Target="slide55.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51.xml"/><Relationship Id="rId5" Type="http://schemas.openxmlformats.org/officeDocument/2006/relationships/slide" Target="slide47.xml"/><Relationship Id="rId4" Type="http://schemas.openxmlformats.org/officeDocument/2006/relationships/slide" Target="slide44.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39.xml"/><Relationship Id="rId1" Type="http://schemas.openxmlformats.org/officeDocument/2006/relationships/slideLayout" Target="../slideLayouts/slideLayout2.xml"/><Relationship Id="rId5" Type="http://schemas.openxmlformats.org/officeDocument/2006/relationships/slide" Target="slide43.xml"/><Relationship Id="rId4" Type="http://schemas.openxmlformats.org/officeDocument/2006/relationships/slide" Target="slide42.xml"/></Relationships>
</file>

<file path=ppt/slides/_rels/slide41.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39.xml"/><Relationship Id="rId1" Type="http://schemas.openxmlformats.org/officeDocument/2006/relationships/slideLayout" Target="../slideLayouts/slideLayout2.xml"/><Relationship Id="rId4" Type="http://schemas.openxmlformats.org/officeDocument/2006/relationships/slide" Target="slide46.xml"/></Relationships>
</file>

<file path=ppt/slides/_rels/slide45.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39.xml"/><Relationship Id="rId1" Type="http://schemas.openxmlformats.org/officeDocument/2006/relationships/slideLayout" Target="../slideLayouts/slideLayout2.xml"/><Relationship Id="rId5" Type="http://schemas.openxmlformats.org/officeDocument/2006/relationships/slide" Target="slide50.xml"/><Relationship Id="rId4" Type="http://schemas.openxmlformats.org/officeDocument/2006/relationships/slide" Target="slide49.xml"/></Relationships>
</file>

<file path=ppt/slides/_rels/slide48.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 Target="slide39.xml"/><Relationship Id="rId1" Type="http://schemas.openxmlformats.org/officeDocument/2006/relationships/slideLayout" Target="../slideLayouts/slideLayout2.xml"/><Relationship Id="rId5" Type="http://schemas.openxmlformats.org/officeDocument/2006/relationships/slide" Target="slide54.xml"/><Relationship Id="rId4" Type="http://schemas.openxmlformats.org/officeDocument/2006/relationships/slide" Target="slide53.xml"/></Relationships>
</file>

<file path=ppt/slides/_rels/slide5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39.xml"/><Relationship Id="rId1" Type="http://schemas.openxmlformats.org/officeDocument/2006/relationships/slideLayout" Target="../slideLayouts/slideLayout2.xml"/><Relationship Id="rId5" Type="http://schemas.openxmlformats.org/officeDocument/2006/relationships/slide" Target="slide59.xml"/><Relationship Id="rId4" Type="http://schemas.openxmlformats.org/officeDocument/2006/relationships/slide" Target="slide58.xml"/></Relationships>
</file>

<file path=ppt/slides/_rels/slide57.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7.xml"/><Relationship Id="rId4" Type="http://schemas.openxmlformats.org/officeDocument/2006/relationships/slide" Target="slide11.xml"/><Relationship Id="rId9" Type="http://schemas.openxmlformats.org/officeDocument/2006/relationships/slide" Target="slide1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52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对科学技术的理解</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马克思、恩格斯认为，科学建立在实践基础之上，是人们批判宗教和唯心主义的精神武器，是人类通过实践对自然的认识与解释，是人类对客观世界规律的理论概括，是社会发展的一般精神产品；</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技术在本质上体现了人对自然的实践关系，“工艺学揭示出人对自然的能动关系，人的生活的直接生产过程，从而人的社会生活关系和由此产生的精神观念的直接生产过程”。</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0957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科学的分类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恩格斯对自然科学进行了分类。每一门科学都是分析某一个别的运动形式或一系列相互转化的运动形式，因此，科学分类就是这些运动形式本身依据其内部所固有的次序的分类和排列，而它的重要性也正是在这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恩格斯将自然科学的研究对象规定为运动着的物体，并将科学分为数学、天文学、物理学、化学、生物学等。</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365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科学技术与哲学的关系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恩格斯强调科学技术对哲学的推动作用，认为推动哲学家前进的，“主要是自然科学和工业的强大而日益迅猛的进步”。</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的发展也受到哲学的制约和影响。科学与哲学在研究对象上具有本质上的共同点和内在的一致性。科学研究作为一种认识活动，必须通过理论思维才能揭示对象的本质和规律，这就自然地与哲学发生紧密的联系。</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8678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科学技术是生产力</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马克思提出了科学是生产力的思想。“资本是以生产力的一定的现有的历史发展为前提的</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在这些生产力中也包括科学”，马克思认为，社会生产力不仅以物质形态存在，而且以知识形态存在，自然科学就是以知识形态为特征的一般社会生产力。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14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5"/>
            </a:pPr>
            <a:r>
              <a:rPr lang="zh-CN" altLang="en-US" sz="3200" b="1" dirty="0">
                <a:effectLst>
                  <a:outerShdw blurRad="38100" dist="38100" dir="2700000" algn="tl">
                    <a:srgbClr val="000000">
                      <a:alpha val="43137"/>
                    </a:srgbClr>
                  </a:outerShdw>
                </a:effectLst>
                <a:hlinkClick r:id="rId2" action="ppaction://hlinksldjump"/>
              </a:rPr>
              <a:t>科学技术的生产动因</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马克思认为自然科学本身的发展，“仍然是在资本主义生产的基础上进行的，这种资本主义生产第一次在相当大的程度上为自然科学创造了进行研究、观察、实验的物质手段”。</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恩格斯认为近代以来科学“以神奇的速度发展起来，那么，我们要再次把这个奇迹归功于生产”。</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13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6"/>
            </a:pPr>
            <a:r>
              <a:rPr lang="zh-CN" altLang="en-US" sz="3200" b="1" dirty="0">
                <a:effectLst>
                  <a:outerShdw blurRad="38100" dist="38100" dir="2700000" algn="tl">
                    <a:srgbClr val="000000">
                      <a:alpha val="43137"/>
                    </a:srgbClr>
                  </a:outerShdw>
                </a:effectLst>
                <a:hlinkClick r:id="rId2" action="ppaction://hlinksldjump"/>
              </a:rPr>
              <a:t>科学技术的社会功能</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1600" b="1" dirty="0" smtClean="0">
                <a:effectLst>
                  <a:outerShdw blurRad="38100" dist="38100" dir="2700000" algn="tl">
                    <a:srgbClr val="000000">
                      <a:alpha val="43137"/>
                    </a:srgbClr>
                  </a:outerShdw>
                </a:effectLst>
              </a:rPr>
              <a:t>恩格斯指出，“在马克思看来，科学是一种在历史上起推动作用的、革命的力量”。“他把科学首先看成是一个伟大的历史杠杆，看成是按最明显的字面意义而言的革命力量”。</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1600" b="1" dirty="0">
                <a:effectLst>
                  <a:outerShdw blurRad="38100" dist="38100" dir="2700000" algn="tl">
                    <a:srgbClr val="000000">
                      <a:alpha val="43137"/>
                    </a:srgbClr>
                  </a:outerShdw>
                </a:effectLst>
              </a:rPr>
              <a:t>科学</a:t>
            </a:r>
            <a:r>
              <a:rPr lang="zh-CN" altLang="en-US" sz="1600" b="1" dirty="0" smtClean="0">
                <a:effectLst>
                  <a:outerShdw blurRad="38100" dist="38100" dir="2700000" algn="tl">
                    <a:srgbClr val="000000">
                      <a:alpha val="43137"/>
                    </a:srgbClr>
                  </a:outerShdw>
                </a:effectLst>
              </a:rPr>
              <a:t>革命的出现，打破了宗教神学关于自然的观点，自然科学从神学中解放出来，从此快速前进。科学与技术的结合推动了产业革命，产业革命促使市民社会在经济结构和社会生产关系上发生了全面变革，“随着新生产力的获得，人们改变自己的生产方式，随着生产方式即谋生的方式的改变，人们也就会改变自己的一切社会关系。手推磨产生的是封建社会，蒸汽机产生的是工业资本家的社会”。</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1600" b="1" dirty="0">
                <a:effectLst>
                  <a:outerShdw blurRad="38100" dist="38100" dir="2700000" algn="tl">
                    <a:srgbClr val="000000">
                      <a:alpha val="43137"/>
                    </a:srgbClr>
                  </a:outerShdw>
                </a:effectLst>
              </a:rPr>
              <a:t>科学技术的发展</a:t>
            </a:r>
            <a:r>
              <a:rPr lang="zh-CN" altLang="en-US" sz="1600" b="1" dirty="0" smtClean="0">
                <a:effectLst>
                  <a:outerShdw blurRad="38100" dist="38100" dir="2700000" algn="tl">
                    <a:srgbClr val="000000">
                      <a:alpha val="43137"/>
                    </a:srgbClr>
                  </a:outerShdw>
                </a:effectLst>
              </a:rPr>
              <a:t>，必然引起生产关系本身的变革，因为“一旦生产力发生了</a:t>
            </a:r>
            <a:r>
              <a:rPr lang="zh-CN" altLang="en-US" sz="1600" b="1" dirty="0">
                <a:effectLst>
                  <a:outerShdw blurRad="38100" dist="38100" dir="2700000" algn="tl">
                    <a:srgbClr val="000000">
                      <a:alpha val="43137"/>
                    </a:srgbClr>
                  </a:outerShdw>
                </a:effectLst>
              </a:rPr>
              <a:t>革命（这一革命表现在工艺技术方面</a:t>
            </a:r>
            <a:r>
              <a:rPr lang="zh-CN" altLang="en-US" sz="1600" b="1" dirty="0" smtClean="0">
                <a:effectLst>
                  <a:outerShdw blurRad="38100" dist="38100" dir="2700000" algn="tl">
                    <a:srgbClr val="000000">
                      <a:alpha val="43137"/>
                    </a:srgbClr>
                  </a:outerShdw>
                </a:effectLst>
              </a:rPr>
              <a:t>），生产关系也就会发生革命。”</a:t>
            </a:r>
            <a:endParaRPr lang="zh-CN" alt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498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7"/>
            </a:pPr>
            <a:r>
              <a:rPr lang="zh-CN" altLang="en-US" sz="3200" b="1" dirty="0">
                <a:effectLst>
                  <a:outerShdw blurRad="38100" dist="38100" dir="2700000" algn="tl">
                    <a:srgbClr val="000000">
                      <a:alpha val="43137"/>
                    </a:srgbClr>
                  </a:outerShdw>
                </a:effectLst>
                <a:hlinkClick r:id="rId2" action="ppaction://hlinksldjump"/>
              </a:rPr>
              <a:t>科学技术与社会制度</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1600" b="1" dirty="0" smtClean="0">
                <a:effectLst>
                  <a:outerShdw blurRad="38100" dist="38100" dir="2700000" algn="tl">
                    <a:srgbClr val="000000">
                      <a:alpha val="43137"/>
                    </a:srgbClr>
                  </a:outerShdw>
                </a:effectLst>
              </a:rPr>
              <a:t>首先，马克思</a:t>
            </a:r>
            <a:r>
              <a:rPr lang="zh-CN" altLang="en-US" sz="1600" b="1" dirty="0">
                <a:effectLst>
                  <a:outerShdw blurRad="38100" dist="38100" dir="2700000" algn="tl">
                    <a:srgbClr val="000000">
                      <a:alpha val="43137"/>
                    </a:srgbClr>
                  </a:outerShdw>
                </a:effectLst>
              </a:rPr>
              <a:t>、恩格斯揭示</a:t>
            </a:r>
            <a:r>
              <a:rPr lang="zh-CN" altLang="en-US" sz="1600" b="1" dirty="0" smtClean="0">
                <a:effectLst>
                  <a:outerShdw blurRad="38100" dist="38100" dir="2700000" algn="tl">
                    <a:srgbClr val="000000">
                      <a:alpha val="43137"/>
                    </a:srgbClr>
                  </a:outerShdw>
                </a:effectLst>
              </a:rPr>
              <a:t>了新兴资产阶级与自然科学的关系。马克思指出，“只有资本主义生产才把物质生产过程变成科学在生产中的应用</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被运用于实践的科学”。</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600" b="1" dirty="0" smtClean="0">
                <a:effectLst>
                  <a:outerShdw blurRad="38100" dist="38100" dir="2700000" algn="tl">
                    <a:srgbClr val="000000">
                      <a:alpha val="43137"/>
                    </a:srgbClr>
                  </a:outerShdw>
                </a:effectLst>
              </a:rPr>
              <a:t>其次，马克思、恩格斯揭示了资本主义制度下劳动者与科学技术的关系。“科学根本不费资本家‘分文’，但这丝毫不妨碍他们去利用科学。资本像吞并他人的劳动一样，吞并‘他人的’科学”。</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600" b="1" dirty="0" smtClean="0">
                <a:effectLst>
                  <a:outerShdw blurRad="38100" dist="38100" dir="2700000" algn="tl">
                    <a:srgbClr val="000000">
                      <a:alpha val="43137"/>
                    </a:srgbClr>
                  </a:outerShdw>
                </a:effectLst>
              </a:rPr>
              <a:t>最后，预见了只有在劳动共和国，科学才能起到它真正的作用。马克思、恩格斯认为，科学家需要依靠历史的产物和群众的智慧。马克思指出，正是</a:t>
            </a:r>
            <a:r>
              <a:rPr lang="en-US" altLang="zh-CN" sz="1600" b="1" dirty="0" smtClean="0">
                <a:effectLst>
                  <a:outerShdw blurRad="38100" dist="38100" dir="2700000" algn="tl">
                    <a:srgbClr val="000000">
                      <a:alpha val="43137"/>
                    </a:srgbClr>
                  </a:outerShdw>
                </a:effectLst>
              </a:rPr>
              <a:t>17</a:t>
            </a:r>
            <a:r>
              <a:rPr lang="zh-CN" altLang="en-US" sz="1600" b="1" dirty="0" smtClean="0">
                <a:effectLst>
                  <a:outerShdw blurRad="38100" dist="38100" dir="2700000" algn="tl">
                    <a:srgbClr val="000000">
                      <a:alpha val="43137"/>
                    </a:srgbClr>
                  </a:outerShdw>
                </a:effectLst>
              </a:rPr>
              <a:t>世纪机器的应用，“为当时的大数学家们创立现代力学提供了实际的支点和刺激”。“</a:t>
            </a:r>
            <a:r>
              <a:rPr lang="en-US" altLang="zh-CN" sz="1600" b="1" dirty="0" smtClean="0">
                <a:effectLst>
                  <a:outerShdw blurRad="38100" dist="38100" dir="2700000" algn="tl">
                    <a:srgbClr val="000000">
                      <a:alpha val="43137"/>
                    </a:srgbClr>
                  </a:outerShdw>
                </a:effectLst>
              </a:rPr>
              <a:t>18</a:t>
            </a:r>
            <a:r>
              <a:rPr lang="zh-CN" altLang="en-US" sz="1600" b="1" dirty="0" smtClean="0">
                <a:effectLst>
                  <a:outerShdw blurRad="38100" dist="38100" dir="2700000" algn="tl">
                    <a:srgbClr val="000000">
                      <a:alpha val="43137"/>
                    </a:srgbClr>
                  </a:outerShdw>
                </a:effectLst>
              </a:rPr>
              <a:t>世纪的任何发明，很少是属于某一个人的”。马克思、恩格斯也肯定了科学家个人在科学发展史上的重要作用。</a:t>
            </a:r>
            <a:endParaRPr lang="zh-CN" alt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444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8"/>
            </a:pPr>
            <a:r>
              <a:rPr lang="zh-CN" altLang="en-US" sz="3200" b="1" dirty="0" smtClean="0">
                <a:effectLst>
                  <a:outerShdw blurRad="38100" dist="38100" dir="2700000" algn="tl">
                    <a:srgbClr val="000000">
                      <a:alpha val="43137"/>
                    </a:srgbClr>
                  </a:outerShdw>
                </a:effectLst>
                <a:hlinkClick r:id="rId2" action="ppaction://hlinksldjump"/>
              </a:rPr>
              <a:t>技术异化</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latin typeface="+mn-ea"/>
              </a:rPr>
              <a:t>在马克思的技术思想中，并没有直接论及技术异化问题，有关技术异化的思想多是潜在地包含于其劳动异化理论之中。马克思深入考察了资本主义条件下产业技术的发展以及资本主义统治与剥削造成的技术异化现象。</a:t>
            </a:r>
            <a:endParaRPr lang="en-US" altLang="zh-CN" sz="2000" b="1" dirty="0" smtClean="0">
              <a:effectLst>
                <a:outerShdw blurRad="38100" dist="38100" dir="2700000" algn="tl">
                  <a:srgbClr val="000000">
                    <a:alpha val="43137"/>
                  </a:srgbClr>
                </a:outerShdw>
              </a:effectLst>
              <a:latin typeface="+mn-ea"/>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latin typeface="+mn-ea"/>
              </a:rPr>
              <a:t>马克思着重分析了资本主义条件下，技术异化对自然、社会特别是人类自身所造成的影响。</a:t>
            </a:r>
            <a:endParaRPr lang="en-US" altLang="zh-CN" sz="2000" b="1" dirty="0" smtClean="0">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79909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9"/>
            </a:pPr>
            <a:r>
              <a:rPr lang="zh-CN" altLang="en-US" sz="3200" b="1" dirty="0">
                <a:effectLst>
                  <a:outerShdw blurRad="38100" dist="38100" dir="2700000" algn="tl">
                    <a:srgbClr val="000000">
                      <a:alpha val="43137"/>
                    </a:srgbClr>
                  </a:outerShdw>
                </a:effectLst>
                <a:hlinkClick r:id="rId2" action="ppaction://hlinksldjump"/>
              </a:rPr>
              <a:t>对科学技术的理解</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马克思、恩格斯考察了科学技术发展的规律，解释了生产力系统中“科学</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技术</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生产”各要素之间的相互作用关系。在他们看来，大工业出现以前，科学发展以生产和技术为前导，“科学</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技术</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生产”间突出的是“</a:t>
            </a:r>
            <a:r>
              <a:rPr lang="zh-CN" altLang="en-US" sz="1800" b="1" dirty="0" smtClean="0">
                <a:solidFill>
                  <a:srgbClr val="FF0000"/>
                </a:solidFill>
                <a:effectLst>
                  <a:outerShdw blurRad="38100" dist="38100" dir="2700000" algn="tl">
                    <a:srgbClr val="000000">
                      <a:alpha val="43137"/>
                    </a:srgbClr>
                  </a:outerShdw>
                </a:effectLst>
              </a:rPr>
              <a:t>生产→技术→科学</a:t>
            </a:r>
            <a:r>
              <a:rPr lang="zh-CN" altLang="en-US" sz="1800" b="1" dirty="0" smtClean="0">
                <a:effectLst>
                  <a:outerShdw blurRad="38100" dist="38100" dir="2700000" algn="tl">
                    <a:srgbClr val="000000">
                      <a:alpha val="43137"/>
                    </a:srgbClr>
                  </a:outerShdw>
                </a:effectLst>
              </a:rPr>
              <a:t>”的作用关系，“科学的产生和发展一开始就是由生产决定的”。工业革命以后，科学发现成为了技术发展的基础，“生产过程成了科学的应用” ，“</a:t>
            </a:r>
            <a:r>
              <a:rPr lang="zh-CN" altLang="en-US" sz="1800" b="1" dirty="0" smtClean="0">
                <a:solidFill>
                  <a:srgbClr val="FF0000"/>
                </a:solidFill>
                <a:effectLst>
                  <a:outerShdw blurRad="38100" dist="38100" dir="2700000" algn="tl">
                    <a:srgbClr val="000000">
                      <a:alpha val="43137"/>
                    </a:srgbClr>
                  </a:outerShdw>
                </a:effectLst>
              </a:rPr>
              <a:t>科学→</a:t>
            </a:r>
            <a:r>
              <a:rPr lang="zh-CN" altLang="en-US" sz="1800" b="1" dirty="0">
                <a:solidFill>
                  <a:srgbClr val="FF0000"/>
                </a:solidFill>
                <a:effectLst>
                  <a:outerShdw blurRad="38100" dist="38100" dir="2700000" algn="tl">
                    <a:srgbClr val="000000">
                      <a:alpha val="43137"/>
                    </a:srgbClr>
                  </a:outerShdw>
                </a:effectLst>
              </a:rPr>
              <a:t>技术</a:t>
            </a:r>
            <a:r>
              <a:rPr lang="zh-CN" altLang="en-US" sz="1800" b="1" dirty="0" smtClean="0">
                <a:solidFill>
                  <a:srgbClr val="FF0000"/>
                </a:solidFill>
                <a:effectLst>
                  <a:outerShdw blurRad="38100" dist="38100" dir="2700000" algn="tl">
                    <a:srgbClr val="000000">
                      <a:alpha val="43137"/>
                    </a:srgbClr>
                  </a:outerShdw>
                </a:effectLst>
              </a:rPr>
              <a:t>→生产</a:t>
            </a:r>
            <a:r>
              <a:rPr lang="zh-CN" altLang="en-US" sz="1800" b="1" dirty="0" smtClean="0">
                <a:effectLst>
                  <a:outerShdw blurRad="38100" dist="38100" dir="2700000" algn="tl">
                    <a:srgbClr val="000000">
                      <a:alpha val="43137"/>
                    </a:srgbClr>
                  </a:outerShdw>
                </a:effectLst>
              </a:rPr>
              <a:t>”的作用关系开始占据主导地位。</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马克思、恩格斯的科学技术思想，不仅是对马克思主义理论的丰富和发展，更有助于指导我们正确分析科学技术及其发展的理论和现实问题。</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5273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第二节 科学技术的本质和结构</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科学技术的本质特征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科学技术的体系结构</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767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第二章 马克思主义科学技术观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hlinkClick r:id="rId2" action="ppaction://hlinksldjump"/>
              </a:rPr>
              <a:t>第一节 马克思、恩格斯的科学技术思想</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3" action="ppaction://hlinksldjump"/>
              </a:rPr>
              <a:t>第二节 科学技术的本质和结构</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4" action="ppaction://hlinksldjump"/>
              </a:rPr>
              <a:t>第三节 科学技术的发展模式及动力</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4786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科学技术的本质特征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科学的本质特征</a:t>
            </a:r>
            <a:endParaRPr lang="en-US" altLang="zh-CN" sz="2400" b="1" dirty="0" smtClean="0">
              <a:effectLst>
                <a:outerShdw blurRad="38100" dist="38100" dir="2700000" algn="tl">
                  <a:srgbClr val="000000">
                    <a:alpha val="43137"/>
                  </a:srgbClr>
                </a:outerShdw>
              </a:effectLst>
              <a:hlinkClick r:id="rId4" action="ppaction://hlinksldjump"/>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技术的本质特征</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943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科学的本质特征</a:t>
            </a:r>
            <a:endParaRPr lang="en-US" altLang="zh-CN" sz="3200" b="1" dirty="0">
              <a:effectLst>
                <a:outerShdw blurRad="38100" dist="38100" dir="2700000" algn="tl">
                  <a:srgbClr val="000000">
                    <a:alpha val="43137"/>
                  </a:srgbClr>
                </a:outerShdw>
              </a:effectLst>
              <a:hlinkClick r:id="rId3" action="ppaction://hlinksldjump"/>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马克思、恩格斯关于科学本质特征的分析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国外</a:t>
            </a:r>
            <a:r>
              <a:rPr lang="zh-CN" altLang="en-US" sz="2400" b="1" dirty="0" smtClean="0">
                <a:effectLst>
                  <a:outerShdw blurRad="38100" dist="38100" dir="2700000" algn="tl">
                    <a:srgbClr val="000000">
                      <a:alpha val="43137"/>
                    </a:srgbClr>
                  </a:outerShdw>
                </a:effectLst>
                <a:hlinkClick r:id="rId4" action="ppaction://hlinksldjump"/>
              </a:rPr>
              <a:t>学者对科学本质特征的研究</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对科学本质</a:t>
            </a:r>
            <a:r>
              <a:rPr lang="zh-CN" altLang="en-US" sz="2400" b="1" dirty="0" smtClean="0">
                <a:effectLst>
                  <a:outerShdw blurRad="38100" dist="38100" dir="2700000" algn="tl">
                    <a:srgbClr val="000000">
                      <a:alpha val="43137"/>
                    </a:srgbClr>
                  </a:outerShdw>
                </a:effectLst>
                <a:hlinkClick r:id="rId5" action="ppaction://hlinksldjump"/>
              </a:rPr>
              <a:t>特征的理解</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333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马克思、</a:t>
            </a:r>
            <a:r>
              <a:rPr lang="zh-CN" altLang="en-US" sz="3200" b="1" dirty="0" smtClean="0">
                <a:effectLst>
                  <a:outerShdw blurRad="38100" dist="38100" dir="2700000" algn="tl">
                    <a:srgbClr val="000000">
                      <a:alpha val="43137"/>
                    </a:srgbClr>
                  </a:outerShdw>
                </a:effectLst>
                <a:hlinkClick r:id="rId2" action="ppaction://hlinksldjump"/>
              </a:rPr>
              <a:t>恩格斯的</a:t>
            </a:r>
            <a:r>
              <a:rPr lang="zh-CN" altLang="en-US" sz="3200" b="1" dirty="0">
                <a:effectLst>
                  <a:outerShdw blurRad="38100" dist="38100" dir="2700000" algn="tl">
                    <a:srgbClr val="000000">
                      <a:alpha val="43137"/>
                    </a:srgbClr>
                  </a:outerShdw>
                </a:effectLst>
                <a:hlinkClick r:id="rId2" action="ppaction://hlinksldjump"/>
              </a:rPr>
              <a:t>分析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马克思提出科学是真正实证的科学，是真正的知识。</a:t>
            </a:r>
            <a:r>
              <a:rPr lang="zh-CN" altLang="en-US" sz="1400" b="1" dirty="0" smtClean="0">
                <a:effectLst>
                  <a:outerShdw blurRad="38100" dist="38100" dir="2700000" algn="tl">
                    <a:srgbClr val="000000">
                      <a:alpha val="43137"/>
                    </a:srgbClr>
                  </a:outerShdw>
                </a:effectLst>
              </a:rPr>
              <a:t>“科学就在于把理性方法运用于感性材料。归纳、分析、比较、观察和实验是理性方法的主要条件”。</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400" b="1" dirty="0">
                <a:effectLst>
                  <a:outerShdw blurRad="38100" dist="38100" dir="2700000" algn="tl">
                    <a:srgbClr val="000000">
                      <a:alpha val="43137"/>
                    </a:srgbClr>
                  </a:outerShdw>
                </a:effectLst>
              </a:rPr>
              <a:t>感性</a:t>
            </a:r>
            <a:r>
              <a:rPr lang="zh-CN" altLang="en-US" sz="1400" b="1" dirty="0" smtClean="0">
                <a:effectLst>
                  <a:outerShdw blurRad="38100" dist="38100" dir="2700000" algn="tl">
                    <a:srgbClr val="000000">
                      <a:alpha val="43137"/>
                    </a:srgbClr>
                  </a:outerShdw>
                </a:effectLst>
              </a:rPr>
              <a:t>是一切科学的基础。“科学只有从感性意识和感性需要这两种形式的感性出发，因而，科学只有从自然界出发，才是现实的科学”。</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科学是“一种在历史上起推动作用的、革命的力量”。</a:t>
            </a:r>
            <a:r>
              <a:rPr lang="zh-CN" altLang="en-US" sz="1400" b="1" dirty="0" smtClean="0">
                <a:effectLst>
                  <a:outerShdw blurRad="38100" dist="38100" dir="2700000" algn="tl">
                    <a:srgbClr val="000000">
                      <a:alpha val="43137"/>
                    </a:srgbClr>
                  </a:outerShdw>
                </a:effectLst>
              </a:rPr>
              <a:t>科学是属于精神生产领域的活动，是一般生产力。</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科学是一</a:t>
            </a:r>
            <a:r>
              <a:rPr lang="zh-CN" altLang="en-US" sz="1600" b="1" dirty="0" smtClean="0">
                <a:effectLst>
                  <a:outerShdw blurRad="38100" dist="38100" dir="2700000" algn="tl">
                    <a:srgbClr val="000000">
                      <a:alpha val="43137"/>
                    </a:srgbClr>
                  </a:outerShdw>
                </a:effectLst>
              </a:rPr>
              <a:t>种特殊社会意识形式。</a:t>
            </a:r>
            <a:r>
              <a:rPr lang="zh-CN" altLang="en-US" sz="1400" b="1" dirty="0" smtClean="0">
                <a:effectLst>
                  <a:outerShdw blurRad="38100" dist="38100" dir="2700000" algn="tl">
                    <a:srgbClr val="000000">
                      <a:alpha val="43137"/>
                    </a:srgbClr>
                  </a:outerShdw>
                </a:effectLst>
              </a:rPr>
              <a:t>科学是对客观世界的反映，但它和资本结合起来，就成为资本家统治的工具而“迫使反叛的工人就范”。</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科学</a:t>
            </a:r>
            <a:r>
              <a:rPr lang="zh-CN" altLang="en-US" sz="1600" b="1" dirty="0" smtClean="0">
                <a:effectLst>
                  <a:outerShdw blurRad="38100" dist="38100" dir="2700000" algn="tl">
                    <a:srgbClr val="000000">
                      <a:alpha val="43137"/>
                    </a:srgbClr>
                  </a:outerShdw>
                </a:effectLst>
              </a:rPr>
              <a:t>具有双刃剑作用，它一方面推动了社会的发展，另一方面又成为一种控制人的力量。</a:t>
            </a:r>
            <a:r>
              <a:rPr lang="zh-CN" altLang="en-US" sz="1400" b="1" dirty="0" smtClean="0">
                <a:effectLst>
                  <a:outerShdw blurRad="38100" dist="38100" dir="2700000" algn="tl">
                    <a:srgbClr val="000000">
                      <a:alpha val="43137"/>
                    </a:srgbClr>
                  </a:outerShdw>
                </a:effectLst>
              </a:rPr>
              <a:t>“随着人类愈益控制自然，个人却似乎愈益成为别人的奴隶或自身的卑劣行为的奴隶。甚至科学的纯洁光辉仿佛也只能在愚昧无知的黑暗背景上闪耀。我们的一切发明和进步，似乎结果是使物质力量成为有智慧的生命，而人的生命则化为愚钝的物质力量”。</a:t>
            </a:r>
            <a:endParaRPr lang="zh-CN" altLang="en-US"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180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国外学者对科学本质特征的研究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一些西方马克思主义者认为科学技术成为意识形态，成为统治社会的决定力量。</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西方科学哲学对“科学是什么”的思考经过了从实证主义到逻辑实证主义再到证伪主义、精致证伪主义、历史主义、无政府主义等演变历程。</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牛顿、爱因斯坦等科学家也在科学研究的过程中提出了对科学的理解。</a:t>
            </a:r>
            <a:endParaRPr lang="en-US" altLang="zh-CN" sz="2000" b="1" dirty="0" smtClean="0">
              <a:effectLst>
                <a:outerShdw blurRad="38100" dist="38100" dir="2700000" algn="tl">
                  <a:srgbClr val="000000">
                    <a:alpha val="43137"/>
                  </a:srgbClr>
                </a:outerShdw>
              </a:effectLst>
            </a:endParaRPr>
          </a:p>
          <a:p>
            <a:pPr marL="0" indent="0">
              <a:lnSpc>
                <a:spcPct val="150000"/>
              </a:lnSpc>
              <a:buNone/>
            </a:pPr>
            <a:r>
              <a:rPr lang="zh-CN" altLang="en-US" sz="2000" b="1" dirty="0" smtClean="0">
                <a:effectLst>
                  <a:outerShdw blurRad="38100" dist="38100" dir="2700000" algn="tl">
                    <a:srgbClr val="000000">
                      <a:alpha val="43137"/>
                    </a:srgbClr>
                  </a:outerShdw>
                </a:effectLst>
                <a:latin typeface="华文新魏" pitchFamily="2" charset="-122"/>
                <a:ea typeface="华文新魏" pitchFamily="2" charset="-122"/>
              </a:rPr>
              <a:t>对上述这些研究，应该基于马克思主义科学技术观进行分析评价。</a:t>
            </a:r>
            <a:endParaRPr lang="zh-CN" altLang="en-US" sz="2000" b="1" dirty="0">
              <a:effectLst>
                <a:outerShdw blurRad="38100" dist="38100" dir="2700000" algn="tl">
                  <a:srgbClr val="000000">
                    <a:alpha val="43137"/>
                  </a:srgb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val="710675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对科学本质特征的理解</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85000" lnSpcReduction="10000"/>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马克思主义认为，科学（主要指狭义科学）是在人类探索自然实践活动基础上的理论化、系统化的知识体系，科学知识是人在与自然接触的过程中获得的对自然的认识；科学是产生知识体系的认识活动，科学的任务就是发现事实，揭示客观事物的规律性；科学是一种社会建制，即一项成为现代社会组成部分的社会化事业；科学是一种文化现象，是人类文化中最基本的组成部分。</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科学在本质上体现了人对自然的理论和实践关系，具有客观性和实证性、探索性和创造性、通用性和共享性，现代科学通过技术体现其特征。科学是一般生产力，必须和直接的生产过程相结合才能转化为现实的生产力。</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7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技术的本质特征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马克思、恩格斯关于技术本质特征的分析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国外</a:t>
            </a:r>
            <a:r>
              <a:rPr lang="zh-CN" altLang="en-US" sz="2400" b="1" dirty="0" smtClean="0">
                <a:effectLst>
                  <a:outerShdw blurRad="38100" dist="38100" dir="2700000" algn="tl">
                    <a:srgbClr val="000000">
                      <a:alpha val="43137"/>
                    </a:srgbClr>
                  </a:outerShdw>
                </a:effectLst>
                <a:hlinkClick r:id="rId4" action="ppaction://hlinksldjump"/>
              </a:rPr>
              <a:t>学者对技术本质特征的研究</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对</a:t>
            </a:r>
            <a:r>
              <a:rPr lang="zh-CN" altLang="en-US" sz="2400" b="1" dirty="0" smtClean="0">
                <a:effectLst>
                  <a:outerShdw blurRad="38100" dist="38100" dir="2700000" algn="tl">
                    <a:srgbClr val="000000">
                      <a:alpha val="43137"/>
                    </a:srgbClr>
                  </a:outerShdw>
                </a:effectLst>
                <a:hlinkClick r:id="rId5" action="ppaction://hlinksldjump"/>
              </a:rPr>
              <a:t>技术本质特征的理解</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064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马克思、</a:t>
            </a:r>
            <a:r>
              <a:rPr lang="zh-CN" altLang="en-US" sz="3200" b="1" dirty="0" smtClean="0">
                <a:effectLst>
                  <a:outerShdw blurRad="38100" dist="38100" dir="2700000" algn="tl">
                    <a:srgbClr val="000000">
                      <a:alpha val="43137"/>
                    </a:srgbClr>
                  </a:outerShdw>
                </a:effectLst>
                <a:hlinkClick r:id="rId2" action="ppaction://hlinksldjump"/>
              </a:rPr>
              <a:t>恩格斯的</a:t>
            </a:r>
            <a:r>
              <a:rPr lang="zh-CN" altLang="en-US" sz="3200" b="1" dirty="0">
                <a:effectLst>
                  <a:outerShdw blurRad="38100" dist="38100" dir="2700000" algn="tl">
                    <a:srgbClr val="000000">
                      <a:alpha val="43137"/>
                    </a:srgbClr>
                  </a:outerShdw>
                </a:effectLst>
                <a:hlinkClick r:id="rId2" action="ppaction://hlinksldjump"/>
              </a:rPr>
              <a:t>分析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马克思、恩格斯认为技术在本质上体现了“人对自然界的理论关系和实践关系”，技术是人的本质力量的对象化。</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劳动资料延长了人的“自然的肢体”。</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工艺学在本质上“揭示出人对自然的能动关系”。</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技术的</a:t>
            </a:r>
            <a:r>
              <a:rPr lang="zh-CN" altLang="en-US" sz="2000" b="1" dirty="0" smtClean="0">
                <a:effectLst>
                  <a:outerShdw blurRad="38100" dist="38100" dir="2700000" algn="tl">
                    <a:srgbClr val="000000">
                      <a:alpha val="43137"/>
                    </a:srgbClr>
                  </a:outerShdw>
                </a:effectLst>
              </a:rPr>
              <a:t>发展引起生产关系的变革。</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5520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国外学者对技术本质特征的研究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欧美技术哲学存在工程学的和人文主义的两种技术研究路向。</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日本的技术论在技术的本质问题上形成了“方法技能说”、“劳动手段说”、“知识应用说”等观点。</a:t>
            </a:r>
            <a:endParaRPr lang="en-US" altLang="zh-CN" sz="20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a:effectLst>
                  <a:outerShdw blurRad="38100" dist="38100" dir="2700000" algn="tl">
                    <a:srgbClr val="000000">
                      <a:alpha val="43137"/>
                    </a:srgbClr>
                  </a:outerShdw>
                </a:effectLst>
                <a:latin typeface="华文新魏" pitchFamily="2" charset="-122"/>
                <a:ea typeface="华文新魏" pitchFamily="2" charset="-122"/>
              </a:rPr>
              <a:t>这些</a:t>
            </a:r>
            <a:r>
              <a:rPr lang="zh-CN" altLang="en-US" sz="2400" b="1" dirty="0" smtClean="0">
                <a:effectLst>
                  <a:outerShdw blurRad="38100" dist="38100" dir="2700000" algn="tl">
                    <a:srgbClr val="000000">
                      <a:alpha val="43137"/>
                    </a:srgbClr>
                  </a:outerShdw>
                </a:effectLst>
                <a:latin typeface="华文新魏" pitchFamily="2" charset="-122"/>
                <a:ea typeface="华文新魏" pitchFamily="2" charset="-122"/>
              </a:rPr>
              <a:t>观点各有特色，但大都表现出对技术理解的单一性。对这些观点应该用马克思主义科学技术观进行分析评价。</a:t>
            </a:r>
            <a:endParaRPr lang="zh-CN" altLang="en-US" sz="2400" b="1" dirty="0">
              <a:effectLst>
                <a:outerShdw blurRad="38100" dist="38100" dir="2700000" algn="tl">
                  <a:srgbClr val="000000">
                    <a:alpha val="43137"/>
                  </a:srgb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val="1922590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对技术本质特征的理解</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马克思主义认为，技术是人类为满足自身的需要，在实践活动中根据实践经验或科学原理所创造发明的各种手段和方式方法的总和。主要体现在两个方面：</a:t>
            </a:r>
            <a:endParaRPr lang="en-US" altLang="zh-CN" sz="1800" b="1" dirty="0" smtClean="0">
              <a:effectLst>
                <a:outerShdw blurRad="38100" dist="38100" dir="2700000" algn="tl">
                  <a:srgbClr val="000000">
                    <a:alpha val="43137"/>
                  </a:srgbClr>
                </a:outerShdw>
              </a:effectLst>
            </a:endParaRPr>
          </a:p>
          <a:p>
            <a:pPr marL="914400" lvl="1" indent="-514350">
              <a:lnSpc>
                <a:spcPct val="150000"/>
              </a:lnSpc>
              <a:buFont typeface="+mj-lt"/>
              <a:buAutoNum type="alphaUcPeriod"/>
            </a:pPr>
            <a:r>
              <a:rPr lang="zh-CN" altLang="en-US" sz="1400" b="1" dirty="0" smtClean="0">
                <a:effectLst>
                  <a:outerShdw blurRad="38100" dist="38100" dir="2700000" algn="tl">
                    <a:srgbClr val="000000">
                      <a:alpha val="43137"/>
                    </a:srgbClr>
                  </a:outerShdw>
                </a:effectLst>
              </a:rPr>
              <a:t>一是技术活动，狭义的技术是指人类在利用自然、改造自然的劳动过程中所掌握的方法和手段；广义的技术是指人类改造自然、改造社会和改造人类自身的方法和手段。</a:t>
            </a:r>
            <a:endParaRPr lang="en-US" altLang="zh-CN" sz="1400" b="1" dirty="0" smtClean="0">
              <a:effectLst>
                <a:outerShdw blurRad="38100" dist="38100" dir="2700000" algn="tl">
                  <a:srgbClr val="000000">
                    <a:alpha val="43137"/>
                  </a:srgbClr>
                </a:outerShdw>
              </a:effectLst>
            </a:endParaRPr>
          </a:p>
          <a:p>
            <a:pPr marL="914400" lvl="1" indent="-514350">
              <a:lnSpc>
                <a:spcPct val="150000"/>
              </a:lnSpc>
              <a:buFont typeface="+mj-lt"/>
              <a:buAutoNum type="alphaUcPeriod"/>
            </a:pPr>
            <a:r>
              <a:rPr lang="zh-CN" altLang="en-US" sz="1400" b="1" dirty="0" smtClean="0">
                <a:effectLst>
                  <a:outerShdw blurRad="38100" dist="38100" dir="2700000" algn="tl">
                    <a:srgbClr val="000000">
                      <a:alpha val="43137"/>
                    </a:srgbClr>
                  </a:outerShdw>
                </a:effectLst>
              </a:rPr>
              <a:t>二是技术成果，包括技术理论、技能技巧、技术工艺与技术产品（物质设备）。</a:t>
            </a:r>
            <a:endParaRPr lang="en-US" altLang="zh-CN" sz="1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技术在本质上体现了人对自然的实践关系，是人的本质力量的展现，属于直接生产力，是自然性和社会性、物质性和精神性、中立性与价值性、主体性和客体性、跃迁性和累积性的统一。</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5505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科学技术的体系结构</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马克思、恩格斯关于科学技术体系结构的分析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国外</a:t>
            </a:r>
            <a:r>
              <a:rPr lang="zh-CN" altLang="en-US" sz="2400" b="1" dirty="0" smtClean="0">
                <a:effectLst>
                  <a:outerShdw blurRad="38100" dist="38100" dir="2700000" algn="tl">
                    <a:srgbClr val="000000">
                      <a:alpha val="43137"/>
                    </a:srgbClr>
                  </a:outerShdw>
                </a:effectLst>
                <a:hlinkClick r:id="rId4" action="ppaction://hlinksldjump"/>
              </a:rPr>
              <a:t>学者关于科学技术体系结构的研究</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现代</a:t>
            </a:r>
            <a:r>
              <a:rPr lang="zh-CN" altLang="en-US" sz="2400" b="1" dirty="0" smtClean="0">
                <a:effectLst>
                  <a:outerShdw blurRad="38100" dist="38100" dir="2700000" algn="tl">
                    <a:srgbClr val="000000">
                      <a:alpha val="43137"/>
                    </a:srgbClr>
                  </a:outerShdw>
                </a:effectLst>
                <a:hlinkClick r:id="rId5" action="ppaction://hlinksldjump"/>
              </a:rPr>
              <a:t>科学技术的体系结构</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992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第一节 马克思、恩格斯的科学技术思想</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马克思、恩格斯科学技术思想的历史形成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4" action="ppaction://hlinksldjump"/>
              </a:rPr>
              <a:t>马克思、恩格斯科学技术思想的基本内容</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8127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马克思、</a:t>
            </a:r>
            <a:r>
              <a:rPr lang="zh-CN" altLang="en-US" sz="3200" b="1" dirty="0" smtClean="0">
                <a:effectLst>
                  <a:outerShdw blurRad="38100" dist="38100" dir="2700000" algn="tl">
                    <a:srgbClr val="000000">
                      <a:alpha val="43137"/>
                    </a:srgbClr>
                  </a:outerShdw>
                </a:effectLst>
                <a:hlinkClick r:id="rId2" action="ppaction://hlinksldjump"/>
              </a:rPr>
              <a:t>恩格斯的</a:t>
            </a:r>
            <a:r>
              <a:rPr lang="zh-CN" altLang="en-US" sz="3200" b="1" dirty="0">
                <a:effectLst>
                  <a:outerShdw blurRad="38100" dist="38100" dir="2700000" algn="tl">
                    <a:srgbClr val="000000">
                      <a:alpha val="43137"/>
                    </a:srgbClr>
                  </a:outerShdw>
                </a:effectLst>
                <a:hlinkClick r:id="rId2" action="ppaction://hlinksldjump"/>
              </a:rPr>
              <a:t>分析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自然科学分类及其原则</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自然科学与人文学科的关系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科学</a:t>
            </a:r>
            <a:r>
              <a:rPr lang="zh-CN" altLang="en-US" sz="2400" b="1" dirty="0" smtClean="0">
                <a:effectLst>
                  <a:outerShdw blurRad="38100" dist="38100" dir="2700000" algn="tl">
                    <a:srgbClr val="000000">
                      <a:alpha val="43137"/>
                    </a:srgbClr>
                  </a:outerShdw>
                </a:effectLst>
                <a:hlinkClick r:id="rId5" action="ppaction://hlinksldjump"/>
              </a:rPr>
              <a:t>知识的类型</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4649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自然科学分类及其原则</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恩格斯从</a:t>
            </a:r>
            <a:r>
              <a:rPr lang="zh-CN" altLang="en-US" sz="2400" b="1" dirty="0" smtClean="0">
                <a:solidFill>
                  <a:srgbClr val="FF0000"/>
                </a:solidFill>
                <a:effectLst>
                  <a:outerShdw blurRad="38100" dist="38100" dir="2700000" algn="tl">
                    <a:srgbClr val="000000">
                      <a:alpha val="43137"/>
                    </a:srgbClr>
                  </a:outerShdw>
                </a:effectLst>
              </a:rPr>
              <a:t>运动形式</a:t>
            </a:r>
            <a:r>
              <a:rPr lang="zh-CN" altLang="en-US" sz="2400" b="1" dirty="0" smtClean="0">
                <a:effectLst>
                  <a:outerShdw blurRad="38100" dist="38100" dir="2700000" algn="tl">
                    <a:srgbClr val="000000">
                      <a:alpha val="43137"/>
                    </a:srgbClr>
                  </a:outerShdw>
                </a:effectLst>
              </a:rPr>
              <a:t>入手，分析了基础的自然科学，即力学、物理学（热学、电学和光学）、化学和生物学，研究了它们之间的相互联系与相互转化，并提出了科学分类的客观性原则和发展性原则。</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0267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自然科学与人文学科的关系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马克思提出了“自然科学往后将包括关于人的科学，正像关于人的科学包括自然科学一样：这将是一门科学”的命题。自然和社会具有共同的基础即人的感性实践。</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同时，作为社会生产力现实因素的科学，既包括自然科学，又包括其他的科学。</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6420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科学知识的类型</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马克思把科学分为：</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“作为社会发展的一般精神成果”的科学</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“应用于生产的科学”（工艺学）</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“被资本用做致富手段”的科学</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9294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国外</a:t>
            </a:r>
            <a:r>
              <a:rPr lang="zh-CN" altLang="en-US" sz="3200" b="1" dirty="0" smtClean="0">
                <a:effectLst>
                  <a:outerShdw blurRad="38100" dist="38100" dir="2700000" algn="tl">
                    <a:srgbClr val="000000">
                      <a:alpha val="43137"/>
                    </a:srgbClr>
                  </a:outerShdw>
                </a:effectLst>
                <a:hlinkClick r:id="rId2" action="ppaction://hlinksldjump"/>
              </a:rPr>
              <a:t>学者的</a:t>
            </a:r>
            <a:r>
              <a:rPr lang="zh-CN" altLang="en-US" sz="3200" b="1" dirty="0">
                <a:effectLst>
                  <a:outerShdw blurRad="38100" dist="38100" dir="2700000" algn="tl">
                    <a:srgbClr val="000000">
                      <a:alpha val="43137"/>
                    </a:srgbClr>
                  </a:outerShdw>
                </a:effectLst>
                <a:hlinkClick r:id="rId2" action="ppaction://hlinksldjump"/>
              </a:rPr>
              <a:t>研究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亚里士多德、培根、圣西门、芒福德、埃吕齐、罗波尔、星野芳郎等人都对科学技术的体系结构进行了研究。</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rPr>
              <a:t>对这些</a:t>
            </a:r>
            <a:r>
              <a:rPr lang="zh-CN" altLang="en-US" sz="2400" b="1" dirty="0" smtClean="0">
                <a:effectLst>
                  <a:outerShdw blurRad="38100" dist="38100" dir="2700000" algn="tl">
                    <a:srgbClr val="000000">
                      <a:alpha val="43137"/>
                    </a:srgbClr>
                  </a:outerShdw>
                </a:effectLst>
              </a:rPr>
              <a:t>研究，应该用马克思主义的理论观点进行分析评价。</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6384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现代</a:t>
            </a:r>
            <a:r>
              <a:rPr lang="zh-CN" altLang="en-US" sz="3200" b="1" dirty="0" smtClean="0">
                <a:effectLst>
                  <a:outerShdw blurRad="38100" dist="38100" dir="2700000" algn="tl">
                    <a:srgbClr val="000000">
                      <a:alpha val="43137"/>
                    </a:srgbClr>
                  </a:outerShdw>
                </a:effectLst>
                <a:hlinkClick r:id="rId2" action="ppaction://hlinksldjump"/>
              </a:rPr>
              <a:t>科学技术的</a:t>
            </a:r>
            <a:r>
              <a:rPr lang="zh-CN" altLang="en-US" sz="3200" b="1" dirty="0">
                <a:effectLst>
                  <a:outerShdw blurRad="38100" dist="38100" dir="2700000" algn="tl">
                    <a:srgbClr val="000000">
                      <a:alpha val="43137"/>
                    </a:srgbClr>
                  </a:outerShdw>
                </a:effectLst>
                <a:hlinkClick r:id="rId2" action="ppaction://hlinksldjump"/>
              </a:rPr>
              <a:t>体系结构</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000" b="1" dirty="0" smtClean="0">
                <a:effectLst>
                  <a:outerShdw blurRad="38100" dist="38100" dir="2700000" algn="tl">
                    <a:srgbClr val="000000">
                      <a:alpha val="43137"/>
                    </a:srgbClr>
                  </a:outerShdw>
                </a:effectLst>
              </a:rPr>
              <a:t>马克思主义认识论认为，认识过程是在实践的基础上产生感性认识，然后上升为理性认识，科学技术认识属于理性认识。</a:t>
            </a:r>
            <a:endParaRPr lang="en-US" altLang="zh-CN" sz="2000" b="1" dirty="0" smtClean="0">
              <a:effectLst>
                <a:outerShdw blurRad="38100" dist="38100" dir="2700000" algn="tl">
                  <a:srgbClr val="000000">
                    <a:alpha val="43137"/>
                  </a:srgbClr>
                </a:outerShdw>
              </a:effectLst>
            </a:endParaRPr>
          </a:p>
          <a:p>
            <a:pPr>
              <a:lnSpc>
                <a:spcPct val="150000"/>
              </a:lnSpc>
            </a:pPr>
            <a:r>
              <a:rPr lang="zh-CN" altLang="en-US" sz="2000" b="1" dirty="0" smtClean="0">
                <a:effectLst>
                  <a:outerShdw blurRad="38100" dist="38100" dir="2700000" algn="tl">
                    <a:srgbClr val="000000">
                      <a:alpha val="43137"/>
                    </a:srgbClr>
                  </a:outerShdw>
                </a:effectLst>
              </a:rPr>
              <a:t>钱学森按照从实践到理论的发展过程，把科学技术认识过程划分为三个层次，即：工程技术</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技术科学</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基础科学。基础科学是认识世界，技术科学是转化的中间环节，工程技术是改造世界。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现代科学的体系结构由学科结构和知识结构组成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现代技术</a:t>
            </a:r>
            <a:r>
              <a:rPr lang="zh-CN" altLang="en-US" sz="2400" b="1" dirty="0" smtClean="0">
                <a:effectLst>
                  <a:outerShdw blurRad="38100" dist="38100" dir="2700000" algn="tl">
                    <a:srgbClr val="000000">
                      <a:alpha val="43137"/>
                    </a:srgbClr>
                  </a:outerShdw>
                </a:effectLst>
                <a:hlinkClick r:id="rId4" action="ppaction://hlinksldjump"/>
              </a:rPr>
              <a:t>的体系结构由门类结构和形态结构组成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对现代科学技术体系结构的认识要求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5011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a:pPr>
            <a:r>
              <a:rPr lang="zh-CN" altLang="en-US" sz="3200" b="1" dirty="0" smtClean="0">
                <a:effectLst>
                  <a:outerShdw blurRad="38100" dist="38100" dir="2700000" algn="tl">
                    <a:srgbClr val="000000">
                      <a:alpha val="43137"/>
                    </a:srgbClr>
                  </a:outerShdw>
                </a:effectLst>
                <a:hlinkClick r:id="rId2" action="ppaction://hlinksldjump"/>
              </a:rPr>
              <a:t>现代科学的学科结构和知识结构</a:t>
            </a:r>
            <a:endParaRPr lang="zh-CN" altLang="en-US" sz="3200" dirty="0"/>
          </a:p>
        </p:txBody>
      </p:sp>
      <p:sp>
        <p:nvSpPr>
          <p:cNvPr id="3" name="内容占位符 2"/>
          <p:cNvSpPr>
            <a:spLocks noGrp="1"/>
          </p:cNvSpPr>
          <p:nvPr>
            <p:ph idx="1"/>
          </p:nvPr>
        </p:nvSpPr>
        <p:spPr>
          <a:xfrm>
            <a:off x="2051720" y="2368655"/>
            <a:ext cx="2026568" cy="1972816"/>
          </a:xfrm>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基础科学</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smtClean="0">
                <a:effectLst>
                  <a:outerShdw blurRad="38100" dist="38100" dir="2700000" algn="tl">
                    <a:srgbClr val="000000">
                      <a:alpha val="43137"/>
                    </a:srgbClr>
                  </a:outerShdw>
                </a:effectLst>
              </a:rPr>
              <a:t>技术科学</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工程科学</a:t>
            </a:r>
          </a:p>
        </p:txBody>
      </p:sp>
      <p:sp>
        <p:nvSpPr>
          <p:cNvPr id="4" name="TextBox 3"/>
          <p:cNvSpPr txBox="1"/>
          <p:nvPr/>
        </p:nvSpPr>
        <p:spPr>
          <a:xfrm>
            <a:off x="395536" y="3124231"/>
            <a:ext cx="1415772" cy="461665"/>
          </a:xfrm>
          <a:prstGeom prst="rect">
            <a:avLst/>
          </a:prstGeom>
          <a:noFill/>
        </p:spPr>
        <p:txBody>
          <a:bodyPr wrap="none" rtlCol="0">
            <a:spAutoFit/>
          </a:bodyPr>
          <a:lstStyle/>
          <a:p>
            <a:r>
              <a:rPr lang="zh-CN" altLang="en-US" sz="2400" b="1" dirty="0" smtClean="0">
                <a:effectLst>
                  <a:outerShdw blurRad="38100" dist="38100" dir="2700000" algn="tl">
                    <a:srgbClr val="000000">
                      <a:alpha val="43137"/>
                    </a:srgbClr>
                  </a:outerShdw>
                </a:effectLst>
              </a:rPr>
              <a:t>学科结构</a:t>
            </a:r>
            <a:endParaRPr lang="zh-CN" altLang="en-US" sz="2400" b="1" dirty="0">
              <a:effectLst>
                <a:outerShdw blurRad="38100" dist="38100" dir="2700000" algn="tl">
                  <a:srgbClr val="000000">
                    <a:alpha val="43137"/>
                  </a:srgbClr>
                </a:outerShdw>
              </a:effectLst>
            </a:endParaRPr>
          </a:p>
        </p:txBody>
      </p:sp>
      <p:sp>
        <p:nvSpPr>
          <p:cNvPr id="5" name="TextBox 4"/>
          <p:cNvSpPr txBox="1"/>
          <p:nvPr/>
        </p:nvSpPr>
        <p:spPr>
          <a:xfrm>
            <a:off x="4283968" y="3124231"/>
            <a:ext cx="1422184" cy="461665"/>
          </a:xfrm>
          <a:prstGeom prst="rect">
            <a:avLst/>
          </a:prstGeom>
          <a:noFill/>
        </p:spPr>
        <p:txBody>
          <a:bodyPr wrap="none" rtlCol="0">
            <a:spAutoFit/>
          </a:bodyPr>
          <a:lstStyle/>
          <a:p>
            <a:r>
              <a:rPr lang="zh-CN" altLang="en-US" sz="2400" b="1" dirty="0" smtClean="0">
                <a:effectLst>
                  <a:outerShdw blurRad="38100" dist="38100" dir="2700000" algn="tl">
                    <a:srgbClr val="000000">
                      <a:alpha val="43137"/>
                    </a:srgbClr>
                  </a:outerShdw>
                </a:effectLst>
              </a:rPr>
              <a:t>知识结构</a:t>
            </a:r>
            <a:endParaRPr lang="zh-CN" altLang="en-US" sz="2400" b="1" dirty="0">
              <a:effectLst>
                <a:outerShdw blurRad="38100" dist="38100" dir="2700000" algn="tl">
                  <a:srgbClr val="000000">
                    <a:alpha val="43137"/>
                  </a:srgbClr>
                </a:outerShdw>
              </a:effectLst>
            </a:endParaRPr>
          </a:p>
        </p:txBody>
      </p:sp>
      <p:sp>
        <p:nvSpPr>
          <p:cNvPr id="6" name="内容占位符 2"/>
          <p:cNvSpPr txBox="1">
            <a:spLocks/>
          </p:cNvSpPr>
          <p:nvPr/>
        </p:nvSpPr>
        <p:spPr>
          <a:xfrm>
            <a:off x="5875459" y="1772816"/>
            <a:ext cx="2026568" cy="34563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zh-CN" altLang="en-US" sz="2400" b="1" dirty="0" smtClean="0">
                <a:effectLst>
                  <a:outerShdw blurRad="38100" dist="38100" dir="2700000" algn="tl">
                    <a:srgbClr val="000000">
                      <a:alpha val="43137"/>
                    </a:srgbClr>
                  </a:outerShdw>
                </a:effectLst>
              </a:rPr>
              <a:t>科学事实</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概念</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定律</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假说</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科学理论</a:t>
            </a:r>
          </a:p>
        </p:txBody>
      </p:sp>
      <p:sp>
        <p:nvSpPr>
          <p:cNvPr id="7" name="左大括号 6"/>
          <p:cNvSpPr/>
          <p:nvPr/>
        </p:nvSpPr>
        <p:spPr>
          <a:xfrm>
            <a:off x="1889032" y="2348880"/>
            <a:ext cx="155448"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左大括号 7"/>
          <p:cNvSpPr/>
          <p:nvPr/>
        </p:nvSpPr>
        <p:spPr>
          <a:xfrm>
            <a:off x="5705563" y="1916832"/>
            <a:ext cx="169896" cy="28803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1923846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smtClean="0">
                <a:effectLst>
                  <a:outerShdw blurRad="38100" dist="38100" dir="2700000" algn="tl">
                    <a:srgbClr val="000000">
                      <a:alpha val="43137"/>
                    </a:srgbClr>
                  </a:outerShdw>
                </a:effectLst>
                <a:hlinkClick r:id="rId2" action="ppaction://hlinksldjump"/>
              </a:rPr>
              <a:t>现代技术的门类结构和形态结构</a:t>
            </a:r>
            <a:endParaRPr lang="zh-CN" altLang="en-US" sz="3200" b="1" dirty="0">
              <a:effectLst>
                <a:outerShdw blurRad="38100" dist="38100" dir="2700000" algn="tl">
                  <a:srgbClr val="000000">
                    <a:alpha val="43137"/>
                  </a:srgbClr>
                </a:outerShdw>
              </a:effectLst>
            </a:endParaRPr>
          </a:p>
        </p:txBody>
      </p:sp>
      <p:sp>
        <p:nvSpPr>
          <p:cNvPr id="4" name="内容占位符 2"/>
          <p:cNvSpPr txBox="1">
            <a:spLocks/>
          </p:cNvSpPr>
          <p:nvPr/>
        </p:nvSpPr>
        <p:spPr>
          <a:xfrm>
            <a:off x="2051720" y="2368655"/>
            <a:ext cx="2026568" cy="1972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zh-CN" altLang="en-US" sz="2400" b="1" dirty="0" smtClean="0">
                <a:effectLst>
                  <a:outerShdw blurRad="38100" dist="38100" dir="2700000" algn="tl">
                    <a:srgbClr val="000000">
                      <a:alpha val="43137"/>
                    </a:srgbClr>
                  </a:outerShdw>
                </a:effectLst>
              </a:rPr>
              <a:t>实验技术</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基本</a:t>
            </a:r>
            <a:r>
              <a:rPr lang="zh-CN" altLang="en-US" sz="2400" b="1" dirty="0" smtClean="0">
                <a:effectLst>
                  <a:outerShdw blurRad="38100" dist="38100" dir="2700000" algn="tl">
                    <a:srgbClr val="000000">
                      <a:alpha val="43137"/>
                    </a:srgbClr>
                  </a:outerShdw>
                </a:effectLst>
              </a:rPr>
              <a:t>技术</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产业技术</a:t>
            </a:r>
          </a:p>
        </p:txBody>
      </p:sp>
      <p:sp>
        <p:nvSpPr>
          <p:cNvPr id="5" name="TextBox 4"/>
          <p:cNvSpPr txBox="1"/>
          <p:nvPr/>
        </p:nvSpPr>
        <p:spPr>
          <a:xfrm>
            <a:off x="395536" y="3124231"/>
            <a:ext cx="1422184" cy="461665"/>
          </a:xfrm>
          <a:prstGeom prst="rect">
            <a:avLst/>
          </a:prstGeom>
          <a:noFill/>
        </p:spPr>
        <p:txBody>
          <a:bodyPr wrap="none" rtlCol="0">
            <a:spAutoFit/>
          </a:bodyPr>
          <a:lstStyle/>
          <a:p>
            <a:r>
              <a:rPr lang="zh-CN" altLang="en-US" sz="2400" b="1" dirty="0" smtClean="0">
                <a:effectLst>
                  <a:outerShdw blurRad="38100" dist="38100" dir="2700000" algn="tl">
                    <a:srgbClr val="000000">
                      <a:alpha val="43137"/>
                    </a:srgbClr>
                  </a:outerShdw>
                </a:effectLst>
              </a:rPr>
              <a:t>门类结构</a:t>
            </a:r>
            <a:endParaRPr lang="zh-CN" altLang="en-US" sz="2400" b="1" dirty="0">
              <a:effectLst>
                <a:outerShdw blurRad="38100" dist="38100" dir="2700000" algn="tl">
                  <a:srgbClr val="000000">
                    <a:alpha val="43137"/>
                  </a:srgbClr>
                </a:outerShdw>
              </a:effectLst>
            </a:endParaRPr>
          </a:p>
        </p:txBody>
      </p:sp>
      <p:sp>
        <p:nvSpPr>
          <p:cNvPr id="6" name="TextBox 5"/>
          <p:cNvSpPr txBox="1"/>
          <p:nvPr/>
        </p:nvSpPr>
        <p:spPr>
          <a:xfrm>
            <a:off x="4283968" y="3124231"/>
            <a:ext cx="1422184" cy="461665"/>
          </a:xfrm>
          <a:prstGeom prst="rect">
            <a:avLst/>
          </a:prstGeom>
          <a:noFill/>
        </p:spPr>
        <p:txBody>
          <a:bodyPr wrap="none" rtlCol="0">
            <a:spAutoFit/>
          </a:bodyPr>
          <a:lstStyle/>
          <a:p>
            <a:r>
              <a:rPr lang="zh-CN" altLang="en-US" sz="2400" b="1" dirty="0" smtClean="0">
                <a:effectLst>
                  <a:outerShdw blurRad="38100" dist="38100" dir="2700000" algn="tl">
                    <a:srgbClr val="000000">
                      <a:alpha val="43137"/>
                    </a:srgbClr>
                  </a:outerShdw>
                </a:effectLst>
              </a:rPr>
              <a:t>形态结构</a:t>
            </a:r>
            <a:endParaRPr lang="zh-CN" altLang="en-US" sz="2400" b="1" dirty="0">
              <a:effectLst>
                <a:outerShdw blurRad="38100" dist="38100" dir="2700000" algn="tl">
                  <a:srgbClr val="000000">
                    <a:alpha val="43137"/>
                  </a:srgbClr>
                </a:outerShdw>
              </a:effectLst>
            </a:endParaRPr>
          </a:p>
        </p:txBody>
      </p:sp>
      <p:sp>
        <p:nvSpPr>
          <p:cNvPr id="7" name="内容占位符 2"/>
          <p:cNvSpPr txBox="1">
            <a:spLocks/>
          </p:cNvSpPr>
          <p:nvPr/>
        </p:nvSpPr>
        <p:spPr>
          <a:xfrm>
            <a:off x="5875458" y="2368655"/>
            <a:ext cx="2873006" cy="22124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zh-CN" altLang="en-US" sz="2400" b="1" dirty="0" smtClean="0">
                <a:effectLst>
                  <a:outerShdw blurRad="38100" dist="38100" dir="2700000" algn="tl">
                    <a:srgbClr val="000000">
                      <a:alpha val="43137"/>
                    </a:srgbClr>
                  </a:outerShdw>
                </a:effectLst>
              </a:rPr>
              <a:t>经验形态的技术</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实体</a:t>
            </a:r>
            <a:r>
              <a:rPr lang="zh-CN" altLang="en-US" sz="2400" b="1" dirty="0" smtClean="0">
                <a:effectLst>
                  <a:outerShdw blurRad="38100" dist="38100" dir="2700000" algn="tl">
                    <a:srgbClr val="000000">
                      <a:alpha val="43137"/>
                    </a:srgbClr>
                  </a:outerShdw>
                </a:effectLst>
              </a:rPr>
              <a:t>形态的技术</a:t>
            </a:r>
            <a:endParaRPr lang="en-US" altLang="zh-CN" sz="24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知识</a:t>
            </a:r>
            <a:r>
              <a:rPr lang="zh-CN" altLang="en-US" sz="2400" b="1" dirty="0" smtClean="0">
                <a:effectLst>
                  <a:outerShdw blurRad="38100" dist="38100" dir="2700000" algn="tl">
                    <a:srgbClr val="000000">
                      <a:alpha val="43137"/>
                    </a:srgbClr>
                  </a:outerShdw>
                </a:effectLst>
              </a:rPr>
              <a:t>形态的技术</a:t>
            </a:r>
            <a:endParaRPr lang="zh-CN" altLang="en-US" sz="2400" b="1" dirty="0">
              <a:effectLst>
                <a:outerShdw blurRad="38100" dist="38100" dir="2700000" algn="tl">
                  <a:srgbClr val="000000">
                    <a:alpha val="43137"/>
                  </a:srgbClr>
                </a:outerShdw>
              </a:effectLst>
            </a:endParaRPr>
          </a:p>
        </p:txBody>
      </p:sp>
      <p:sp>
        <p:nvSpPr>
          <p:cNvPr id="8" name="左大括号 7"/>
          <p:cNvSpPr/>
          <p:nvPr/>
        </p:nvSpPr>
        <p:spPr>
          <a:xfrm>
            <a:off x="1889032" y="2348880"/>
            <a:ext cx="155448"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p:cNvSpPr/>
          <p:nvPr/>
        </p:nvSpPr>
        <p:spPr>
          <a:xfrm>
            <a:off x="5706152" y="2382955"/>
            <a:ext cx="155448"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1039066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对现代科学技术体系结构</a:t>
            </a:r>
            <a:r>
              <a:rPr lang="zh-CN" altLang="en-US" sz="3200" b="1" dirty="0" smtClean="0">
                <a:effectLst>
                  <a:outerShdw blurRad="38100" dist="38100" dir="2700000" algn="tl">
                    <a:srgbClr val="000000">
                      <a:alpha val="43137"/>
                    </a:srgbClr>
                  </a:outerShdw>
                </a:effectLst>
                <a:hlinkClick r:id="rId2" action="ppaction://hlinksldjump"/>
              </a:rPr>
              <a:t>的认识要求</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现代科学的体系结构表现出现代科学的发展过程，其中学科结构形成立体的架构，知识结构各要素渗透在学科结构相对应的要素之中。它们都是系统化的知识，都会经过一个由科学事实到科学理论的形成过程。</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现代</a:t>
            </a:r>
            <a:r>
              <a:rPr lang="zh-CN" altLang="en-US" sz="1800" b="1" dirty="0" smtClean="0">
                <a:effectLst>
                  <a:outerShdw blurRad="38100" dist="38100" dir="2700000" algn="tl">
                    <a:srgbClr val="000000">
                      <a:alpha val="43137"/>
                    </a:srgbClr>
                  </a:outerShdw>
                </a:effectLst>
              </a:rPr>
              <a:t>技术的体系结构表现出现代技术的发展过程，其中门类结构是立体的架构，形态结构的各要素同样渗透在门类结构相对应的要素之中。它们都包含经验技能，都使用工具机器，都蕴含了知识。</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现代</a:t>
            </a:r>
            <a:r>
              <a:rPr lang="zh-CN" altLang="en-US" sz="1800" b="1" dirty="0" smtClean="0">
                <a:effectLst>
                  <a:outerShdw blurRad="38100" dist="38100" dir="2700000" algn="tl">
                    <a:srgbClr val="000000">
                      <a:alpha val="43137"/>
                    </a:srgbClr>
                  </a:outerShdw>
                </a:effectLst>
              </a:rPr>
              <a:t>科学技术体系结构的研究表明，科学技术在各自的发展中，不但日益多样化和系统化，而且越来越呈现出科学技术一体化的特征。</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4494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第三节 科学技术的发展模式及动力</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rPr>
              <a:t>科学的发展模式及动力</a:t>
            </a:r>
            <a:endParaRPr lang="en-US" altLang="zh-CN" sz="2400" b="1" dirty="0" smtClean="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a:effectLst>
                  <a:outerShdw blurRad="38100" dist="38100" dir="2700000" algn="tl">
                    <a:srgbClr val="000000">
                      <a:alpha val="43137"/>
                    </a:srgbClr>
                  </a:outerShdw>
                </a:effectLst>
                <a:hlinkClick r:id="rId3" action="ppaction://hlinksldjump"/>
              </a:rPr>
              <a:t>马克思、恩格斯</a:t>
            </a:r>
            <a:r>
              <a:rPr lang="zh-CN" altLang="en-US" sz="2000" b="1" dirty="0" smtClean="0">
                <a:effectLst>
                  <a:outerShdw blurRad="38100" dist="38100" dir="2700000" algn="tl">
                    <a:srgbClr val="000000">
                      <a:alpha val="43137"/>
                    </a:srgbClr>
                  </a:outerShdw>
                </a:effectLst>
                <a:hlinkClick r:id="rId3" action="ppaction://hlinksldjump"/>
              </a:rPr>
              <a:t>关于科学发展</a:t>
            </a:r>
            <a:r>
              <a:rPr lang="zh-CN" altLang="en-US" sz="2000" b="1" dirty="0">
                <a:effectLst>
                  <a:outerShdw blurRad="38100" dist="38100" dir="2700000" algn="tl">
                    <a:srgbClr val="000000">
                      <a:alpha val="43137"/>
                    </a:srgbClr>
                  </a:outerShdw>
                </a:effectLst>
                <a:hlinkClick r:id="rId3" action="ppaction://hlinksldjump"/>
              </a:rPr>
              <a:t>模式及动力的分析</a:t>
            </a:r>
            <a:endParaRPr lang="en-US" altLang="zh-CN" sz="2000" b="1" dirty="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a:effectLst>
                  <a:outerShdw blurRad="38100" dist="38100" dir="2700000" algn="tl">
                    <a:srgbClr val="000000">
                      <a:alpha val="43137"/>
                    </a:srgbClr>
                  </a:outerShdw>
                </a:effectLst>
                <a:hlinkClick r:id="rId4" action="ppaction://hlinksldjump"/>
              </a:rPr>
              <a:t>国外</a:t>
            </a:r>
            <a:r>
              <a:rPr lang="zh-CN" altLang="en-US" sz="2000" b="1" dirty="0" smtClean="0">
                <a:effectLst>
                  <a:outerShdw blurRad="38100" dist="38100" dir="2700000" algn="tl">
                    <a:srgbClr val="000000">
                      <a:alpha val="43137"/>
                    </a:srgbClr>
                  </a:outerShdw>
                </a:effectLst>
                <a:hlinkClick r:id="rId4" action="ppaction://hlinksldjump"/>
              </a:rPr>
              <a:t>关于科学发展</a:t>
            </a:r>
            <a:r>
              <a:rPr lang="zh-CN" altLang="en-US" sz="2000" b="1" dirty="0">
                <a:effectLst>
                  <a:outerShdw blurRad="38100" dist="38100" dir="2700000" algn="tl">
                    <a:srgbClr val="000000">
                      <a:alpha val="43137"/>
                    </a:srgbClr>
                  </a:outerShdw>
                </a:effectLst>
                <a:hlinkClick r:id="rId4" action="ppaction://hlinksldjump"/>
              </a:rPr>
              <a:t>模式及动力的研究</a:t>
            </a:r>
            <a:endParaRPr lang="en-US" altLang="zh-CN" sz="2000" b="1" dirty="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hlinkClick r:id="rId5" action="ppaction://hlinksldjump"/>
              </a:rPr>
              <a:t>科学的</a:t>
            </a:r>
            <a:r>
              <a:rPr lang="zh-CN" altLang="en-US" sz="2000" b="1" dirty="0">
                <a:effectLst>
                  <a:outerShdw blurRad="38100" dist="38100" dir="2700000" algn="tl">
                    <a:srgbClr val="000000">
                      <a:alpha val="43137"/>
                    </a:srgbClr>
                  </a:outerShdw>
                </a:effectLst>
                <a:hlinkClick r:id="rId5" action="ppaction://hlinksldjump"/>
              </a:rPr>
              <a:t>发展模式及</a:t>
            </a:r>
            <a:r>
              <a:rPr lang="zh-CN" altLang="en-US" sz="2000" b="1" dirty="0" smtClean="0">
                <a:effectLst>
                  <a:outerShdw blurRad="38100" dist="38100" dir="2700000" algn="tl">
                    <a:srgbClr val="000000">
                      <a:alpha val="43137"/>
                    </a:srgbClr>
                  </a:outerShdw>
                </a:effectLst>
                <a:hlinkClick r:id="rId5" action="ppaction://hlinksldjump"/>
              </a:rPr>
              <a:t>动力</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rPr>
              <a:t>技术的发展</a:t>
            </a:r>
            <a:r>
              <a:rPr lang="zh-CN" altLang="en-US" sz="2400" b="1" dirty="0" smtClean="0">
                <a:effectLst>
                  <a:outerShdw blurRad="38100" dist="38100" dir="2700000" algn="tl">
                    <a:srgbClr val="000000">
                      <a:alpha val="43137"/>
                    </a:srgbClr>
                  </a:outerShdw>
                </a:effectLst>
              </a:rPr>
              <a:t>模式及动力</a:t>
            </a:r>
            <a:endParaRPr lang="en-US" altLang="zh-CN" sz="2400" b="1" dirty="0" smtClean="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hlinkClick r:id="rId6" action="ppaction://hlinksldjump"/>
              </a:rPr>
              <a:t>马克思、恩格斯关于技术发展模式及动力的分析</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a:effectLst>
                  <a:outerShdw blurRad="38100" dist="38100" dir="2700000" algn="tl">
                    <a:srgbClr val="000000">
                      <a:alpha val="43137"/>
                    </a:srgbClr>
                  </a:outerShdw>
                </a:effectLst>
                <a:hlinkClick r:id="rId7" action="ppaction://hlinksldjump"/>
              </a:rPr>
              <a:t>国外关于</a:t>
            </a:r>
            <a:r>
              <a:rPr lang="zh-CN" altLang="en-US" sz="2000" b="1" dirty="0" smtClean="0">
                <a:effectLst>
                  <a:outerShdw blurRad="38100" dist="38100" dir="2700000" algn="tl">
                    <a:srgbClr val="000000">
                      <a:alpha val="43137"/>
                    </a:srgbClr>
                  </a:outerShdw>
                </a:effectLst>
                <a:hlinkClick r:id="rId7" action="ppaction://hlinksldjump"/>
              </a:rPr>
              <a:t>技术发展模式及动力的研究</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lt"/>
              <a:buAutoNum type="arabicPeriod"/>
            </a:pPr>
            <a:r>
              <a:rPr lang="zh-CN" altLang="en-US" sz="2000" b="1" dirty="0" smtClean="0">
                <a:effectLst>
                  <a:outerShdw blurRad="38100" dist="38100" dir="2700000" algn="tl">
                    <a:srgbClr val="000000">
                      <a:alpha val="43137"/>
                    </a:srgbClr>
                  </a:outerShdw>
                </a:effectLst>
                <a:hlinkClick r:id="rId8" action="ppaction://hlinksldjump"/>
              </a:rPr>
              <a:t>技术的发展模式及动力</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475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857250" indent="-857250" algn="r">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马克思、恩格斯</a:t>
            </a:r>
            <a:r>
              <a:rPr lang="zh-CN" altLang="en-US" sz="3200" b="1" dirty="0" smtClean="0">
                <a:effectLst>
                  <a:outerShdw blurRad="38100" dist="38100" dir="2700000" algn="tl">
                    <a:srgbClr val="000000">
                      <a:alpha val="43137"/>
                    </a:srgbClr>
                  </a:outerShdw>
                </a:effectLst>
                <a:hlinkClick r:id="rId2" action="ppaction://hlinksldjump"/>
              </a:rPr>
              <a:t>科技思想</a:t>
            </a:r>
            <a:r>
              <a:rPr lang="zh-CN" altLang="en-US" sz="3200" b="1" dirty="0">
                <a:effectLst>
                  <a:outerShdw blurRad="38100" dist="38100" dir="2700000" algn="tl">
                    <a:srgbClr val="000000">
                      <a:alpha val="43137"/>
                    </a:srgbClr>
                  </a:outerShdw>
                </a:effectLst>
                <a:hlinkClick r:id="rId2" action="ppaction://hlinksldjump"/>
              </a:rPr>
              <a:t>的历史形成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马克思、恩格斯科学技术思想形成的社会条件</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马克思、恩格斯科学技术思想形成的思想理论背景</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马克思、恩格斯科学技术思想形成的科学技术基础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马克思、恩格斯科学技术思想的历史形成过程，是随着辩证唯物主义和历史唯物主义的创立而逐步发展和完备的</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9280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lvl="1" indent="-514350" algn="ctr" rtl="0">
              <a:spcBef>
                <a:spcPct val="0"/>
              </a:spcBef>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马克思、恩格斯的分析</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科学发展呈现两种趋势</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科学</a:t>
            </a:r>
            <a:r>
              <a:rPr lang="zh-CN" altLang="en-US" sz="2400" b="1" dirty="0" smtClean="0">
                <a:effectLst>
                  <a:outerShdw blurRad="38100" dist="38100" dir="2700000" algn="tl">
                    <a:srgbClr val="000000">
                      <a:alpha val="43137"/>
                    </a:srgbClr>
                  </a:outerShdw>
                </a:effectLst>
                <a:hlinkClick r:id="rId4" action="ppaction://hlinksldjump"/>
              </a:rPr>
              <a:t>发展是渐进的过程</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科学</a:t>
            </a:r>
            <a:r>
              <a:rPr lang="zh-CN" altLang="en-US" sz="2400" b="1" dirty="0" smtClean="0">
                <a:effectLst>
                  <a:outerShdw blurRad="38100" dist="38100" dir="2700000" algn="tl">
                    <a:srgbClr val="000000">
                      <a:alpha val="43137"/>
                    </a:srgbClr>
                  </a:outerShdw>
                </a:effectLst>
                <a:hlinkClick r:id="rId5" action="ppaction://hlinksldjump"/>
              </a:rPr>
              <a:t>发展是内外动力共同作用的结果</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614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科学发展呈现两种</a:t>
            </a:r>
            <a:r>
              <a:rPr lang="zh-CN" altLang="en-US" sz="3200" b="1" dirty="0" smtClean="0">
                <a:effectLst>
                  <a:outerShdw blurRad="38100" dist="38100" dir="2700000" algn="tl">
                    <a:srgbClr val="000000">
                      <a:alpha val="43137"/>
                    </a:srgbClr>
                  </a:outerShdw>
                </a:effectLst>
                <a:hlinkClick r:id="rId2" action="ppaction://hlinksldjump"/>
              </a:rPr>
              <a:t>趋势</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恩格斯指出，自然科学发展有两种形式：</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一种是自然科学由搜集材料与分析材料转向整理材料与综合材料。</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另一种是自然科学从研究较简单的运动形式转向研究较复杂的运动形式。</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54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科学发展是渐进的</a:t>
            </a:r>
            <a:r>
              <a:rPr lang="zh-CN" altLang="en-US" sz="3200" b="1" dirty="0" smtClean="0">
                <a:effectLst>
                  <a:outerShdw blurRad="38100" dist="38100" dir="2700000" algn="tl">
                    <a:srgbClr val="000000">
                      <a:alpha val="43137"/>
                    </a:srgbClr>
                  </a:outerShdw>
                </a:effectLst>
                <a:hlinkClick r:id="rId2" action="ppaction://hlinksldjump"/>
              </a:rPr>
              <a:t>过程</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马克思在分析技术体系的演进时指出，“正像各种不同的地址层系相继更迭一样，在各种不同的经济社会形态的形成上，不应该相信各个时期是突然出现的，相互截然分开的。在手工业内部，孕育着工场手工业的萌芽”。</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同时他指出，“在这里，起作用的普遍规律在于：后一个</a:t>
            </a:r>
            <a:r>
              <a:rPr lang="en-US" altLang="zh-CN"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生产</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形式的物质可能性</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不论是工艺技术条件，还是与其相适应的企业经济结构</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都是在前一个形式的范围内创造出来的”。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0271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科学发展是内外动力共同作用的</a:t>
            </a:r>
            <a:r>
              <a:rPr lang="zh-CN" altLang="en-US" sz="3200" b="1" dirty="0" smtClean="0">
                <a:effectLst>
                  <a:outerShdw blurRad="38100" dist="38100" dir="2700000" algn="tl">
                    <a:srgbClr val="000000">
                      <a:alpha val="43137"/>
                    </a:srgbClr>
                  </a:outerShdw>
                </a:effectLst>
                <a:hlinkClick r:id="rId2" action="ppaction://hlinksldjump"/>
              </a:rPr>
              <a:t>结果</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科学发展的外部动力一方面表现在社会生产的需要推动力科学研究成果的应用，另一方面表现在“资本主义第一次在相当大的程度上为自然科学创造了进行研究、观察、实验的物质手段”。</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科学</a:t>
            </a:r>
            <a:r>
              <a:rPr lang="zh-CN" altLang="en-US" sz="2000" b="1" dirty="0" smtClean="0">
                <a:effectLst>
                  <a:outerShdw blurRad="38100" dist="38100" dir="2700000" algn="tl">
                    <a:srgbClr val="000000">
                      <a:alpha val="43137"/>
                    </a:srgbClr>
                  </a:outerShdw>
                </a:effectLst>
              </a:rPr>
              <a:t>发展的内部动力表现在科学实验水平的提高引发了科学内部科学理论本身的争论，以及与科学实验发展的不平衡，从而迫切需要进一步完善科学理论。</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0016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1" indent="-457200" algn="ctr" rtl="0">
              <a:spcBef>
                <a:spcPct val="0"/>
              </a:spcBef>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国外关于科学发展模式及动力的研究</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欧美科学哲学关于科学发展模式及动力的研究</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日本科学论关于科学发展模式及动力的研究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2112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欧美科学</a:t>
            </a:r>
            <a:r>
              <a:rPr lang="zh-CN" altLang="en-US" sz="3200" b="1" dirty="0" smtClean="0">
                <a:effectLst>
                  <a:outerShdw blurRad="38100" dist="38100" dir="2700000" algn="tl">
                    <a:srgbClr val="000000">
                      <a:alpha val="43137"/>
                    </a:srgbClr>
                  </a:outerShdw>
                </a:effectLst>
                <a:hlinkClick r:id="rId2" action="ppaction://hlinksldjump"/>
              </a:rPr>
              <a:t>哲学的研究</a:t>
            </a:r>
            <a:endParaRPr lang="zh-CN" altLang="en-US" sz="3200" dirty="0"/>
          </a:p>
        </p:txBody>
      </p:sp>
      <p:sp>
        <p:nvSpPr>
          <p:cNvPr id="3" name="内容占位符 2"/>
          <p:cNvSpPr>
            <a:spLocks noGrp="1"/>
          </p:cNvSpPr>
          <p:nvPr>
            <p:ph idx="1"/>
          </p:nvPr>
        </p:nvSpPr>
        <p:spPr/>
        <p:txBody>
          <a:bodyPr>
            <a:normAutofit fontScale="92500"/>
          </a:bodyPr>
          <a:lstStyle/>
          <a:p>
            <a:pPr marL="514350" indent="-514350">
              <a:lnSpc>
                <a:spcPct val="150000"/>
              </a:lnSpc>
              <a:buFont typeface="+mj-lt"/>
              <a:buAutoNum type="romanUcPeriod"/>
            </a:pPr>
            <a:r>
              <a:rPr lang="zh-CN" altLang="en-US" sz="1900" b="1" dirty="0" smtClean="0">
                <a:effectLst>
                  <a:outerShdw blurRad="38100" dist="38100" dir="2700000" algn="tl">
                    <a:srgbClr val="000000">
                      <a:alpha val="43137"/>
                    </a:srgbClr>
                  </a:outerShdw>
                </a:effectLst>
              </a:rPr>
              <a:t>逻辑实证主义按照证实原则建立了科学发展的线性积累模式，认为知识的增长是不断归纳的结果，科学的发展就是通过归纳获得的科学知识的不断增加。</a:t>
            </a:r>
            <a:endParaRPr lang="en-US" altLang="zh-CN" sz="19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900" b="1" dirty="0" smtClean="0">
                <a:effectLst>
                  <a:outerShdw blurRad="38100" dist="38100" dir="2700000" algn="tl">
                    <a:srgbClr val="000000">
                      <a:alpha val="43137"/>
                    </a:srgbClr>
                  </a:outerShdw>
                </a:effectLst>
              </a:rPr>
              <a:t>以波普尔为代表的证伪主义者认为，科学的发展就是否定旧的，创造新的。</a:t>
            </a:r>
            <a:endParaRPr lang="en-US" altLang="zh-CN" sz="19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900" b="1" dirty="0" smtClean="0">
                <a:effectLst>
                  <a:outerShdw blurRad="38100" dist="38100" dir="2700000" algn="tl">
                    <a:srgbClr val="000000">
                      <a:alpha val="43137"/>
                    </a:srgbClr>
                  </a:outerShdw>
                </a:effectLst>
              </a:rPr>
              <a:t>历史主义者库恩提出了一个具有综合性质的科学发展模式，认为科学发展是以“范式”转换为枢纽、知识积累与创新相互更迭、具有动态结构的历史过程。</a:t>
            </a:r>
            <a:endParaRPr lang="en-US" altLang="zh-CN" sz="19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900" b="1" dirty="0" smtClean="0">
                <a:effectLst>
                  <a:outerShdw blurRad="38100" dist="38100" dir="2700000" algn="tl">
                    <a:srgbClr val="000000">
                      <a:alpha val="43137"/>
                    </a:srgbClr>
                  </a:outerShdw>
                </a:effectLst>
              </a:rPr>
              <a:t>拉卡托斯的“科学研究纲领”科学发</a:t>
            </a:r>
            <a:r>
              <a:rPr lang="zh-CN" altLang="en-US" sz="2000" b="1" dirty="0" smtClean="0">
                <a:effectLst>
                  <a:outerShdw blurRad="38100" dist="38100" dir="2700000" algn="tl">
                    <a:srgbClr val="000000">
                      <a:alpha val="43137"/>
                    </a:srgbClr>
                  </a:outerShdw>
                </a:effectLst>
              </a:rPr>
              <a:t>展模式包括硬核、保护带两个</a:t>
            </a:r>
            <a:r>
              <a:rPr lang="zh-CN" altLang="en-US" sz="1900" b="1" dirty="0" smtClean="0">
                <a:effectLst>
                  <a:outerShdw blurRad="38100" dist="38100" dir="2700000" algn="tl">
                    <a:srgbClr val="000000">
                      <a:alpha val="43137"/>
                    </a:srgbClr>
                  </a:outerShdw>
                </a:effectLst>
              </a:rPr>
              <a:t>部分和正、反启发法两条规则。</a:t>
            </a:r>
            <a:endParaRPr lang="en-US" altLang="zh-CN" sz="1900" b="1" dirty="0" smtClean="0">
              <a:effectLst>
                <a:outerShdw blurRad="38100" dist="38100" dir="2700000" algn="tl">
                  <a:srgbClr val="000000">
                    <a:alpha val="43137"/>
                  </a:srgbClr>
                </a:outerShdw>
              </a:effectLst>
            </a:endParaRPr>
          </a:p>
          <a:p>
            <a:pPr marL="0" indent="0">
              <a:lnSpc>
                <a:spcPct val="150000"/>
              </a:lnSpc>
              <a:buNone/>
            </a:pPr>
            <a:r>
              <a:rPr lang="zh-CN" altLang="en-US" sz="2200" b="1" dirty="0" smtClean="0">
                <a:effectLst>
                  <a:outerShdw blurRad="38100" dist="38100" dir="2700000" algn="tl">
                    <a:srgbClr val="000000">
                      <a:alpha val="43137"/>
                    </a:srgbClr>
                  </a:outerShdw>
                </a:effectLst>
                <a:latin typeface="华文新魏" pitchFamily="2" charset="-122"/>
                <a:ea typeface="华文新魏" pitchFamily="2" charset="-122"/>
              </a:rPr>
              <a:t>对这些观点应该用马克思主义理论进行分析评价</a:t>
            </a:r>
            <a:endParaRPr lang="zh-CN" altLang="en-US" sz="2200" b="1" dirty="0">
              <a:effectLst>
                <a:outerShdw blurRad="38100" dist="38100" dir="2700000" algn="tl">
                  <a:srgbClr val="000000">
                    <a:alpha val="43137"/>
                  </a:srgb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val="2677430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日本科学</a:t>
            </a:r>
            <a:r>
              <a:rPr lang="zh-CN" altLang="en-US" sz="3200" b="1" dirty="0" smtClean="0">
                <a:effectLst>
                  <a:outerShdw blurRad="38100" dist="38100" dir="2700000" algn="tl">
                    <a:srgbClr val="000000">
                      <a:alpha val="43137"/>
                    </a:srgbClr>
                  </a:outerShdw>
                </a:effectLst>
                <a:hlinkClick r:id="rId2" action="ppaction://hlinksldjump"/>
              </a:rPr>
              <a:t>论的</a:t>
            </a:r>
            <a:r>
              <a:rPr lang="zh-CN" altLang="en-US" sz="3200" b="1" dirty="0">
                <a:effectLst>
                  <a:outerShdw blurRad="38100" dist="38100" dir="2700000" algn="tl">
                    <a:srgbClr val="000000">
                      <a:alpha val="43137"/>
                    </a:srgbClr>
                  </a:outerShdw>
                </a:effectLst>
                <a:hlinkClick r:id="rId2" action="ppaction://hlinksldjump"/>
              </a:rPr>
              <a:t>研究</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武</a:t>
            </a:r>
            <a:r>
              <a:rPr lang="zh-CN" altLang="en-US" sz="2000" b="1" dirty="0" smtClean="0">
                <a:effectLst>
                  <a:outerShdw blurRad="38100" dist="38100" dir="2700000" algn="tl">
                    <a:srgbClr val="000000">
                      <a:alpha val="43137"/>
                    </a:srgbClr>
                  </a:outerShdw>
                </a:effectLst>
              </a:rPr>
              <a:t>谷三男结合物理学史和自然辨证法的研究实际，提出科学发展“三阶段”理论，认为科学发展表现为现象论阶段、实体论阶段和本质论阶段三个阶段。</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“三阶段论”试图把科学发展的过程与科学认识的活动统一起来，是日本早期自然辩证法研究最重要的理论成果之一。当然，“三阶段论”毕竟是一种传统的认识方法，有其局限性，需要不断完善。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59915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1" indent="-457200" algn="ctr" rtl="0">
              <a:spcBef>
                <a:spcPct val="0"/>
              </a:spcBef>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科学的发展模式及动力</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在纵向上，科学发展表现为渐进与飞跃的统一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在横向上，科学发展表现为分化与综合的统一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在总体趋势上，科学发展表现为继承与创新的统一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56239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渐进与飞跃的</a:t>
            </a:r>
            <a:r>
              <a:rPr lang="zh-CN" altLang="en-US" sz="3200" b="1" dirty="0" smtClean="0">
                <a:effectLst>
                  <a:outerShdw blurRad="38100" dist="38100" dir="2700000" algn="tl">
                    <a:srgbClr val="000000">
                      <a:alpha val="43137"/>
                    </a:srgbClr>
                  </a:outerShdw>
                </a:effectLst>
                <a:hlinkClick r:id="rId2" action="ppaction://hlinksldjump"/>
              </a:rPr>
              <a:t>统一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科学发展的渐进形式就是科学进化的形式，主要指在原有科学规范、框架之内科学理论的推广、局部新规律的发现，原有理论的局部修正和深化等。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科学发展的飞跃形式就是科学革命形式，主要指科学基础规律的新发现，科学新的大综合，原有理论框架的突破，核心理论体系的建立等。</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64164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分化与综合的统一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分化是指事物向不同的方向发展、变化，或统一的事物变成分裂的事物；</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综合则是指不同种类、不同性质的事物组合在一起。</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en-US" altLang="zh-CN" sz="2000" b="1" dirty="0" smtClean="0">
                <a:effectLst>
                  <a:outerShdw blurRad="38100" dist="38100" dir="2700000" algn="tl">
                    <a:srgbClr val="000000">
                      <a:alpha val="43137"/>
                    </a:srgbClr>
                  </a:outerShdw>
                </a:effectLst>
              </a:rPr>
              <a:t>20</a:t>
            </a:r>
            <a:r>
              <a:rPr lang="zh-CN" altLang="en-US" sz="2000" b="1" dirty="0" smtClean="0">
                <a:effectLst>
                  <a:outerShdw blurRad="38100" dist="38100" dir="2700000" algn="tl">
                    <a:srgbClr val="000000">
                      <a:alpha val="43137"/>
                    </a:srgbClr>
                  </a:outerShdw>
                </a:effectLst>
              </a:rPr>
              <a:t>世纪以来，自然科学发展的突出特点就是在高速分化的基础上的高度综合，当代产生的新兴学科大部分是边缘学科、交叉学科，它们都兼有分化和综合的双重功能。</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90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社会条件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马克思、恩格斯科学技术思想是在西欧各国普遍确立资本主义制度的社会条件下形成的。</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en-US" altLang="zh-CN" sz="2400" b="1" dirty="0" smtClean="0">
                <a:effectLst>
                  <a:outerShdw blurRad="38100" dist="38100" dir="2700000" algn="tl">
                    <a:srgbClr val="000000">
                      <a:alpha val="43137"/>
                    </a:srgbClr>
                  </a:outerShdw>
                </a:effectLst>
              </a:rPr>
              <a:t>18</a:t>
            </a:r>
            <a:r>
              <a:rPr lang="zh-CN" altLang="en-US" sz="2400" b="1" dirty="0" smtClean="0">
                <a:effectLst>
                  <a:outerShdw blurRad="38100" dist="38100" dir="2700000" algn="tl">
                    <a:srgbClr val="000000">
                      <a:alpha val="43137"/>
                    </a:srgbClr>
                  </a:outerShdw>
                </a:effectLst>
              </a:rPr>
              <a:t>世纪下半叶到</a:t>
            </a:r>
            <a:r>
              <a:rPr lang="en-US" altLang="zh-CN" sz="2400" b="1" dirty="0" smtClean="0">
                <a:effectLst>
                  <a:outerShdw blurRad="38100" dist="38100" dir="2700000" algn="tl">
                    <a:srgbClr val="000000">
                      <a:alpha val="43137"/>
                    </a:srgbClr>
                  </a:outerShdw>
                </a:effectLst>
              </a:rPr>
              <a:t>19</a:t>
            </a:r>
            <a:r>
              <a:rPr lang="zh-CN" altLang="en-US" sz="2400" b="1" dirty="0" smtClean="0">
                <a:effectLst>
                  <a:outerShdw blurRad="38100" dist="38100" dir="2700000" algn="tl">
                    <a:srgbClr val="000000">
                      <a:alpha val="43137"/>
                    </a:srgbClr>
                  </a:outerShdw>
                </a:effectLst>
              </a:rPr>
              <a:t>世纪中叶，资本主义从自由竞争过渡到垄断阶段，资本主义生产方式第一次使自然科学为直接的生产过程服务，科学获得的使命是，成为生产财富的手段，而社会对技术的需要更加把科学推向前进。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576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继承与创新的</a:t>
            </a:r>
            <a:r>
              <a:rPr lang="zh-CN" altLang="en-US" sz="3200" b="1" dirty="0" smtClean="0">
                <a:effectLst>
                  <a:outerShdw blurRad="38100" dist="38100" dir="2700000" algn="tl">
                    <a:srgbClr val="000000">
                      <a:alpha val="43137"/>
                    </a:srgbClr>
                  </a:outerShdw>
                </a:effectLst>
                <a:hlinkClick r:id="rId2" action="ppaction://hlinksldjump"/>
              </a:rPr>
              <a:t>统一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继承是科学发展中的量变，它可使科学知识延续、扩大和加深。科学是个开放系统，它在时间上有继承性，在空间上有积累性。</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只有继承已发现的科学事实、已有理论中的正确的东西，科学才能发展，不断完善，继续前进。</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只有在继承的基础上进一步创新，才能使人类对自然的认识出现新的飞跃，引起科学发展中的质变。</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创新是继承的必然趋势和目的。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88552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1" indent="-457200" algn="ctr" rtl="0">
              <a:spcBef>
                <a:spcPct val="0"/>
              </a:spcBef>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马克思、恩格斯的分析</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社会需要是技术发展的重要推动力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技术体系内容</a:t>
            </a:r>
            <a:r>
              <a:rPr lang="zh-CN" altLang="en-US" sz="2400" b="1" dirty="0" smtClean="0">
                <a:effectLst>
                  <a:outerShdw blurRad="38100" dist="38100" dir="2700000" algn="tl">
                    <a:srgbClr val="000000">
                      <a:alpha val="43137"/>
                    </a:srgbClr>
                  </a:outerShdw>
                </a:effectLst>
                <a:hlinkClick r:id="rId4" action="ppaction://hlinksldjump"/>
              </a:rPr>
              <a:t>发展的不平衡</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科学对技术的先导作用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18344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社会需要是技术发展的重要</a:t>
            </a:r>
            <a:r>
              <a:rPr lang="zh-CN" altLang="en-US" sz="3200" b="1" dirty="0" smtClean="0">
                <a:effectLst>
                  <a:outerShdw blurRad="38100" dist="38100" dir="2700000" algn="tl">
                    <a:srgbClr val="000000">
                      <a:alpha val="43137"/>
                    </a:srgbClr>
                  </a:outerShdw>
                </a:effectLst>
                <a:hlinkClick r:id="rId2" action="ppaction://hlinksldjump"/>
              </a:rPr>
              <a:t>推动力</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恩格斯指出，“科学的产生和发展一开始就是由生产决定的”，“社会一旦有技术上的需要，这种需要就会比十所大学更能把科学推向前进”。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13092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技术体系内容发展的</a:t>
            </a:r>
            <a:r>
              <a:rPr lang="zh-CN" altLang="en-US" sz="3200" b="1" dirty="0" smtClean="0">
                <a:effectLst>
                  <a:outerShdw blurRad="38100" dist="38100" dir="2700000" algn="tl">
                    <a:srgbClr val="000000">
                      <a:alpha val="43137"/>
                    </a:srgbClr>
                  </a:outerShdw>
                </a:effectLst>
                <a:hlinkClick r:id="rId2" action="ppaction://hlinksldjump"/>
              </a:rPr>
              <a:t>不平衡</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从各生产部分的分工看，近代技术体系包括纺织部门、蒸汽机械的制造部门等。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单从棉纺业来看，就有纺纱机、织布机、印花机、漂白机、染色机等。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相应地，棉纺业的革命又引起分离棉花纤维和棉籽的轧棉机的发明，进而社会生产过程的一般条件即交通运输工具的革命成为必要。</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1597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科学对技术的先导作用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机器生产的原则是把生产过程分解为各个组成阶段，并且应用力学、化学等等，总之应用自然科学来解决由此产生的问题。”这样，整个生产过程不再是“从属于工人的直接技巧，而是表现为科学在工艺上的应用的时候，只有到这个时候，资本才获得了充分的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07684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1" indent="-457200" algn="ctr" rtl="0">
              <a:spcBef>
                <a:spcPct val="0"/>
              </a:spcBef>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国外关于技术发展模式及动力的研究</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技术自主论：</a:t>
            </a:r>
            <a:r>
              <a:rPr lang="zh-CN" altLang="en-US" sz="2000" b="1" dirty="0" smtClean="0">
                <a:effectLst>
                  <a:outerShdw blurRad="38100" dist="38100" dir="2700000" algn="tl">
                    <a:srgbClr val="000000">
                      <a:alpha val="43137"/>
                    </a:srgbClr>
                  </a:outerShdw>
                </a:effectLst>
              </a:rPr>
              <a:t>认为技术是独立的、自我决定、自我创生、自我推进、自在的或自我扩展力量，埃吕尔和温纳被公认为技术自主论的主要代表。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社会建构</a:t>
            </a:r>
            <a:r>
              <a:rPr lang="zh-CN" altLang="en-US" sz="2400" b="1" dirty="0" smtClean="0">
                <a:effectLst>
                  <a:outerShdw blurRad="38100" dist="38100" dir="2700000" algn="tl">
                    <a:srgbClr val="000000">
                      <a:alpha val="43137"/>
                    </a:srgbClr>
                  </a:outerShdw>
                </a:effectLst>
              </a:rPr>
              <a:t>论：</a:t>
            </a:r>
            <a:r>
              <a:rPr lang="zh-CN" altLang="en-US" sz="2000" b="1" dirty="0" smtClean="0">
                <a:effectLst>
                  <a:outerShdw blurRad="38100" dist="38100" dir="2700000" algn="tl">
                    <a:srgbClr val="000000">
                      <a:alpha val="43137"/>
                    </a:srgbClr>
                  </a:outerShdw>
                </a:effectLst>
              </a:rPr>
              <a:t>认为在技术的发展过程中，社会因素起到了决定性作用，主要代表有比克、平齐等人。</a:t>
            </a:r>
            <a:endParaRPr lang="en-US" altLang="zh-CN" sz="2000" b="1" dirty="0" smtClean="0">
              <a:effectLst>
                <a:outerShdw blurRad="38100" dist="38100" dir="2700000" algn="tl">
                  <a:srgbClr val="000000">
                    <a:alpha val="43137"/>
                  </a:srgbClr>
                </a:outerShdw>
              </a:effectLst>
            </a:endParaRPr>
          </a:p>
          <a:p>
            <a:pPr>
              <a:lnSpc>
                <a:spcPct val="150000"/>
              </a:lnSpc>
            </a:pPr>
            <a:r>
              <a:rPr lang="zh-CN" altLang="en-US" sz="2400" b="1" dirty="0">
                <a:effectLst>
                  <a:outerShdw blurRad="38100" dist="38100" dir="2700000" algn="tl">
                    <a:srgbClr val="000000">
                      <a:alpha val="43137"/>
                    </a:srgbClr>
                  </a:outerShdw>
                </a:effectLst>
              </a:rPr>
              <a:t>技术自主</a:t>
            </a:r>
            <a:r>
              <a:rPr lang="zh-CN" altLang="en-US" sz="2400" b="1" dirty="0" smtClean="0">
                <a:effectLst>
                  <a:outerShdw blurRad="38100" dist="38100" dir="2700000" algn="tl">
                    <a:srgbClr val="000000">
                      <a:alpha val="43137"/>
                    </a:srgbClr>
                  </a:outerShdw>
                </a:effectLst>
              </a:rPr>
              <a:t>论和社会建构论都看到了技术发展的某一方面的动力，忽视或低估了其他方面动力的作用，存在片面性。</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98531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914400" lvl="1" indent="-514350" algn="ctr">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技术的发展模式及动力</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社会需求与技术发展水平之间的矛盾是技术发展的基本动力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技术</a:t>
            </a:r>
            <a:r>
              <a:rPr lang="zh-CN" altLang="en-US" sz="2400" b="1" dirty="0" smtClean="0">
                <a:effectLst>
                  <a:outerShdw blurRad="38100" dist="38100" dir="2700000" algn="tl">
                    <a:srgbClr val="000000">
                      <a:alpha val="43137"/>
                    </a:srgbClr>
                  </a:outerShdw>
                </a:effectLst>
                <a:hlinkClick r:id="rId4" action="ppaction://hlinksldjump"/>
              </a:rPr>
              <a:t>目的和技术手段之间的矛盾是技术发展的直接动力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科学进步是技术发展的重要推动力</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21065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技术发展的基本</a:t>
            </a:r>
            <a:r>
              <a:rPr lang="zh-CN" altLang="en-US" sz="3200" b="1" dirty="0" smtClean="0">
                <a:effectLst>
                  <a:outerShdw blurRad="38100" dist="38100" dir="2700000" algn="tl">
                    <a:srgbClr val="000000">
                      <a:alpha val="43137"/>
                    </a:srgbClr>
                  </a:outerShdw>
                </a:effectLst>
                <a:hlinkClick r:id="rId2" action="ppaction://hlinksldjump"/>
              </a:rPr>
              <a:t>动力</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任何技术，最早都源于人类的需要。正式为了生存发展的需要，人类起初模仿自然，进而进行创造，发明了各种技术。</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文化对技术发展具有明显的张力作用。先进的思想文化会推动技术的发展，而落后的思想文化则会制约和阻碍技术的发展，包括影响技术决策、技术研发以及技术成果的产业化各方面。</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4240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技术发展的直接动力</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技术目的就是在技术实践过程中在观念上预先建立的技术结果的主观形象，是技术实践的内在要求，影响并贯彻技术实践的全过程。</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技术</a:t>
            </a:r>
            <a:r>
              <a:rPr lang="zh-CN" altLang="en-US" sz="2000" b="1" dirty="0" smtClean="0">
                <a:effectLst>
                  <a:outerShdw blurRad="38100" dist="38100" dir="2700000" algn="tl">
                    <a:srgbClr val="000000">
                      <a:alpha val="43137"/>
                    </a:srgbClr>
                  </a:outerShdw>
                </a:effectLst>
              </a:rPr>
              <a:t>手段即实现技术目的的中介因素，包括实现技术目的的工具和使用工具的形式。</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技术</a:t>
            </a:r>
            <a:r>
              <a:rPr lang="zh-CN" altLang="en-US" sz="2000" b="1" dirty="0" smtClean="0">
                <a:effectLst>
                  <a:outerShdw blurRad="38100" dist="38100" dir="2700000" algn="tl">
                    <a:srgbClr val="000000">
                      <a:alpha val="43137"/>
                    </a:srgbClr>
                  </a:outerShdw>
                </a:effectLst>
              </a:rPr>
              <a:t>目的的提出和实现，必须依赖于与之相匹配的技术手段。技术手段是实现技术目的的中介和保证，它包括为达到技术功能要求所使用的工具以及应用工具的方式。</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59752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科学进步是技术发展的重要推动力</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en-US" altLang="zh-CN" sz="2400" b="1" dirty="0" smtClean="0">
                <a:effectLst>
                  <a:outerShdw blurRad="38100" dist="38100" dir="2700000" algn="tl">
                    <a:srgbClr val="000000">
                      <a:alpha val="43137"/>
                    </a:srgbClr>
                  </a:outerShdw>
                </a:effectLst>
              </a:rPr>
              <a:t>19</a:t>
            </a:r>
            <a:r>
              <a:rPr lang="zh-CN" altLang="en-US" sz="2400" b="1" dirty="0" smtClean="0">
                <a:effectLst>
                  <a:outerShdw blurRad="38100" dist="38100" dir="2700000" algn="tl">
                    <a:srgbClr val="000000">
                      <a:alpha val="43137"/>
                    </a:srgbClr>
                  </a:outerShdw>
                </a:effectLst>
              </a:rPr>
              <a:t>世纪中期以后，科学走到了技术的前面，成为技术发展的理论指导。</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科学革命导致技术革命，技术发展对科学进步的依赖程度越来越高，技术已成为科学的应用。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当今社会的发展，日益形成了科学技术一体化的双向互动过程。</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7775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思想理论背景</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首先，它是在批判继承德国古典哲学的唯物主义和辩证法基础上发展起来的。</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其次，技术史、工艺史和自然科学史的相关研究成果也是马克思、恩格斯科学技术思想产生的重要理论背景。</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10176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如何理解</a:t>
            </a:r>
            <a:r>
              <a:rPr lang="en-US" altLang="zh-CN" sz="2000" b="1" dirty="0" smtClean="0">
                <a:effectLst>
                  <a:outerShdw blurRad="38100" dist="38100" dir="2700000" algn="tl">
                    <a:srgbClr val="000000">
                      <a:alpha val="43137"/>
                    </a:srgbClr>
                  </a:outerShdw>
                </a:effectLst>
              </a:rPr>
              <a:t>18</a:t>
            </a:r>
            <a:r>
              <a:rPr lang="zh-CN" altLang="en-US" sz="2000" b="1" dirty="0" smtClean="0">
                <a:effectLst>
                  <a:outerShdw blurRad="38100" dist="38100" dir="2700000" algn="tl">
                    <a:srgbClr val="000000">
                      <a:alpha val="43137"/>
                    </a:srgbClr>
                  </a:outerShdw>
                </a:effectLst>
              </a:rPr>
              <a:t>、</a:t>
            </a:r>
            <a:r>
              <a:rPr lang="en-US" altLang="zh-CN" sz="2000" b="1" dirty="0" smtClean="0">
                <a:effectLst>
                  <a:outerShdw blurRad="38100" dist="38100" dir="2700000" algn="tl">
                    <a:srgbClr val="000000">
                      <a:alpha val="43137"/>
                    </a:srgbClr>
                  </a:outerShdw>
                </a:effectLst>
              </a:rPr>
              <a:t>19</a:t>
            </a:r>
            <a:r>
              <a:rPr lang="zh-CN" altLang="en-US" sz="2000" b="1" dirty="0" smtClean="0">
                <a:effectLst>
                  <a:outerShdw blurRad="38100" dist="38100" dir="2700000" algn="tl">
                    <a:srgbClr val="000000">
                      <a:alpha val="43137"/>
                    </a:srgbClr>
                  </a:outerShdw>
                </a:effectLst>
              </a:rPr>
              <a:t>世纪科学技术发展与马克思、恩格斯科学技术思想产生的关系？</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怎样认识马克思、恩格斯的科学技术思想在马克思主义理论体系中的重要地位？</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马克思、恩格斯和国外学者关于技术本质的分析有何主要差异？</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a:effectLst>
                  <a:outerShdw blurRad="38100" dist="38100" dir="2700000" algn="tl">
                    <a:srgbClr val="000000">
                      <a:alpha val="43137"/>
                    </a:srgbClr>
                  </a:outerShdw>
                </a:effectLst>
              </a:rPr>
              <a:t>如何</a:t>
            </a:r>
            <a:r>
              <a:rPr lang="zh-CN" altLang="en-US" sz="2000" b="1" dirty="0" smtClean="0">
                <a:effectLst>
                  <a:outerShdw blurRad="38100" dist="38100" dir="2700000" algn="tl">
                    <a:srgbClr val="000000">
                      <a:alpha val="43137"/>
                    </a:srgbClr>
                  </a:outerShdw>
                </a:effectLst>
              </a:rPr>
              <a:t>理解科学技术一体化的特征？</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为什么说科学发展表现为继承与创新的统一？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a:effectLst>
                  <a:outerShdw blurRad="38100" dist="38100" dir="2700000" algn="tl">
                    <a:srgbClr val="000000">
                      <a:alpha val="43137"/>
                    </a:srgbClr>
                  </a:outerShdw>
                </a:effectLst>
              </a:rPr>
              <a:t>怎样</a:t>
            </a:r>
            <a:r>
              <a:rPr lang="zh-CN" altLang="en-US" sz="2000" b="1" dirty="0" smtClean="0">
                <a:effectLst>
                  <a:outerShdw blurRad="38100" dist="38100" dir="2700000" algn="tl">
                    <a:srgbClr val="000000">
                      <a:alpha val="43137"/>
                    </a:srgbClr>
                  </a:outerShdw>
                </a:effectLst>
              </a:rPr>
              <a:t>认识技术发展的动力？</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49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科学技术基础</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en-US" altLang="zh-CN" sz="2000" b="1" dirty="0" smtClean="0">
                <a:effectLst>
                  <a:outerShdw blurRad="38100" dist="38100" dir="2700000" algn="tl">
                    <a:srgbClr val="000000">
                      <a:alpha val="43137"/>
                    </a:srgbClr>
                  </a:outerShdw>
                </a:effectLst>
              </a:rPr>
              <a:t>18</a:t>
            </a:r>
            <a:r>
              <a:rPr lang="zh-CN" altLang="en-US" sz="2000" b="1" dirty="0" smtClean="0">
                <a:effectLst>
                  <a:outerShdw blurRad="38100" dist="38100" dir="2700000" algn="tl">
                    <a:srgbClr val="000000">
                      <a:alpha val="43137"/>
                    </a:srgbClr>
                  </a:outerShdw>
                </a:effectLst>
              </a:rPr>
              <a:t>、</a:t>
            </a:r>
            <a:r>
              <a:rPr lang="en-US" altLang="zh-CN" sz="2000" b="1" dirty="0" smtClean="0">
                <a:effectLst>
                  <a:outerShdw blurRad="38100" dist="38100" dir="2700000" algn="tl">
                    <a:srgbClr val="000000">
                      <a:alpha val="43137"/>
                    </a:srgbClr>
                  </a:outerShdw>
                </a:effectLst>
              </a:rPr>
              <a:t>19</a:t>
            </a:r>
            <a:r>
              <a:rPr lang="zh-CN" altLang="en-US" sz="2000" b="1" dirty="0" smtClean="0">
                <a:effectLst>
                  <a:outerShdw blurRad="38100" dist="38100" dir="2700000" algn="tl">
                    <a:srgbClr val="000000">
                      <a:alpha val="43137"/>
                    </a:srgbClr>
                  </a:outerShdw>
                </a:effectLst>
              </a:rPr>
              <a:t>世纪，天文学、地学、物理学、化学、解剖学、生物学等都有了长足的发展，特别是能量守恒与转化定律、细胞学说和生物进化论三大发现，使自然科学的发展进入了一个新时期，两次科技革命使人类进入了工业文明时代。</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马克思、恩格斯在总结和概括</a:t>
            </a:r>
            <a:r>
              <a:rPr lang="en-US" altLang="zh-CN" sz="2000" b="1" dirty="0" smtClean="0">
                <a:effectLst>
                  <a:outerShdw blurRad="38100" dist="38100" dir="2700000" algn="tl">
                    <a:srgbClr val="000000">
                      <a:alpha val="43137"/>
                    </a:srgbClr>
                  </a:outerShdw>
                </a:effectLst>
              </a:rPr>
              <a:t>19</a:t>
            </a:r>
            <a:r>
              <a:rPr lang="zh-CN" altLang="en-US" sz="2000" b="1" dirty="0" smtClean="0">
                <a:effectLst>
                  <a:outerShdw blurRad="38100" dist="38100" dir="2700000" algn="tl">
                    <a:srgbClr val="000000">
                      <a:alpha val="43137"/>
                    </a:srgbClr>
                  </a:outerShdw>
                </a:effectLst>
              </a:rPr>
              <a:t>世纪科学技术成果的基础上，形成了以辩证唯物主义为理论基础的科学技术思想。</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39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逐步发展和完善</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立足于历史唯物主义，从现实生产劳动出发考察社会历史，以实践概念为核心将科学技术与生产劳动、现代工业、资本生产、社会发展等的关系纳入对科学技术研究的视阈之中。同时也关注了科学技术与资本主义现实社会之间的关系，科学技术在资本主义社会中的作用、发展以及人的解放问题。</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恩格斯在对自然科学进行研究的基础上，探讨了自然科学和哲学的关系、科学的分类、科学与技术的关系、科学技术与社会的关系以及自然科学方法论等问题。</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2094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857250" indent="-857250" algn="r">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马克思、恩格斯</a:t>
            </a:r>
            <a:r>
              <a:rPr lang="zh-CN" altLang="en-US" sz="3200" b="1" dirty="0" smtClean="0">
                <a:effectLst>
                  <a:outerShdw blurRad="38100" dist="38100" dir="2700000" algn="tl">
                    <a:srgbClr val="000000">
                      <a:alpha val="43137"/>
                    </a:srgbClr>
                  </a:outerShdw>
                </a:effectLst>
                <a:hlinkClick r:id="rId2" action="ppaction://hlinksldjump"/>
              </a:rPr>
              <a:t>科技思想</a:t>
            </a:r>
            <a:r>
              <a:rPr lang="zh-CN" altLang="en-US" sz="3200" b="1" dirty="0">
                <a:effectLst>
                  <a:outerShdw blurRad="38100" dist="38100" dir="2700000" algn="tl">
                    <a:srgbClr val="000000">
                      <a:alpha val="43137"/>
                    </a:srgbClr>
                  </a:outerShdw>
                </a:effectLst>
                <a:hlinkClick r:id="rId2" action="ppaction://hlinksldjump"/>
              </a:rPr>
              <a:t>的基本内容</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85000" lnSpcReduction="10000"/>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对科学技术的理解</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科学的</a:t>
            </a:r>
            <a:r>
              <a:rPr lang="zh-CN" altLang="en-US" sz="2400" b="1" dirty="0" smtClean="0">
                <a:effectLst>
                  <a:outerShdw blurRad="38100" dist="38100" dir="2700000" algn="tl">
                    <a:srgbClr val="000000">
                      <a:alpha val="43137"/>
                    </a:srgbClr>
                  </a:outerShdw>
                </a:effectLst>
                <a:hlinkClick r:id="rId4" action="ppaction://hlinksldjump"/>
              </a:rPr>
              <a:t>分类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科学技术</a:t>
            </a:r>
            <a:r>
              <a:rPr lang="zh-CN" altLang="en-US" sz="2400" b="1" dirty="0" smtClean="0">
                <a:effectLst>
                  <a:outerShdw blurRad="38100" dist="38100" dir="2700000" algn="tl">
                    <a:srgbClr val="000000">
                      <a:alpha val="43137"/>
                    </a:srgbClr>
                  </a:outerShdw>
                </a:effectLst>
                <a:hlinkClick r:id="rId5" action="ppaction://hlinksldjump"/>
              </a:rPr>
              <a:t>与哲学的关系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科学技术是</a:t>
            </a:r>
            <a:r>
              <a:rPr lang="zh-CN" altLang="en-US" sz="2400" b="1" dirty="0" smtClean="0">
                <a:effectLst>
                  <a:outerShdw blurRad="38100" dist="38100" dir="2700000" algn="tl">
                    <a:srgbClr val="000000">
                      <a:alpha val="43137"/>
                    </a:srgbClr>
                  </a:outerShdw>
                </a:effectLst>
                <a:hlinkClick r:id="rId6" action="ppaction://hlinksldjump"/>
              </a:rPr>
              <a:t>生产力</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科学技术的生产动因</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科学技术的社会</a:t>
            </a:r>
            <a:r>
              <a:rPr lang="zh-CN" altLang="en-US" sz="2400" b="1" dirty="0" smtClean="0">
                <a:effectLst>
                  <a:outerShdw blurRad="38100" dist="38100" dir="2700000" algn="tl">
                    <a:srgbClr val="000000">
                      <a:alpha val="43137"/>
                    </a:srgbClr>
                  </a:outerShdw>
                </a:effectLst>
                <a:hlinkClick r:id="rId8" action="ppaction://hlinksldjump"/>
              </a:rPr>
              <a:t>功能</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9" action="ppaction://hlinksldjump"/>
              </a:rPr>
              <a:t>科学技术与</a:t>
            </a:r>
            <a:r>
              <a:rPr lang="zh-CN" altLang="en-US" sz="2400" b="1" dirty="0" smtClean="0">
                <a:effectLst>
                  <a:outerShdw blurRad="38100" dist="38100" dir="2700000" algn="tl">
                    <a:srgbClr val="000000">
                      <a:alpha val="43137"/>
                    </a:srgbClr>
                  </a:outerShdw>
                </a:effectLst>
                <a:hlinkClick r:id="rId9" action="ppaction://hlinksldjump"/>
              </a:rPr>
              <a:t>社会制度</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10" action="ppaction://hlinksldjump"/>
              </a:rPr>
              <a:t>技术</a:t>
            </a:r>
            <a:r>
              <a:rPr lang="zh-CN" altLang="en-US" sz="2400" b="1" dirty="0" smtClean="0">
                <a:effectLst>
                  <a:outerShdw blurRad="38100" dist="38100" dir="2700000" algn="tl">
                    <a:srgbClr val="000000">
                      <a:alpha val="43137"/>
                    </a:srgbClr>
                  </a:outerShdw>
                </a:effectLst>
                <a:hlinkClick r:id="rId10" action="ppaction://hlinksldjump"/>
              </a:rPr>
              <a:t>异化</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11" action="ppaction://hlinksldjump"/>
              </a:rPr>
              <a:t>科学技术的发展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484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4609</Words>
  <Application>Microsoft Office PowerPoint</Application>
  <PresentationFormat>全屏显示(4:3)</PresentationFormat>
  <Paragraphs>246</Paragraphs>
  <Slides>60</Slides>
  <Notes>0</Notes>
  <HiddenSlides>0</HiddenSlides>
  <MMClips>0</MMClips>
  <ScaleCrop>false</ScaleCrop>
  <HeadingPairs>
    <vt:vector size="4" baseType="variant">
      <vt:variant>
        <vt:lpstr>主题</vt:lpstr>
      </vt:variant>
      <vt:variant>
        <vt:i4>1</vt:i4>
      </vt:variant>
      <vt:variant>
        <vt:lpstr>幻灯片标题</vt:lpstr>
      </vt:variant>
      <vt:variant>
        <vt:i4>60</vt:i4>
      </vt:variant>
    </vt:vector>
  </HeadingPairs>
  <TitlesOfParts>
    <vt:vector size="61" baseType="lpstr">
      <vt:lpstr>Office 主题​​</vt:lpstr>
      <vt:lpstr>自然辨证法概论</vt:lpstr>
      <vt:lpstr>第二章 马克思主义科学技术观</vt:lpstr>
      <vt:lpstr>第一节 马克思、恩格斯的科学技术思想</vt:lpstr>
      <vt:lpstr>马克思、恩格斯科技思想的历史形成</vt:lpstr>
      <vt:lpstr>社会条件</vt:lpstr>
      <vt:lpstr>思想理论背景</vt:lpstr>
      <vt:lpstr>科学技术基础</vt:lpstr>
      <vt:lpstr>逐步发展和完善</vt:lpstr>
      <vt:lpstr>马克思、恩格斯科技思想的基本内容</vt:lpstr>
      <vt:lpstr>对科学技术的理解</vt:lpstr>
      <vt:lpstr>科学的分类</vt:lpstr>
      <vt:lpstr>科学技术与哲学的关系</vt:lpstr>
      <vt:lpstr>科学技术是生产力</vt:lpstr>
      <vt:lpstr>科学技术的生产动因</vt:lpstr>
      <vt:lpstr>科学技术的社会功能</vt:lpstr>
      <vt:lpstr>科学技术与社会制度</vt:lpstr>
      <vt:lpstr>技术异化</vt:lpstr>
      <vt:lpstr>对科学技术的理解</vt:lpstr>
      <vt:lpstr>第二节 科学技术的本质和结构</vt:lpstr>
      <vt:lpstr>科学技术的本质特征</vt:lpstr>
      <vt:lpstr>科学的本质特征</vt:lpstr>
      <vt:lpstr>马克思、恩格斯的分析</vt:lpstr>
      <vt:lpstr>国外学者对科学本质特征的研究</vt:lpstr>
      <vt:lpstr>对科学本质特征的理解</vt:lpstr>
      <vt:lpstr>技术的本质特征</vt:lpstr>
      <vt:lpstr>马克思、恩格斯的分析</vt:lpstr>
      <vt:lpstr>国外学者对技术本质特征的研究</vt:lpstr>
      <vt:lpstr>对技术本质特征的理解</vt:lpstr>
      <vt:lpstr>科学技术的体系结构</vt:lpstr>
      <vt:lpstr>马克思、恩格斯的分析</vt:lpstr>
      <vt:lpstr>自然科学分类及其原则</vt:lpstr>
      <vt:lpstr>自然科学与人文学科的关系</vt:lpstr>
      <vt:lpstr>科学知识的类型</vt:lpstr>
      <vt:lpstr>国外学者的研究</vt:lpstr>
      <vt:lpstr>现代科学技术的体系结构</vt:lpstr>
      <vt:lpstr>现代科学的学科结构和知识结构</vt:lpstr>
      <vt:lpstr>现代技术的门类结构和形态结构</vt:lpstr>
      <vt:lpstr>对现代科学技术体系结构的认识要求</vt:lpstr>
      <vt:lpstr>第三节 科学技术的发展模式及动力</vt:lpstr>
      <vt:lpstr>马克思、恩格斯的分析</vt:lpstr>
      <vt:lpstr>科学发展呈现两种趋势</vt:lpstr>
      <vt:lpstr>科学发展是渐进的过程</vt:lpstr>
      <vt:lpstr>科学发展是内外动力共同作用的结果</vt:lpstr>
      <vt:lpstr>国外关于科学发展模式及动力的研究</vt:lpstr>
      <vt:lpstr>欧美科学哲学的研究</vt:lpstr>
      <vt:lpstr>日本科学论的研究</vt:lpstr>
      <vt:lpstr>科学的发展模式及动力</vt:lpstr>
      <vt:lpstr>渐进与飞跃的统一</vt:lpstr>
      <vt:lpstr>分化与综合的统一</vt:lpstr>
      <vt:lpstr>继承与创新的统一</vt:lpstr>
      <vt:lpstr>马克思、恩格斯的分析</vt:lpstr>
      <vt:lpstr>社会需要是技术发展的重要推动力</vt:lpstr>
      <vt:lpstr>技术体系内容发展的不平衡</vt:lpstr>
      <vt:lpstr>科学对技术的先导作用</vt:lpstr>
      <vt:lpstr>国外关于技术发展模式及动力的研究</vt:lpstr>
      <vt:lpstr>技术的发展模式及动力</vt:lpstr>
      <vt:lpstr>技术发展的基本动力</vt:lpstr>
      <vt:lpstr>技术发展的直接动力</vt:lpstr>
      <vt:lpstr>科学进步是技术发展的重要推动力</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xtzj</cp:lastModifiedBy>
  <cp:revision>104</cp:revision>
  <dcterms:created xsi:type="dcterms:W3CDTF">2021-08-30T10:45:11Z</dcterms:created>
  <dcterms:modified xsi:type="dcterms:W3CDTF">2021-09-03T09:00:35Z</dcterms:modified>
</cp:coreProperties>
</file>