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51" r:id="rId4"/>
    <p:sldId id="258" r:id="rId5"/>
    <p:sldId id="263" r:id="rId6"/>
    <p:sldId id="295" r:id="rId7"/>
    <p:sldId id="296" r:id="rId8"/>
    <p:sldId id="378" r:id="rId9"/>
    <p:sldId id="377" r:id="rId10"/>
    <p:sldId id="259" r:id="rId11"/>
    <p:sldId id="310" r:id="rId12"/>
    <p:sldId id="381" r:id="rId13"/>
    <p:sldId id="309" r:id="rId14"/>
    <p:sldId id="267" r:id="rId15"/>
    <p:sldId id="382" r:id="rId16"/>
    <p:sldId id="383" r:id="rId17"/>
    <p:sldId id="266" r:id="rId18"/>
    <p:sldId id="311" r:id="rId19"/>
    <p:sldId id="265" r:id="rId20"/>
    <p:sldId id="312" r:id="rId21"/>
    <p:sldId id="384" r:id="rId22"/>
    <p:sldId id="385" r:id="rId23"/>
    <p:sldId id="386" r:id="rId24"/>
    <p:sldId id="387" r:id="rId25"/>
    <p:sldId id="393" r:id="rId26"/>
    <p:sldId id="392" r:id="rId27"/>
    <p:sldId id="391" r:id="rId28"/>
    <p:sldId id="390" r:id="rId29"/>
    <p:sldId id="389" r:id="rId30"/>
    <p:sldId id="388" r:id="rId31"/>
    <p:sldId id="394" r:id="rId32"/>
    <p:sldId id="352" r:id="rId33"/>
    <p:sldId id="261" r:id="rId34"/>
    <p:sldId id="273" r:id="rId35"/>
    <p:sldId id="332" r:id="rId36"/>
    <p:sldId id="407" r:id="rId37"/>
    <p:sldId id="331" r:id="rId38"/>
    <p:sldId id="272" r:id="rId39"/>
    <p:sldId id="334" r:id="rId40"/>
    <p:sldId id="404" r:id="rId41"/>
    <p:sldId id="405" r:id="rId42"/>
    <p:sldId id="406" r:id="rId43"/>
    <p:sldId id="333" r:id="rId44"/>
    <p:sldId id="285" r:id="rId45"/>
    <p:sldId id="336" r:id="rId46"/>
    <p:sldId id="275" r:id="rId47"/>
    <p:sldId id="401" r:id="rId48"/>
    <p:sldId id="402" r:id="rId49"/>
    <p:sldId id="403" r:id="rId50"/>
    <p:sldId id="353" r:id="rId51"/>
    <p:sldId id="370" r:id="rId52"/>
    <p:sldId id="373" r:id="rId53"/>
    <p:sldId id="372" r:id="rId54"/>
    <p:sldId id="368" r:id="rId55"/>
    <p:sldId id="364" r:id="rId56"/>
    <p:sldId id="361" r:id="rId57"/>
    <p:sldId id="396" r:id="rId58"/>
    <p:sldId id="400" r:id="rId59"/>
    <p:sldId id="399" r:id="rId60"/>
    <p:sldId id="398" r:id="rId61"/>
    <p:sldId id="397" r:id="rId62"/>
    <p:sldId id="395" r:id="rId63"/>
    <p:sldId id="380" r:id="rId64"/>
    <p:sldId id="379" r:id="rId65"/>
    <p:sldId id="274" r:id="rId6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95" autoAdjust="0"/>
  </p:normalViewPr>
  <p:slideViewPr>
    <p:cSldViewPr>
      <p:cViewPr>
        <p:scale>
          <a:sx n="100" d="100"/>
          <a:sy n="100" d="100"/>
        </p:scale>
        <p:origin x="-1308" y="-156"/>
      </p:cViewPr>
      <p:guideLst>
        <p:guide orient="horz" pos="2160"/>
        <p:guide pos="2880"/>
      </p:guideLst>
    </p:cSldViewPr>
  </p:slideViewPr>
  <p:notesTextViewPr>
    <p:cViewPr>
      <p:scale>
        <a:sx n="1" d="1"/>
        <a:sy n="1" d="1"/>
      </p:scale>
      <p:origin x="0" y="0"/>
    </p:cViewPr>
  </p:notesTextViewPr>
  <p:sorterViewPr>
    <p:cViewPr>
      <p:scale>
        <a:sx n="100" d="100"/>
        <a:sy n="100" d="100"/>
      </p:scale>
      <p:origin x="0" y="579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114234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93737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265037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1931638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719280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18476A0-D819-418D-8F7C-C1DE5A0AC87B}" type="datetimeFigureOut">
              <a:rPr lang="zh-CN" altLang="en-US" smtClean="0"/>
              <a:t>2021-11-22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45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18476A0-D819-418D-8F7C-C1DE5A0AC87B}" type="datetimeFigureOut">
              <a:rPr lang="zh-CN" altLang="en-US" smtClean="0"/>
              <a:t>2021-11-22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31156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18476A0-D819-418D-8F7C-C1DE5A0AC87B}" type="datetimeFigureOut">
              <a:rPr lang="zh-CN" altLang="en-US" smtClean="0"/>
              <a:t>2021-11-22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63007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18476A0-D819-418D-8F7C-C1DE5A0AC87B}" type="datetimeFigureOut">
              <a:rPr lang="zh-CN" altLang="en-US" smtClean="0"/>
              <a:t>2021-11-22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41199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8476A0-D819-418D-8F7C-C1DE5A0AC87B}" type="datetimeFigureOut">
              <a:rPr lang="zh-CN" altLang="en-US" smtClean="0"/>
              <a:t>2021-11-22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25849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8476A0-D819-418D-8F7C-C1DE5A0AC87B}" type="datetimeFigureOut">
              <a:rPr lang="zh-CN" altLang="en-US" smtClean="0"/>
              <a:t>2021-11-22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417725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476A0-D819-418D-8F7C-C1DE5A0AC87B}" type="datetimeFigureOut">
              <a:rPr lang="zh-CN" altLang="en-US" smtClean="0"/>
              <a:t>2021-11-22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687043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11.xml"/><Relationship Id="rId7" Type="http://schemas.openxmlformats.org/officeDocument/2006/relationships/slide" Target="slide15.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18.xml"/><Relationship Id="rId7" Type="http://schemas.openxmlformats.org/officeDocument/2006/relationships/slide" Target="slide22.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20.xml"/><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50.xml"/></Relationships>
</file>

<file path=ppt/slides/_rels/slide20.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25.xml"/><Relationship Id="rId7" Type="http://schemas.openxmlformats.org/officeDocument/2006/relationships/slide" Target="slide29.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5.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31.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slide" Target="slide17.xml"/><Relationship Id="rId4" Type="http://schemas.openxmlformats.org/officeDocument/2006/relationships/slide" Target="slide10.xml"/></Relationships>
</file>

<file path=ppt/slides/_rels/slide30.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43.xml"/><Relationship Id="rId4" Type="http://schemas.openxmlformats.org/officeDocument/2006/relationships/slide" Target="slide37.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32.xml"/><Relationship Id="rId1" Type="http://schemas.openxmlformats.org/officeDocument/2006/relationships/slideLayout" Target="../slideLayouts/slideLayout2.xml"/><Relationship Id="rId5" Type="http://schemas.openxmlformats.org/officeDocument/2006/relationships/slide" Target="slide36.xml"/><Relationship Id="rId4" Type="http://schemas.openxmlformats.org/officeDocument/2006/relationships/slide" Target="slide35.xml"/></Relationships>
</file>

<file path=ppt/slides/_rels/slide34.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7" Type="http://schemas.openxmlformats.org/officeDocument/2006/relationships/slide" Target="slide42.xml"/><Relationship Id="rId2" Type="http://schemas.openxmlformats.org/officeDocument/2006/relationships/slide" Target="slide32.xml"/><Relationship Id="rId1" Type="http://schemas.openxmlformats.org/officeDocument/2006/relationships/slideLayout" Target="../slideLayouts/slideLayout2.xml"/><Relationship Id="rId6" Type="http://schemas.openxmlformats.org/officeDocument/2006/relationships/slide" Target="slide41.xml"/><Relationship Id="rId5" Type="http://schemas.openxmlformats.org/officeDocument/2006/relationships/slide" Target="slide40.xml"/><Relationship Id="rId4" Type="http://schemas.openxmlformats.org/officeDocument/2006/relationships/slide" Target="slide39.xml"/></Relationships>
</file>

<file path=ppt/slides/_rels/slide38.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40.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slide" Target="slide49.xml"/><Relationship Id="rId3" Type="http://schemas.openxmlformats.org/officeDocument/2006/relationships/slide" Target="slide44.xml"/><Relationship Id="rId7" Type="http://schemas.openxmlformats.org/officeDocument/2006/relationships/slide" Target="slide48.xml"/><Relationship Id="rId2" Type="http://schemas.openxmlformats.org/officeDocument/2006/relationships/slide" Target="slide32.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slide" Target="slide46.xml"/><Relationship Id="rId4" Type="http://schemas.openxmlformats.org/officeDocument/2006/relationships/slide" Target="slide45.xml"/></Relationships>
</file>

<file path=ppt/slides/_rels/slide44.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56.xml"/><Relationship Id="rId5" Type="http://schemas.openxmlformats.org/officeDocument/2006/relationships/slide" Target="slide55.xml"/><Relationship Id="rId4" Type="http://schemas.openxmlformats.org/officeDocument/2006/relationships/slide" Target="slide54.xml"/></Relationships>
</file>

<file path=ppt/slides/_rels/slide51.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slide" Target="slide50.xml"/><Relationship Id="rId1" Type="http://schemas.openxmlformats.org/officeDocument/2006/relationships/slideLayout" Target="../slideLayouts/slideLayout2.xml"/><Relationship Id="rId4" Type="http://schemas.openxmlformats.org/officeDocument/2006/relationships/slide" Target="slide53.xml"/></Relationships>
</file>

<file path=ppt/slides/_rels/slide52.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64.xml"/><Relationship Id="rId5" Type="http://schemas.openxmlformats.org/officeDocument/2006/relationships/slide" Target="slide63.xml"/><Relationship Id="rId4" Type="http://schemas.openxmlformats.org/officeDocument/2006/relationships/slide" Target="slide62.xml"/></Relationships>
</file>

<file path=ppt/slides/_rels/slide57.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slide" Target="slide56.xml"/><Relationship Id="rId1" Type="http://schemas.openxmlformats.org/officeDocument/2006/relationships/slideLayout" Target="../slideLayouts/slideLayout2.xml"/><Relationship Id="rId6" Type="http://schemas.openxmlformats.org/officeDocument/2006/relationships/slide" Target="slide61.xml"/><Relationship Id="rId5" Type="http://schemas.openxmlformats.org/officeDocument/2006/relationships/slide" Target="slide60.xml"/><Relationship Id="rId4" Type="http://schemas.openxmlformats.org/officeDocument/2006/relationships/slide" Target="slide59.xml"/></Relationships>
</file>

<file path=ppt/slides/_rels/slide58.xml.rels><?xml version="1.0" encoding="UTF-8" standalone="yes"?>
<Relationships xmlns="http://schemas.openxmlformats.org/package/2006/relationships"><Relationship Id="rId2" Type="http://schemas.openxmlformats.org/officeDocument/2006/relationships/slide" Target="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 Target="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effectLst>
                  <a:outerShdw blurRad="38100" dist="38100" dir="2700000" algn="tl">
                    <a:srgbClr val="000000">
                      <a:alpha val="43137"/>
                    </a:srgbClr>
                  </a:outerShdw>
                </a:effectLst>
              </a:rPr>
              <a:t>自然辨证法概论</a:t>
            </a:r>
            <a:endParaRPr lang="zh-CN" altLang="en-US" b="1" dirty="0">
              <a:effectLst>
                <a:outerShdw blurRad="38100" dist="38100" dir="2700000" algn="tl">
                  <a:srgbClr val="000000">
                    <a:alpha val="43137"/>
                  </a:srgbClr>
                </a:outerShdw>
              </a:effectLst>
            </a:endParaRPr>
          </a:p>
        </p:txBody>
      </p:sp>
      <p:sp>
        <p:nvSpPr>
          <p:cNvPr id="3" name="副标题 2"/>
          <p:cNvSpPr>
            <a:spLocks noGrp="1"/>
          </p:cNvSpPr>
          <p:nvPr>
            <p:ph type="subTitle" idx="1"/>
          </p:nvPr>
        </p:nvSpPr>
        <p:spPr/>
        <p:txBody>
          <a:bodyPr/>
          <a:lstStyle/>
          <a:p>
            <a:r>
              <a:rPr lang="zh-CN" altLang="en-US" b="1" dirty="0">
                <a:solidFill>
                  <a:schemeClr val="tx1"/>
                </a:solidFill>
                <a:effectLst>
                  <a:outerShdw blurRad="38100" dist="38100" dir="2700000" algn="tl">
                    <a:srgbClr val="000000">
                      <a:alpha val="43137"/>
                    </a:srgbClr>
                  </a:outerShdw>
                </a:effectLst>
              </a:rPr>
              <a:t>娄</a:t>
            </a:r>
            <a:r>
              <a:rPr lang="zh-CN" altLang="en-US" b="1" dirty="0" smtClean="0">
                <a:solidFill>
                  <a:schemeClr val="tx1"/>
                </a:solidFill>
                <a:effectLst>
                  <a:outerShdw blurRad="38100" dist="38100" dir="2700000" algn="tl">
                    <a:srgbClr val="000000">
                      <a:alpha val="43137"/>
                    </a:srgbClr>
                  </a:outerShdw>
                </a:effectLst>
              </a:rPr>
              <a:t>亚军</a:t>
            </a:r>
            <a:endParaRPr lang="zh-CN" alt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1521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marL="571500" indent="-571500">
              <a:lnSpc>
                <a:spcPct val="150000"/>
              </a:lnSpc>
              <a:buFont typeface="+mj-ea"/>
              <a:buAutoNum type="ea1JpnChsDbPeriod" startAt="2"/>
            </a:pPr>
            <a:r>
              <a:rPr lang="zh-CN" altLang="en-US" sz="3200" b="1" dirty="0">
                <a:effectLst>
                  <a:outerShdw blurRad="38100" dist="38100" dir="2700000" algn="tl">
                    <a:srgbClr val="000000">
                      <a:alpha val="43137"/>
                    </a:srgbClr>
                  </a:outerShdw>
                </a:effectLst>
                <a:hlinkClick r:id="rId2" action="ppaction://hlinksldjump"/>
              </a:rPr>
              <a:t>邓小平的科学技术思想</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科学技术是第一生产力</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科学技术</a:t>
            </a:r>
            <a:r>
              <a:rPr lang="zh-CN" altLang="en-US" sz="2400" b="1" dirty="0" smtClean="0">
                <a:effectLst>
                  <a:outerShdw blurRad="38100" dist="38100" dir="2700000" algn="tl">
                    <a:srgbClr val="000000">
                      <a:alpha val="43137"/>
                    </a:srgbClr>
                  </a:outerShdw>
                </a:effectLst>
                <a:hlinkClick r:id="rId4" action="ppaction://hlinksldjump"/>
              </a:rPr>
              <a:t>为经济建设服务</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尊重</a:t>
            </a:r>
            <a:r>
              <a:rPr lang="zh-CN" altLang="en-US" sz="2400" b="1" dirty="0" smtClean="0">
                <a:effectLst>
                  <a:outerShdw blurRad="38100" dist="38100" dir="2700000" algn="tl">
                    <a:srgbClr val="000000">
                      <a:alpha val="43137"/>
                    </a:srgbClr>
                  </a:outerShdw>
                </a:effectLst>
                <a:hlinkClick r:id="rId5" action="ppaction://hlinksldjump"/>
              </a:rPr>
              <a:t>知识、尊重人才</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6" action="ppaction://hlinksldjump"/>
              </a:rPr>
              <a:t>发展</a:t>
            </a:r>
            <a:r>
              <a:rPr lang="zh-CN" altLang="en-US" sz="2400" b="1" dirty="0" smtClean="0">
                <a:effectLst>
                  <a:outerShdw blurRad="38100" dist="38100" dir="2700000" algn="tl">
                    <a:srgbClr val="000000">
                      <a:alpha val="43137"/>
                    </a:srgbClr>
                  </a:outerShdw>
                </a:effectLst>
                <a:hlinkClick r:id="rId6" action="ppaction://hlinksldjump"/>
              </a:rPr>
              <a:t>高科技，实现产业化</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7" action="ppaction://hlinksldjump"/>
              </a:rPr>
              <a:t>进行科技体制改革</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8" action="ppaction://hlinksldjump"/>
              </a:rPr>
              <a:t>学习和</a:t>
            </a:r>
            <a:r>
              <a:rPr lang="zh-CN" altLang="en-US" sz="2400" b="1" dirty="0" smtClean="0">
                <a:effectLst>
                  <a:outerShdw blurRad="38100" dist="38100" dir="2700000" algn="tl">
                    <a:srgbClr val="000000">
                      <a:alpha val="43137"/>
                    </a:srgbClr>
                  </a:outerShdw>
                </a:effectLst>
                <a:hlinkClick r:id="rId8" action="ppaction://hlinksldjump"/>
              </a:rPr>
              <a:t>引进国外先进科学技术成果</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58484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科学技术是第一生产力</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邓小平根据世界科学技术经济发展的新趋势，概括了人类实践所提供的新经验和新成果，第一次明确提出“科学技术是第一生产力”这一当代马克思主义的重大理论命题，成为邓小平科学技术思想的理论核心。</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0957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科学技术为经济建设服务</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lstStyle/>
          <a:p>
            <a:pPr lvl="0">
              <a:lnSpc>
                <a:spcPct val="150000"/>
              </a:lnSpc>
            </a:pPr>
            <a:r>
              <a:rPr lang="zh-CN" altLang="en-US" sz="2400" b="1" dirty="0">
                <a:solidFill>
                  <a:prstClr val="black"/>
                </a:solidFill>
                <a:effectLst>
                  <a:outerShdw blurRad="38100" dist="38100" dir="2700000" algn="tl">
                    <a:srgbClr val="000000">
                      <a:alpha val="43137"/>
                    </a:srgbClr>
                  </a:outerShdw>
                </a:effectLst>
              </a:rPr>
              <a:t>邓小平指出：“科学技术主要是为经济建设服务的。”他强调：“四个现代化，关键是科学技术的现代化。没有现代科学技术，就不可能建设现代农业、现代工业、现代国防。没有科学技术的高速度发展，也就不可能有国民经济的高速度发展。”</a:t>
            </a:r>
          </a:p>
        </p:txBody>
      </p:sp>
    </p:spTree>
    <p:extLst>
      <p:ext uri="{BB962C8B-B14F-4D97-AF65-F5344CB8AC3E}">
        <p14:creationId xmlns:p14="http://schemas.microsoft.com/office/powerpoint/2010/main" val="3418450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尊重知识、尊重人才</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邓小平强调“尊重知识，尊重人才”，他提出“把尽快地培养出一批具有世界第一流水平的科学技术专家，作为我们科学、教育战线的重要任务”。</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8365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4"/>
            </a:pPr>
            <a:r>
              <a:rPr lang="zh-CN" altLang="en-US" sz="3200" b="1" dirty="0" smtClean="0">
                <a:effectLst>
                  <a:outerShdw blurRad="38100" dist="38100" dir="2700000" algn="tl">
                    <a:srgbClr val="000000">
                      <a:alpha val="43137"/>
                    </a:srgbClr>
                  </a:outerShdw>
                </a:effectLst>
                <a:hlinkClick r:id="rId2" action="ppaction://hlinksldjump"/>
              </a:rPr>
              <a:t>发展高科技，实现产业化</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邓小平认为，“中国必须发展自己的高科技，在世界高科技领域占有一席之地”。他提出了“发展高科技，实现产业化”的号召，进一步明确了我国发展高科技的指导方针，形成了高科技发展的战略思想。</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8678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5"/>
            </a:pPr>
            <a:r>
              <a:rPr lang="zh-CN" altLang="en-US" sz="3200" b="1" dirty="0" smtClean="0">
                <a:effectLst>
                  <a:outerShdw blurRad="38100" dist="38100" dir="2700000" algn="tl">
                    <a:srgbClr val="000000">
                      <a:alpha val="43137"/>
                    </a:srgbClr>
                  </a:outerShdw>
                </a:effectLst>
                <a:hlinkClick r:id="rId2" action="ppaction://hlinksldjump"/>
              </a:rPr>
              <a:t>进行科技体制改革</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邓小平为我国的科技体制改革的原则、内容及任务指明了方向。他指出：“新的科技体制，应该是有利于经济发展的体制。双管齐下，长期存在的科技与经济脱节的问题，有可能得到比较好的解决。”</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8713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6"/>
            </a:pPr>
            <a:r>
              <a:rPr lang="zh-CN" altLang="en-US" sz="3200" b="1" dirty="0" smtClean="0">
                <a:effectLst>
                  <a:outerShdw blurRad="38100" dist="38100" dir="2700000" algn="tl">
                    <a:srgbClr val="000000">
                      <a:alpha val="43137"/>
                    </a:srgbClr>
                  </a:outerShdw>
                </a:effectLst>
                <a:hlinkClick r:id="rId2" action="ppaction://hlinksldjump"/>
              </a:rPr>
              <a:t>学习和引进国外先进科学技术成果</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邓小平指出：“科学技术是人类共同创造的财富。任何一个民族、一个国家，都需要学习别的民族、别的国家的长处，学习人家的先进科学技术。”我国要扩大对外开放，增强国际交流，吸收先进成果，追踪科学技术前沿，填补科学技术空白。</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3888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3"/>
            </a:pPr>
            <a:r>
              <a:rPr lang="zh-CN" altLang="en-US" sz="3200" b="1" dirty="0">
                <a:effectLst>
                  <a:outerShdw blurRad="38100" dist="38100" dir="2700000" algn="tl">
                    <a:srgbClr val="000000">
                      <a:alpha val="43137"/>
                    </a:srgbClr>
                  </a:outerShdw>
                </a:effectLst>
                <a:hlinkClick r:id="rId2" action="ppaction://hlinksldjump"/>
              </a:rPr>
              <a:t>江泽民的科学技术思想</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科学技术是先进生产力的集中体现和主要标志</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实施科教兴国战略</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科学技术创新是经济社会发展的重要决定因素</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6" action="ppaction://hlinksldjump"/>
              </a:rPr>
              <a:t>重视</a:t>
            </a:r>
            <a:r>
              <a:rPr lang="zh-CN" altLang="en-US" sz="2400" b="1" dirty="0" smtClean="0">
                <a:effectLst>
                  <a:outerShdw blurRad="38100" dist="38100" dir="2700000" algn="tl">
                    <a:srgbClr val="000000">
                      <a:alpha val="43137"/>
                    </a:srgbClr>
                  </a:outerShdw>
                </a:effectLst>
                <a:hlinkClick r:id="rId6" action="ppaction://hlinksldjump"/>
              </a:rPr>
              <a:t>和关心科学技术人才</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7" action="ppaction://hlinksldjump"/>
              </a:rPr>
              <a:t>科技</a:t>
            </a:r>
            <a:r>
              <a:rPr lang="zh-CN" altLang="en-US" sz="2400" b="1" dirty="0" smtClean="0">
                <a:effectLst>
                  <a:outerShdw blurRad="38100" dist="38100" dir="2700000" algn="tl">
                    <a:srgbClr val="000000">
                      <a:alpha val="43137"/>
                    </a:srgbClr>
                  </a:outerShdw>
                </a:effectLst>
                <a:hlinkClick r:id="rId7" action="ppaction://hlinksldjump"/>
              </a:rPr>
              <a:t>体制改革和科技法制建设</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8" action="ppaction://hlinksldjump"/>
              </a:rPr>
              <a:t>科学技术伦理问题是人类在</a:t>
            </a:r>
            <a:r>
              <a:rPr lang="en-US" altLang="zh-CN" sz="2400" b="1" dirty="0" smtClean="0">
                <a:effectLst>
                  <a:outerShdw blurRad="38100" dist="38100" dir="2700000" algn="tl">
                    <a:srgbClr val="000000">
                      <a:alpha val="43137"/>
                    </a:srgbClr>
                  </a:outerShdw>
                </a:effectLst>
                <a:hlinkClick r:id="rId8" action="ppaction://hlinksldjump"/>
              </a:rPr>
              <a:t>21</a:t>
            </a:r>
            <a:r>
              <a:rPr lang="zh-CN" altLang="en-US" sz="2400" b="1" dirty="0" smtClean="0">
                <a:effectLst>
                  <a:outerShdw blurRad="38100" dist="38100" dir="2700000" algn="tl">
                    <a:srgbClr val="000000">
                      <a:alpha val="43137"/>
                    </a:srgbClr>
                  </a:outerShdw>
                </a:effectLst>
                <a:hlinkClick r:id="rId8" action="ppaction://hlinksldjump"/>
              </a:rPr>
              <a:t>世纪面临的一个重大问题</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6148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gn="r">
              <a:lnSpc>
                <a:spcPct val="150000"/>
              </a:lnSpc>
              <a:buFont typeface="+mj-lt"/>
              <a:buAutoNum type="arabicPeriod"/>
            </a:pPr>
            <a:r>
              <a:rPr lang="zh-CN" altLang="en-US" sz="2800" b="1" dirty="0">
                <a:effectLst>
                  <a:outerShdw blurRad="38100" dist="38100" dir="2700000" algn="tl">
                    <a:srgbClr val="000000">
                      <a:alpha val="43137"/>
                    </a:srgbClr>
                  </a:outerShdw>
                </a:effectLst>
                <a:hlinkClick r:id="rId2" action="ppaction://hlinksldjump"/>
              </a:rPr>
              <a:t>科学技术是先进生产力的集中体现和主要标志</a:t>
            </a:r>
            <a:endParaRPr lang="en-US" altLang="zh-CN" sz="28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江泽民指出：“科学技术是第一生产力，而且是先进生产力的集中体现和主要标志。”这一重要论断，指明了科学技术在先进生产力发展中的关键地位和决定作用。</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0130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实施科教兴国战略</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江泽民指出：“科教兴国，是指全面落实科学技术是第一生产力的思想，坚持教育为本，把科技和教育摆在经济社会发展的重要位置，增强国家的科技实力及向现实生产力转化的能力，提高全民族的科技文化素质，把经济建设转到依靠科技进步和提高劳动者素质的轨道上来，加速实现国家繁荣强盛。”</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6444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r"/>
            <a:r>
              <a:rPr lang="zh-CN" altLang="en-US" sz="2800" b="1" dirty="0" smtClean="0">
                <a:effectLst>
                  <a:outerShdw blurRad="38100" dist="38100" dir="2700000" algn="tl">
                    <a:srgbClr val="000000">
                      <a:alpha val="43137"/>
                    </a:srgbClr>
                  </a:outerShdw>
                </a:effectLst>
              </a:rPr>
              <a:t>第五章 中国马克思主义科学技术观与创新型国家</a:t>
            </a:r>
            <a:endParaRPr lang="zh-CN" altLang="en-US" sz="28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0" indent="0">
              <a:lnSpc>
                <a:spcPct val="150000"/>
              </a:lnSpc>
              <a:buNone/>
            </a:pPr>
            <a:r>
              <a:rPr lang="zh-CN" altLang="en-US" sz="2400" b="1" dirty="0" smtClean="0">
                <a:effectLst>
                  <a:outerShdw blurRad="38100" dist="38100" dir="2700000" algn="tl">
                    <a:srgbClr val="000000">
                      <a:alpha val="43137"/>
                    </a:srgbClr>
                  </a:outerShdw>
                </a:effectLst>
                <a:hlinkClick r:id="rId2" action="ppaction://hlinksldjump"/>
              </a:rPr>
              <a:t>第一节 中国马克思主义的科学技术思想</a:t>
            </a:r>
            <a:endParaRPr lang="en-US" altLang="zh-CN" sz="24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smtClean="0">
                <a:effectLst>
                  <a:outerShdw blurRad="38100" dist="38100" dir="2700000" algn="tl">
                    <a:srgbClr val="000000">
                      <a:alpha val="43137"/>
                    </a:srgbClr>
                  </a:outerShdw>
                </a:effectLst>
                <a:hlinkClick r:id="rId3" action="ppaction://hlinksldjump"/>
              </a:rPr>
              <a:t>第二节 中国马克思主义科学技术观的内容与特征</a:t>
            </a:r>
            <a:endParaRPr lang="en-US" altLang="zh-CN" sz="24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smtClean="0">
                <a:effectLst>
                  <a:outerShdw blurRad="38100" dist="38100" dir="2700000" algn="tl">
                    <a:srgbClr val="000000">
                      <a:alpha val="43137"/>
                    </a:srgbClr>
                  </a:outerShdw>
                </a:effectLst>
                <a:hlinkClick r:id="rId4" action="ppaction://hlinksldjump"/>
              </a:rPr>
              <a:t>第三节 创新型国家建设</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47868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gn="r">
              <a:lnSpc>
                <a:spcPct val="150000"/>
              </a:lnSpc>
              <a:buFont typeface="+mj-lt"/>
              <a:buAutoNum type="arabicPeriod" startAt="3"/>
            </a:pPr>
            <a:r>
              <a:rPr lang="zh-CN" altLang="en-US" sz="2800" b="1" dirty="0">
                <a:effectLst>
                  <a:outerShdw blurRad="38100" dist="38100" dir="2700000" algn="tl">
                    <a:srgbClr val="000000">
                      <a:alpha val="43137"/>
                    </a:srgbClr>
                  </a:outerShdw>
                </a:effectLst>
                <a:hlinkClick r:id="rId2" action="ppaction://hlinksldjump"/>
              </a:rPr>
              <a:t>科学技术创新是经济社会发展的重要决定因素</a:t>
            </a:r>
            <a:endParaRPr lang="en-US" altLang="zh-CN" sz="28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江泽民反复强调，“创新是一个民族进步的灵魂，是一个国家兴旺发达的不竭动力”，并认为“如果自主创新能力上不去，一味靠技术引进，就永远难以摆脱技术落后的局面。一个没有创新能力的民族，难以屹立于世界先进民族之林。”</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2498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4"/>
            </a:pPr>
            <a:r>
              <a:rPr lang="zh-CN" altLang="en-US" sz="3200" b="1" dirty="0">
                <a:effectLst>
                  <a:outerShdw blurRad="38100" dist="38100" dir="2700000" algn="tl">
                    <a:srgbClr val="000000">
                      <a:alpha val="43137"/>
                    </a:srgbClr>
                  </a:outerShdw>
                </a:effectLst>
                <a:hlinkClick r:id="rId2" action="ppaction://hlinksldjump"/>
              </a:rPr>
              <a:t>重视和关心科学技术</a:t>
            </a:r>
            <a:r>
              <a:rPr lang="zh-CN" altLang="en-US" sz="3200" b="1" dirty="0" smtClean="0">
                <a:effectLst>
                  <a:outerShdw blurRad="38100" dist="38100" dir="2700000" algn="tl">
                    <a:srgbClr val="000000">
                      <a:alpha val="43137"/>
                    </a:srgbClr>
                  </a:outerShdw>
                </a:effectLst>
                <a:hlinkClick r:id="rId2" action="ppaction://hlinksldjump"/>
              </a:rPr>
              <a:t>人才</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江泽民高度重视科学技术人才在科学技术进步和创新中的重要作用，多次强调创新的关键在人才。他说：“科技要发展，人才是关键。”“科技进步、经济繁荣和社会发展，从根本上说取决于提高劳动者的素质，培养大批人才。”</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31684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5"/>
            </a:pPr>
            <a:r>
              <a:rPr lang="zh-CN" altLang="en-US" sz="3200" b="1" dirty="0" smtClean="0">
                <a:effectLst>
                  <a:outerShdw blurRad="38100" dist="38100" dir="2700000" algn="tl">
                    <a:srgbClr val="000000">
                      <a:alpha val="43137"/>
                    </a:srgbClr>
                  </a:outerShdw>
                </a:effectLst>
                <a:hlinkClick r:id="rId2" action="ppaction://hlinksldjump"/>
              </a:rPr>
              <a:t>科技体制改革和科技法制建设</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江泽民指出：“如何促进科技与经济的有机结合是我国经济和科技体制改革需要着力解决的根本问题。”“在我国加强科技法制建设，就是要按照依法治国、建设社会主义法治国家的要求，努力建设有中国特色的科技法制，保证党和国家的科技工作方针得到全面贯彻落实，推动建立适应社会主义市场经济体制和科技自身发展规律的新的科技体制。”</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5028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6"/>
            </a:pPr>
            <a:r>
              <a:rPr lang="zh-CN" altLang="en-US" sz="3200" b="1" dirty="0" smtClean="0">
                <a:effectLst>
                  <a:outerShdw blurRad="38100" dist="38100" dir="2700000" algn="tl">
                    <a:srgbClr val="000000">
                      <a:alpha val="43137"/>
                    </a:srgbClr>
                  </a:outerShdw>
                </a:effectLst>
                <a:hlinkClick r:id="rId2" action="ppaction://hlinksldjump"/>
              </a:rPr>
              <a:t>科学技术伦理问题是</a:t>
            </a:r>
            <a:r>
              <a:rPr lang="en-US" altLang="zh-CN" sz="3200" b="1" dirty="0" smtClean="0">
                <a:effectLst>
                  <a:outerShdw blurRad="38100" dist="38100" dir="2700000" algn="tl">
                    <a:srgbClr val="000000">
                      <a:alpha val="43137"/>
                    </a:srgbClr>
                  </a:outerShdw>
                </a:effectLst>
                <a:hlinkClick r:id="rId2" action="ppaction://hlinksldjump"/>
              </a:rPr>
              <a:t/>
            </a:r>
            <a:br>
              <a:rPr lang="en-US" altLang="zh-CN" sz="3200" b="1" dirty="0" smtClean="0">
                <a:effectLst>
                  <a:outerShdw blurRad="38100" dist="38100" dir="2700000" algn="tl">
                    <a:srgbClr val="000000">
                      <a:alpha val="43137"/>
                    </a:srgbClr>
                  </a:outerShdw>
                </a:effectLst>
                <a:hlinkClick r:id="rId2" action="ppaction://hlinksldjump"/>
              </a:rPr>
            </a:br>
            <a:r>
              <a:rPr lang="zh-CN" altLang="en-US" sz="3200" b="1" dirty="0" smtClean="0">
                <a:effectLst>
                  <a:outerShdw blurRad="38100" dist="38100" dir="2700000" algn="tl">
                    <a:srgbClr val="000000">
                      <a:alpha val="43137"/>
                    </a:srgbClr>
                  </a:outerShdw>
                </a:effectLst>
                <a:hlinkClick r:id="rId2" action="ppaction://hlinksldjump"/>
              </a:rPr>
              <a:t>人类在</a:t>
            </a:r>
            <a:r>
              <a:rPr lang="en-US" altLang="zh-CN" sz="3200" b="1" dirty="0" smtClean="0">
                <a:effectLst>
                  <a:outerShdw blurRad="38100" dist="38100" dir="2700000" algn="tl">
                    <a:srgbClr val="000000">
                      <a:alpha val="43137"/>
                    </a:srgbClr>
                  </a:outerShdw>
                </a:effectLst>
                <a:hlinkClick r:id="rId2" action="ppaction://hlinksldjump"/>
              </a:rPr>
              <a:t>21</a:t>
            </a:r>
            <a:r>
              <a:rPr lang="zh-CN" altLang="en-US" sz="3200" b="1" dirty="0" smtClean="0">
                <a:effectLst>
                  <a:outerShdw blurRad="38100" dist="38100" dir="2700000" algn="tl">
                    <a:srgbClr val="000000">
                      <a:alpha val="43137"/>
                    </a:srgbClr>
                  </a:outerShdw>
                </a:effectLst>
                <a:hlinkClick r:id="rId2" action="ppaction://hlinksldjump"/>
              </a:rPr>
              <a:t>世纪面临的一个重大问题</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江泽民指出：“在二十一世纪，科技伦理问题将会越来越突出。核心问题是，科学技术进步应服务于全人类，服务于世界和平、发展和进步的崇高事业，而不能危害人类自身。”</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7894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buFont typeface="+mj-ea"/>
              <a:buAutoNum type="ea1JpnChsDbPeriod" startAt="4"/>
            </a:pPr>
            <a:r>
              <a:rPr lang="zh-CN" altLang="en-US" sz="3200" b="1" dirty="0">
                <a:effectLst>
                  <a:outerShdw blurRad="38100" dist="38100" dir="2700000" algn="tl">
                    <a:srgbClr val="000000">
                      <a:alpha val="43137"/>
                    </a:srgbClr>
                  </a:outerShdw>
                </a:effectLst>
                <a:hlinkClick r:id="rId2" action="ppaction://hlinksldjump"/>
              </a:rPr>
              <a:t>胡锦涛的科学技术</a:t>
            </a:r>
            <a:r>
              <a:rPr lang="zh-CN" altLang="en-US" sz="3200" b="1" dirty="0" smtClean="0">
                <a:effectLst>
                  <a:outerShdw blurRad="38100" dist="38100" dir="2700000" algn="tl">
                    <a:srgbClr val="000000">
                      <a:alpha val="43137"/>
                    </a:srgbClr>
                  </a:outerShdw>
                </a:effectLst>
                <a:hlinkClick r:id="rId2" action="ppaction://hlinksldjump"/>
              </a:rPr>
              <a:t>思想</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提高自主创新能力，实施创新驱动发展战略</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实施人才强国战略，深化科学技术体制改革</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重视科学技术和环境和谐发展，深入贯彻可持续发展战略</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6" action="ppaction://hlinksldjump"/>
              </a:rPr>
              <a:t>选择重点</a:t>
            </a:r>
            <a:r>
              <a:rPr lang="zh-CN" altLang="en-US" sz="2400" b="1" dirty="0" smtClean="0">
                <a:effectLst>
                  <a:outerShdw blurRad="38100" dist="38100" dir="2700000" algn="tl">
                    <a:srgbClr val="000000">
                      <a:alpha val="43137"/>
                    </a:srgbClr>
                  </a:outerShdw>
                </a:effectLst>
                <a:hlinkClick r:id="rId6" action="ppaction://hlinksldjump"/>
              </a:rPr>
              <a:t>领域，实现跨越式发展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7" action="ppaction://hlinksldjump"/>
              </a:rPr>
              <a:t>坚持以人为</a:t>
            </a:r>
            <a:r>
              <a:rPr lang="zh-CN" altLang="en-US" sz="2400" b="1" dirty="0" smtClean="0">
                <a:effectLst>
                  <a:outerShdw blurRad="38100" dist="38100" dir="2700000" algn="tl">
                    <a:srgbClr val="000000">
                      <a:alpha val="43137"/>
                    </a:srgbClr>
                  </a:outerShdw>
                </a:effectLst>
                <a:hlinkClick r:id="rId7" action="ppaction://hlinksldjump"/>
              </a:rPr>
              <a:t>本，大力发展民生科学技术</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8" action="ppaction://hlinksldjump"/>
              </a:rPr>
              <a:t>坚持中国特色道路，促进“四化”同步发展</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64015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gn="r">
              <a:buFont typeface="+mj-lt"/>
              <a:buAutoNum type="arabicPeriod"/>
            </a:pPr>
            <a:r>
              <a:rPr lang="zh-CN" altLang="en-US" sz="2800" b="1" dirty="0">
                <a:effectLst>
                  <a:outerShdw blurRad="38100" dist="38100" dir="2700000" algn="tl">
                    <a:srgbClr val="000000">
                      <a:alpha val="43137"/>
                    </a:srgbClr>
                  </a:outerShdw>
                </a:effectLst>
                <a:hlinkClick r:id="rId2" action="ppaction://hlinksldjump"/>
              </a:rPr>
              <a:t>提高自主创新能力，实施创新驱动发展</a:t>
            </a:r>
            <a:r>
              <a:rPr lang="zh-CN" altLang="en-US" sz="2800" b="1" dirty="0" smtClean="0">
                <a:effectLst>
                  <a:outerShdw blurRad="38100" dist="38100" dir="2700000" algn="tl">
                    <a:srgbClr val="000000">
                      <a:alpha val="43137"/>
                    </a:srgbClr>
                  </a:outerShdw>
                </a:effectLst>
                <a:hlinkClick r:id="rId2" action="ppaction://hlinksldjump"/>
              </a:rPr>
              <a:t>战略</a:t>
            </a:r>
            <a:endParaRPr lang="zh-CN" altLang="en-US" sz="2800" dirty="0"/>
          </a:p>
        </p:txBody>
      </p:sp>
      <p:sp>
        <p:nvSpPr>
          <p:cNvPr id="3" name="内容占位符 2"/>
          <p:cNvSpPr>
            <a:spLocks noGrp="1"/>
          </p:cNvSpPr>
          <p:nvPr>
            <p:ph idx="1"/>
          </p:nvPr>
        </p:nvSpPr>
        <p:spPr/>
        <p:txBody>
          <a:bodyPr>
            <a:normAutofit/>
          </a:bodyPr>
          <a:lstStyle/>
          <a:p>
            <a:pPr>
              <a:lnSpc>
                <a:spcPct val="150000"/>
              </a:lnSpc>
            </a:pPr>
            <a:r>
              <a:rPr lang="zh-CN" altLang="en-US" sz="2400" b="1" dirty="0">
                <a:effectLst>
                  <a:outerShdw blurRad="38100" dist="38100" dir="2700000" algn="tl">
                    <a:srgbClr val="000000">
                      <a:alpha val="43137"/>
                    </a:srgbClr>
                  </a:outerShdw>
                </a:effectLst>
              </a:rPr>
              <a:t>胡锦涛多次强调，“自主创新能力是国家竞争力的核心。</a:t>
            </a:r>
            <a:r>
              <a:rPr lang="en-US" altLang="zh-CN" sz="2400" b="1" dirty="0">
                <a:effectLst>
                  <a:outerShdw blurRad="38100" dist="38100" dir="2700000" algn="tl">
                    <a:srgbClr val="000000">
                      <a:alpha val="43137"/>
                    </a:srgbClr>
                  </a:outerShdw>
                </a:effectLst>
              </a:rPr>
              <a:t>……</a:t>
            </a:r>
            <a:r>
              <a:rPr lang="zh-CN" altLang="en-US" sz="2400" b="1" dirty="0">
                <a:effectLst>
                  <a:outerShdw blurRad="38100" dist="38100" dir="2700000" algn="tl">
                    <a:srgbClr val="000000">
                      <a:alpha val="43137"/>
                    </a:srgbClr>
                  </a:outerShdw>
                </a:effectLst>
              </a:rPr>
              <a:t>必须把建设创新型国家作为面向未来的重大战略”。科技创新是提高社会生产力和综合国力的战略支撑，必须摆在国家发展全局的核心位置。要坚持走中国特色自主创新道路，加快建设国家创新体系，把全社会智慧和力量凝聚到创新发展上来。</a:t>
            </a:r>
          </a:p>
        </p:txBody>
      </p:sp>
    </p:spTree>
    <p:extLst>
      <p:ext uri="{BB962C8B-B14F-4D97-AF65-F5344CB8AC3E}">
        <p14:creationId xmlns:p14="http://schemas.microsoft.com/office/powerpoint/2010/main" val="2423583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gn="r">
              <a:buFont typeface="+mj-lt"/>
              <a:buAutoNum type="arabicPeriod" startAt="2"/>
            </a:pPr>
            <a:r>
              <a:rPr lang="zh-CN" altLang="en-US" sz="2800" b="1" dirty="0">
                <a:effectLst>
                  <a:outerShdw blurRad="38100" dist="38100" dir="2700000" algn="tl">
                    <a:srgbClr val="000000">
                      <a:alpha val="43137"/>
                    </a:srgbClr>
                  </a:outerShdw>
                </a:effectLst>
                <a:hlinkClick r:id="rId2" action="ppaction://hlinksldjump"/>
              </a:rPr>
              <a:t>实施人才强国战略，深化科学技术</a:t>
            </a:r>
            <a:r>
              <a:rPr lang="zh-CN" altLang="en-US" sz="2800" b="1" dirty="0" smtClean="0">
                <a:effectLst>
                  <a:outerShdw blurRad="38100" dist="38100" dir="2700000" algn="tl">
                    <a:srgbClr val="000000">
                      <a:alpha val="43137"/>
                    </a:srgbClr>
                  </a:outerShdw>
                </a:effectLst>
                <a:hlinkClick r:id="rId2" action="ppaction://hlinksldjump"/>
              </a:rPr>
              <a:t>体制改革</a:t>
            </a:r>
            <a:endParaRPr lang="zh-CN" altLang="en-US" sz="2800" dirty="0"/>
          </a:p>
        </p:txBody>
      </p:sp>
      <p:sp>
        <p:nvSpPr>
          <p:cNvPr id="3" name="内容占位符 2"/>
          <p:cNvSpPr>
            <a:spLocks noGrp="1"/>
          </p:cNvSpPr>
          <p:nvPr>
            <p:ph idx="1"/>
          </p:nvPr>
        </p:nvSpPr>
        <p:spPr/>
        <p:txBody>
          <a:bodyPr>
            <a:noAutofit/>
          </a:bodyPr>
          <a:lstStyle/>
          <a:p>
            <a:pPr>
              <a:lnSpc>
                <a:spcPct val="150000"/>
              </a:lnSpc>
            </a:pPr>
            <a:r>
              <a:rPr lang="zh-CN" altLang="en-US" sz="2000" b="1" dirty="0">
                <a:effectLst>
                  <a:outerShdw blurRad="38100" dist="38100" dir="2700000" algn="tl">
                    <a:srgbClr val="000000">
                      <a:alpha val="43137"/>
                    </a:srgbClr>
                  </a:outerShdw>
                </a:effectLst>
              </a:rPr>
              <a:t>胡锦涛指出：“走中国特色自主创新道路，必须培养造就宏大的创新型人才队伍。人才直接关系我国科技事业的未来，直接关系国家和民族的明天。”他为深化科学技术体制改革提出了明确的指导方针，提出“要始终把科学管理作为推动科技进步和创新的重要环节，不断提高科学管理水平”，深化科技体制改革，推动科技和经济紧密结合，不断推进理论创新、制度创新、科技创新、文化创新以及其他各方面创新，不断推进我国社会主义制度自我完善好发展</a:t>
            </a:r>
            <a:r>
              <a:rPr lang="zh-CN" altLang="en-US" sz="2000" b="1" dirty="0" smtClean="0">
                <a:effectLst>
                  <a:outerShdw blurRad="38100" dist="38100" dir="2700000" algn="tl">
                    <a:srgbClr val="000000">
                      <a:alpha val="43137"/>
                    </a:srgbClr>
                  </a:outerShdw>
                </a:effectLst>
              </a:rPr>
              <a:t>。</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2157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重视科学技术和</a:t>
            </a:r>
            <a:r>
              <a:rPr lang="zh-CN" altLang="en-US" sz="3200" b="1" dirty="0" smtClean="0">
                <a:effectLst>
                  <a:outerShdw blurRad="38100" dist="38100" dir="2700000" algn="tl">
                    <a:srgbClr val="000000">
                      <a:alpha val="43137"/>
                    </a:srgbClr>
                  </a:outerShdw>
                </a:effectLst>
                <a:hlinkClick r:id="rId2" action="ppaction://hlinksldjump"/>
              </a:rPr>
              <a:t>环境</a:t>
            </a:r>
            <a:r>
              <a:rPr lang="en-US" altLang="zh-CN" sz="3200" b="1" dirty="0" smtClean="0">
                <a:effectLst>
                  <a:outerShdw blurRad="38100" dist="38100" dir="2700000" algn="tl">
                    <a:srgbClr val="000000">
                      <a:alpha val="43137"/>
                    </a:srgbClr>
                  </a:outerShdw>
                </a:effectLst>
                <a:hlinkClick r:id="rId2" action="ppaction://hlinksldjump"/>
              </a:rPr>
              <a:t/>
            </a:r>
            <a:br>
              <a:rPr lang="en-US" altLang="zh-CN" sz="3200" b="1" dirty="0" smtClean="0">
                <a:effectLst>
                  <a:outerShdw blurRad="38100" dist="38100" dir="2700000" algn="tl">
                    <a:srgbClr val="000000">
                      <a:alpha val="43137"/>
                    </a:srgbClr>
                  </a:outerShdw>
                </a:effectLst>
                <a:hlinkClick r:id="rId2" action="ppaction://hlinksldjump"/>
              </a:rPr>
            </a:br>
            <a:r>
              <a:rPr lang="zh-CN" altLang="en-US" sz="3200" b="1" dirty="0" smtClean="0">
                <a:effectLst>
                  <a:outerShdw blurRad="38100" dist="38100" dir="2700000" algn="tl">
                    <a:srgbClr val="000000">
                      <a:alpha val="43137"/>
                    </a:srgbClr>
                  </a:outerShdw>
                </a:effectLst>
                <a:hlinkClick r:id="rId2" action="ppaction://hlinksldjump"/>
              </a:rPr>
              <a:t>和谐发展</a:t>
            </a:r>
            <a:r>
              <a:rPr lang="zh-CN" altLang="en-US" sz="3200" b="1" dirty="0">
                <a:effectLst>
                  <a:outerShdw blurRad="38100" dist="38100" dir="2700000" algn="tl">
                    <a:srgbClr val="000000">
                      <a:alpha val="43137"/>
                    </a:srgbClr>
                  </a:outerShdw>
                </a:effectLst>
                <a:hlinkClick r:id="rId2" action="ppaction://hlinksldjump"/>
              </a:rPr>
              <a:t>，深入贯彻可持续发展</a:t>
            </a:r>
            <a:r>
              <a:rPr lang="zh-CN" altLang="en-US" sz="3200" b="1" dirty="0" smtClean="0">
                <a:effectLst>
                  <a:outerShdw blurRad="38100" dist="38100" dir="2700000" algn="tl">
                    <a:srgbClr val="000000">
                      <a:alpha val="43137"/>
                    </a:srgbClr>
                  </a:outerShdw>
                </a:effectLst>
                <a:hlinkClick r:id="rId2" action="ppaction://hlinksldjump"/>
              </a:rPr>
              <a:t>战略</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胡锦涛指出：“大力发展能源资源开发利用科学技术。”“大力加强生态环境保护科学技术。</a:t>
            </a:r>
            <a:r>
              <a:rPr lang="en-US" altLang="zh-CN" sz="2400" b="1" dirty="0" smtClean="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rPr>
              <a:t>要注重源头治理，发展节能减排和循环利用关键技术，建立资源节约型、环境友好型技术体系和生产体系。”必须更加自觉地把全面协调可持续作为深入贯彻落实科学发展观的基本要求，全面落实经济建设、政治建设、文化建设、社会建设、生态文明建设五位一体总体布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2033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4"/>
            </a:pPr>
            <a:r>
              <a:rPr lang="zh-CN" altLang="en-US" sz="3200" b="1" dirty="0">
                <a:effectLst>
                  <a:outerShdw blurRad="38100" dist="38100" dir="2700000" algn="tl">
                    <a:srgbClr val="000000">
                      <a:alpha val="43137"/>
                    </a:srgbClr>
                  </a:outerShdw>
                </a:effectLst>
                <a:hlinkClick r:id="rId2" action="ppaction://hlinksldjump"/>
              </a:rPr>
              <a:t>选择重点领域，实现跨越式</a:t>
            </a:r>
            <a:r>
              <a:rPr lang="zh-CN" altLang="en-US" sz="3200" b="1" dirty="0" smtClean="0">
                <a:effectLst>
                  <a:outerShdw blurRad="38100" dist="38100" dir="2700000" algn="tl">
                    <a:srgbClr val="000000">
                      <a:alpha val="43137"/>
                    </a:srgbClr>
                  </a:outerShdw>
                </a:effectLst>
                <a:hlinkClick r:id="rId2" action="ppaction://hlinksldjump"/>
              </a:rPr>
              <a:t>发展</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胡锦涛指出：“要坚持有所为有所不为的方针，选择事关我国经济社会发展、国家安全、人民生命健康和生态环境全局的若干领域，重点发展，重点突破，努力在关键领域和若干技术发展前沿掌握核心技术，拥有一批自主知识产权。”</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64715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gn="r">
              <a:buFont typeface="+mj-lt"/>
              <a:buAutoNum type="arabicPeriod" startAt="5"/>
            </a:pPr>
            <a:r>
              <a:rPr lang="zh-CN" altLang="en-US" sz="3200" b="1" dirty="0">
                <a:effectLst>
                  <a:outerShdw blurRad="38100" dist="38100" dir="2700000" algn="tl">
                    <a:srgbClr val="000000">
                      <a:alpha val="43137"/>
                    </a:srgbClr>
                  </a:outerShdw>
                </a:effectLst>
                <a:hlinkClick r:id="rId2" action="ppaction://hlinksldjump"/>
              </a:rPr>
              <a:t>坚持以人为本，大力发展民生</a:t>
            </a:r>
            <a:r>
              <a:rPr lang="zh-CN" altLang="en-US" sz="3200" b="1" dirty="0" smtClean="0">
                <a:effectLst>
                  <a:outerShdw blurRad="38100" dist="38100" dir="2700000" algn="tl">
                    <a:srgbClr val="000000">
                      <a:alpha val="43137"/>
                    </a:srgbClr>
                  </a:outerShdw>
                </a:effectLst>
                <a:hlinkClick r:id="rId2" action="ppaction://hlinksldjump"/>
              </a:rPr>
              <a:t>科学技术</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胡锦涛指出：“我们必须坚持以人为本，大力发展与民生相关的科学技术，按照以改善民生为重点加强社会建设的要求，把科技进步和创新与提高人民生活水平和质量、提高人民科学文化素质和健康素质紧密结合起来，着力解决关系民生的重大科技问题，不断强化公共服务、改善民生环境、保障民生安全。”</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7058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0" indent="0">
              <a:lnSpc>
                <a:spcPct val="150000"/>
              </a:lnSpc>
            </a:pPr>
            <a:r>
              <a:rPr lang="zh-CN" altLang="en-US" sz="3200" b="1" dirty="0">
                <a:effectLst>
                  <a:outerShdw blurRad="38100" dist="38100" dir="2700000" algn="tl">
                    <a:srgbClr val="000000">
                      <a:alpha val="43137"/>
                    </a:srgbClr>
                  </a:outerShdw>
                </a:effectLst>
                <a:hlinkClick r:id="rId2" action="ppaction://hlinksldjump"/>
              </a:rPr>
              <a:t>第一节 中国马克思主义的科学技术思想</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毛泽东的科学技术思想</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4" action="ppaction://hlinksldjump"/>
              </a:rPr>
              <a:t>邓小平的科学技术思想</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5" action="ppaction://hlinksldjump"/>
              </a:rPr>
              <a:t>江泽民的科学技术思想</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6" action="ppaction://hlinksldjump"/>
              </a:rPr>
              <a:t>胡锦</a:t>
            </a:r>
            <a:r>
              <a:rPr lang="zh-CN" altLang="en-US" sz="2400" b="1" dirty="0" smtClean="0">
                <a:effectLst>
                  <a:outerShdw blurRad="38100" dist="38100" dir="2700000" algn="tl">
                    <a:srgbClr val="000000">
                      <a:alpha val="43137"/>
                    </a:srgbClr>
                  </a:outerShdw>
                </a:effectLst>
                <a:hlinkClick r:id="rId6" action="ppaction://hlinksldjump"/>
              </a:rPr>
              <a:t>涛的科学技术思想</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7" action="ppaction://hlinksldjump"/>
              </a:rPr>
              <a:t>习近</a:t>
            </a:r>
            <a:r>
              <a:rPr lang="zh-CN" altLang="en-US" sz="2400" b="1" dirty="0" smtClean="0">
                <a:effectLst>
                  <a:outerShdw blurRad="38100" dist="38100" dir="2700000" algn="tl">
                    <a:srgbClr val="000000">
                      <a:alpha val="43137"/>
                    </a:srgbClr>
                  </a:outerShdw>
                </a:effectLst>
                <a:hlinkClick r:id="rId7" action="ppaction://hlinksldjump"/>
              </a:rPr>
              <a:t>平的科学技术思想</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8127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gn="r">
              <a:buFont typeface="+mj-lt"/>
              <a:buAutoNum type="arabicPeriod" startAt="6"/>
            </a:pPr>
            <a:r>
              <a:rPr lang="zh-CN" altLang="en-US" sz="2800" b="1" dirty="0">
                <a:effectLst>
                  <a:outerShdw blurRad="38100" dist="38100" dir="2700000" algn="tl">
                    <a:srgbClr val="000000">
                      <a:alpha val="43137"/>
                    </a:srgbClr>
                  </a:outerShdw>
                </a:effectLst>
                <a:hlinkClick r:id="rId2" action="ppaction://hlinksldjump"/>
              </a:rPr>
              <a:t>坚持中国特色道路，促进“四化”</a:t>
            </a:r>
            <a:r>
              <a:rPr lang="zh-CN" altLang="en-US" sz="2800" b="1" dirty="0" smtClean="0">
                <a:effectLst>
                  <a:outerShdw blurRad="38100" dist="38100" dir="2700000" algn="tl">
                    <a:srgbClr val="000000">
                      <a:alpha val="43137"/>
                    </a:srgbClr>
                  </a:outerShdw>
                </a:effectLst>
                <a:hlinkClick r:id="rId2" action="ppaction://hlinksldjump"/>
              </a:rPr>
              <a:t>同步发展</a:t>
            </a:r>
            <a:endParaRPr lang="zh-CN" altLang="en-US" sz="28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胡锦涛指出：“坚持走中国特色新型工业化、信息化、城镇化、农业现代化道路，推动信息化和工业化深度融合、工业化和城镇化良性互动、城镇化和农业现代化相互协调，促进工业化、信息化、城镇化、农业现代化同步发展。”</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360239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buFont typeface="+mj-ea"/>
              <a:buAutoNum type="ea1JpnChsDbPeriod" startAt="5"/>
            </a:pPr>
            <a:r>
              <a:rPr lang="zh-CN" altLang="en-US" sz="3200" b="1" dirty="0" smtClean="0">
                <a:effectLst>
                  <a:outerShdw blurRad="38100" dist="38100" dir="2700000" algn="tl">
                    <a:srgbClr val="000000">
                      <a:alpha val="43137"/>
                    </a:srgbClr>
                  </a:outerShdw>
                </a:effectLst>
                <a:hlinkClick r:id="rId2" action="ppaction://hlinksldjump"/>
              </a:rPr>
              <a:t>习近平的科学技术思想</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0" indent="0">
              <a:lnSpc>
                <a:spcPct val="150000"/>
              </a:lnSpc>
              <a:buNone/>
            </a:pPr>
            <a:r>
              <a:rPr lang="zh-CN" altLang="en-US" sz="1400" b="1" dirty="0">
                <a:effectLst>
                  <a:outerShdw blurRad="38100" dist="38100" dir="2700000" algn="tl">
                    <a:srgbClr val="000000">
                      <a:alpha val="43137"/>
                    </a:srgbClr>
                  </a:outerShdw>
                </a:effectLst>
              </a:rPr>
              <a:t>其一，在更为宽广的全球视野和历史纵深中准确把握科技创新的极端重要性</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marL="0" indent="0">
              <a:lnSpc>
                <a:spcPct val="150000"/>
              </a:lnSpc>
              <a:buNone/>
            </a:pPr>
            <a:r>
              <a:rPr lang="zh-CN" altLang="en-US" sz="1400" b="1" dirty="0">
                <a:effectLst>
                  <a:outerShdw blurRad="38100" dist="38100" dir="2700000" algn="tl">
                    <a:srgbClr val="000000">
                      <a:alpha val="43137"/>
                    </a:srgbClr>
                  </a:outerShdw>
                </a:effectLst>
              </a:rPr>
              <a:t>其二，深刻总结中外经济社会发展历史经验，科学阐明科技创新与经济规模之间的辩证关系</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marL="0" indent="0">
              <a:lnSpc>
                <a:spcPct val="150000"/>
              </a:lnSpc>
              <a:buNone/>
            </a:pPr>
            <a:r>
              <a:rPr lang="zh-CN" altLang="en-US" sz="1400" b="1" dirty="0">
                <a:effectLst>
                  <a:outerShdw blurRad="38100" dist="38100" dir="2700000" algn="tl">
                    <a:srgbClr val="000000">
                      <a:alpha val="43137"/>
                    </a:srgbClr>
                  </a:outerShdw>
                </a:effectLst>
              </a:rPr>
              <a:t>其三，明确提出紧紧抓住科技创新战略机遇，进一步丰富、发展和深化了对重大战略机遇期的认识</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marL="0" indent="0">
              <a:lnSpc>
                <a:spcPct val="150000"/>
              </a:lnSpc>
              <a:buNone/>
            </a:pPr>
            <a:r>
              <a:rPr lang="zh-CN" altLang="en-US" sz="1400" b="1" dirty="0">
                <a:effectLst>
                  <a:outerShdw blurRad="38100" dist="38100" dir="2700000" algn="tl">
                    <a:srgbClr val="000000">
                      <a:alpha val="43137"/>
                    </a:srgbClr>
                  </a:outerShdw>
                </a:effectLst>
              </a:rPr>
              <a:t>其四，从世界科技发展趋势和我国国情实际出发，全面立体地提出我国科技创新重点领域和主攻方向</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marL="0" indent="0">
              <a:lnSpc>
                <a:spcPct val="150000"/>
              </a:lnSpc>
              <a:buNone/>
            </a:pPr>
            <a:r>
              <a:rPr lang="zh-CN" altLang="en-US" sz="1400" b="1" dirty="0">
                <a:effectLst>
                  <a:outerShdw blurRad="38100" dist="38100" dir="2700000" algn="tl">
                    <a:srgbClr val="000000">
                      <a:alpha val="43137"/>
                    </a:srgbClr>
                  </a:outerShdw>
                </a:effectLst>
              </a:rPr>
              <a:t>其五，结合国情实际，准确把握、深刻阐述了当代中国科技创新的基本特征</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marL="0" indent="0">
              <a:lnSpc>
                <a:spcPct val="150000"/>
              </a:lnSpc>
              <a:buNone/>
            </a:pPr>
            <a:r>
              <a:rPr lang="zh-CN" altLang="en-US" sz="1400" b="1" dirty="0">
                <a:effectLst>
                  <a:outerShdw blurRad="38100" dist="38100" dir="2700000" algn="tl">
                    <a:srgbClr val="000000">
                      <a:alpha val="43137"/>
                    </a:srgbClr>
                  </a:outerShdw>
                </a:effectLst>
              </a:rPr>
              <a:t>其六，准确判断我国科技创新大趋势，科学设计中国科技创新发展的战略选择</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marL="0" indent="0">
              <a:lnSpc>
                <a:spcPct val="150000"/>
              </a:lnSpc>
              <a:buNone/>
            </a:pPr>
            <a:r>
              <a:rPr lang="zh-CN" altLang="en-US" sz="1400" b="1" dirty="0">
                <a:effectLst>
                  <a:outerShdw blurRad="38100" dist="38100" dir="2700000" algn="tl">
                    <a:srgbClr val="000000">
                      <a:alpha val="43137"/>
                    </a:srgbClr>
                  </a:outerShdw>
                </a:effectLst>
              </a:rPr>
              <a:t>其七，坚持以科技创新与产业发展相结合为导向，着力推动科技与经济协同发展</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marL="0" indent="0">
              <a:lnSpc>
                <a:spcPct val="150000"/>
              </a:lnSpc>
              <a:buNone/>
            </a:pPr>
            <a:r>
              <a:rPr lang="zh-CN" altLang="en-US" sz="1400" b="1" dirty="0">
                <a:effectLst>
                  <a:outerShdw blurRad="38100" dist="38100" dir="2700000" algn="tl">
                    <a:srgbClr val="000000">
                      <a:alpha val="43137"/>
                    </a:srgbClr>
                  </a:outerShdw>
                </a:effectLst>
              </a:rPr>
              <a:t>其八，明确阐释科技创新与科学普及之间的关系，强调两者对创新发展来说同等重要</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marL="0" indent="0">
              <a:lnSpc>
                <a:spcPct val="150000"/>
              </a:lnSpc>
              <a:buNone/>
            </a:pPr>
            <a:r>
              <a:rPr lang="zh-CN" altLang="en-US" sz="1400" b="1" dirty="0">
                <a:effectLst>
                  <a:outerShdw blurRad="38100" dist="38100" dir="2700000" algn="tl">
                    <a:srgbClr val="000000">
                      <a:alpha val="43137"/>
                    </a:srgbClr>
                  </a:outerShdw>
                </a:effectLst>
              </a:rPr>
              <a:t>其九，突出问题导向，把科技体制改革作为调动激发科技创新活力的点火系</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marL="0" indent="0">
              <a:lnSpc>
                <a:spcPct val="150000"/>
              </a:lnSpc>
              <a:buNone/>
            </a:pPr>
            <a:r>
              <a:rPr lang="zh-CN" altLang="en-US" sz="1400" b="1" dirty="0">
                <a:effectLst>
                  <a:outerShdw blurRad="38100" dist="38100" dir="2700000" algn="tl">
                    <a:srgbClr val="000000">
                      <a:alpha val="43137"/>
                    </a:srgbClr>
                  </a:outerShdw>
                </a:effectLst>
              </a:rPr>
              <a:t>其十，突出强调人才资源是第一资源，创新驱动本质上是人才驱动。人才是创新活动中最为活跃、最为积极的因素，综合国力竞争归根到底是人才竞争。</a:t>
            </a:r>
          </a:p>
        </p:txBody>
      </p:sp>
    </p:spTree>
    <p:extLst>
      <p:ext uri="{BB962C8B-B14F-4D97-AF65-F5344CB8AC3E}">
        <p14:creationId xmlns:p14="http://schemas.microsoft.com/office/powerpoint/2010/main" val="1759215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0" indent="0" algn="r">
              <a:lnSpc>
                <a:spcPct val="150000"/>
              </a:lnSpc>
            </a:pPr>
            <a:r>
              <a:rPr lang="zh-CN" altLang="en-US" sz="2800" b="1" dirty="0">
                <a:effectLst>
                  <a:outerShdw blurRad="38100" dist="38100" dir="2700000" algn="tl">
                    <a:srgbClr val="000000">
                      <a:alpha val="43137"/>
                    </a:srgbClr>
                  </a:outerShdw>
                </a:effectLst>
                <a:hlinkClick r:id="rId2" action="ppaction://hlinksldjump"/>
              </a:rPr>
              <a:t>第二节 中国马克思主义科学技术观的内容与特征</a:t>
            </a:r>
            <a:endParaRPr lang="en-US" altLang="zh-CN" sz="28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中国马克思主义科学技术观的历史形成</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4" action="ppaction://hlinksldjump"/>
              </a:rPr>
              <a:t>中国马克思主义科学技术观的基本内容</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5" action="ppaction://hlinksldjump"/>
              </a:rPr>
              <a:t>中国马克思主义科学技术观的主要特征</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76735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gn="r">
              <a:lnSpc>
                <a:spcPct val="150000"/>
              </a:lnSpc>
              <a:buFont typeface="+mj-ea"/>
              <a:buAutoNum type="ea1JpnChsDbPeriod"/>
            </a:pPr>
            <a:r>
              <a:rPr lang="zh-CN" altLang="en-US" sz="2800" b="1" dirty="0">
                <a:effectLst>
                  <a:outerShdw blurRad="38100" dist="38100" dir="2700000" algn="tl">
                    <a:srgbClr val="000000">
                      <a:alpha val="43137"/>
                    </a:srgbClr>
                  </a:outerShdw>
                </a:effectLst>
                <a:hlinkClick r:id="rId2" action="ppaction://hlinksldjump"/>
              </a:rPr>
              <a:t>中国马克思主义科学技术观的历史形成</a:t>
            </a:r>
            <a:endParaRPr lang="en-US" altLang="zh-CN" sz="28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毛泽东、邓小平、江泽民 、胡锦涛科学技术思想形成的背景</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毛泽东、邓小平、江泽民 、胡锦涛科学技术</a:t>
            </a:r>
            <a:r>
              <a:rPr lang="zh-CN" altLang="en-US" sz="2400" b="1" dirty="0" smtClean="0">
                <a:effectLst>
                  <a:outerShdw blurRad="38100" dist="38100" dir="2700000" algn="tl">
                    <a:srgbClr val="000000">
                      <a:alpha val="43137"/>
                    </a:srgbClr>
                  </a:outerShdw>
                </a:effectLst>
                <a:hlinkClick r:id="rId4" action="ppaction://hlinksldjump"/>
              </a:rPr>
              <a:t>思想的与时俱进</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中国马克思主义科学技术观的内涵</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39431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形成的背景</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1800" b="1" dirty="0" smtClean="0">
                <a:effectLst>
                  <a:outerShdw blurRad="38100" dist="38100" dir="2700000" algn="tl">
                    <a:srgbClr val="000000">
                      <a:alpha val="43137"/>
                    </a:srgbClr>
                  </a:outerShdw>
                </a:effectLst>
              </a:rPr>
              <a:t>新中国建立之初，工农业停留在自然经济水平，科学技术远远落后于资本主义发达国家，这种社会经济背景为毛泽东科学技术思想的形成提供了客观依据。</a:t>
            </a:r>
            <a:endParaRPr lang="en-US" altLang="zh-CN" sz="18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en-US" altLang="zh-CN" sz="1800" b="1" dirty="0" smtClean="0">
                <a:effectLst>
                  <a:outerShdw blurRad="38100" dist="38100" dir="2700000" algn="tl">
                    <a:srgbClr val="000000">
                      <a:alpha val="43137"/>
                    </a:srgbClr>
                  </a:outerShdw>
                </a:effectLst>
              </a:rPr>
              <a:t>20</a:t>
            </a:r>
            <a:r>
              <a:rPr lang="zh-CN" altLang="en-US" sz="1800" b="1" dirty="0" smtClean="0">
                <a:effectLst>
                  <a:outerShdw blurRad="38100" dist="38100" dir="2700000" algn="tl">
                    <a:srgbClr val="000000">
                      <a:alpha val="43137"/>
                    </a:srgbClr>
                  </a:outerShdw>
                </a:effectLst>
              </a:rPr>
              <a:t>世纪</a:t>
            </a:r>
            <a:r>
              <a:rPr lang="en-US" altLang="zh-CN" sz="1800" b="1" dirty="0" smtClean="0">
                <a:effectLst>
                  <a:outerShdw blurRad="38100" dist="38100" dir="2700000" algn="tl">
                    <a:srgbClr val="000000">
                      <a:alpha val="43137"/>
                    </a:srgbClr>
                  </a:outerShdw>
                </a:effectLst>
              </a:rPr>
              <a:t>80</a:t>
            </a:r>
            <a:r>
              <a:rPr lang="zh-CN" altLang="en-US" sz="1800" b="1" dirty="0" smtClean="0">
                <a:effectLst>
                  <a:outerShdw blurRad="38100" dist="38100" dir="2700000" algn="tl">
                    <a:srgbClr val="000000">
                      <a:alpha val="43137"/>
                    </a:srgbClr>
                  </a:outerShdw>
                </a:effectLst>
              </a:rPr>
              <a:t>年代，我国科学技术工作面临着国内改革开放、国外参与竞争的双重压力，正是在这样的一个关键时刻，邓小平的科学技术思想应运而生。</a:t>
            </a:r>
            <a:endParaRPr lang="en-US" altLang="zh-CN" sz="18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1800" b="1" dirty="0" smtClean="0">
                <a:effectLst>
                  <a:outerShdw blurRad="38100" dist="38100" dir="2700000" algn="tl">
                    <a:srgbClr val="000000">
                      <a:alpha val="43137"/>
                    </a:srgbClr>
                  </a:outerShdw>
                </a:effectLst>
              </a:rPr>
              <a:t>世纪之交，科学技术飞速发展，知识经济初露端倪，我国经济与社会的发展，为江泽民的科学技术思想形成与发展奠定了坚实基础。</a:t>
            </a:r>
            <a:endParaRPr lang="en-US" altLang="zh-CN" sz="18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en-US" altLang="zh-CN" sz="1800" b="1" dirty="0" smtClean="0">
                <a:effectLst>
                  <a:outerShdw blurRad="38100" dist="38100" dir="2700000" algn="tl">
                    <a:srgbClr val="000000">
                      <a:alpha val="43137"/>
                    </a:srgbClr>
                  </a:outerShdw>
                </a:effectLst>
              </a:rPr>
              <a:t>21</a:t>
            </a:r>
            <a:r>
              <a:rPr lang="zh-CN" altLang="en-US" sz="1800" b="1" dirty="0" smtClean="0">
                <a:effectLst>
                  <a:outerShdw blurRad="38100" dist="38100" dir="2700000" algn="tl">
                    <a:srgbClr val="000000">
                      <a:alpha val="43137"/>
                    </a:srgbClr>
                  </a:outerShdw>
                </a:effectLst>
              </a:rPr>
              <a:t>世纪，经济发展与科学技术竞争全球化，胡锦涛提出了我国提升自主创新能力、建设创新型国家的科学技术思想。</a:t>
            </a:r>
            <a:endParaRPr lang="zh-CN" alt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73330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科学技术思想的与时俱进</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514350" indent="-514350">
              <a:lnSpc>
                <a:spcPct val="150000"/>
              </a:lnSpc>
              <a:buFont typeface="+mj-ea"/>
              <a:buAutoNum type="circleNumDbPlain"/>
            </a:pPr>
            <a:r>
              <a:rPr lang="zh-CN" altLang="en-US" sz="1400" b="1" dirty="0" smtClean="0">
                <a:effectLst>
                  <a:outerShdw blurRad="38100" dist="38100" dir="2700000" algn="tl">
                    <a:srgbClr val="000000">
                      <a:alpha val="43137"/>
                    </a:srgbClr>
                  </a:outerShdw>
                </a:effectLst>
              </a:rPr>
              <a:t>毛泽东将马克思、恩格斯的科学技术思想与中国具体实践相结合，强调中国社会主义建设要重视科学技术工作，提出了</a:t>
            </a:r>
            <a:r>
              <a:rPr lang="zh-CN" altLang="en-US" sz="1400" b="1" dirty="0" smtClean="0">
                <a:solidFill>
                  <a:srgbClr val="FF0000"/>
                </a:solidFill>
                <a:effectLst>
                  <a:outerShdw blurRad="38100" dist="38100" dir="2700000" algn="tl">
                    <a:srgbClr val="000000">
                      <a:alpha val="43137"/>
                    </a:srgbClr>
                  </a:outerShdw>
                </a:effectLst>
              </a:rPr>
              <a:t>向科学进军</a:t>
            </a:r>
            <a:r>
              <a:rPr lang="zh-CN" altLang="en-US" sz="1400" b="1" dirty="0" smtClean="0">
                <a:effectLst>
                  <a:outerShdw blurRad="38100" dist="38100" dir="2700000" algn="tl">
                    <a:srgbClr val="000000">
                      <a:alpha val="43137"/>
                    </a:srgbClr>
                  </a:outerShdw>
                </a:effectLst>
              </a:rPr>
              <a:t>的号召，开创了马克思主义科学技术观中国化的理论先河。</a:t>
            </a:r>
            <a:endParaRPr lang="en-US" altLang="zh-CN" sz="1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1400" b="1" dirty="0" smtClean="0">
                <a:effectLst>
                  <a:outerShdw blurRad="38100" dist="38100" dir="2700000" algn="tl">
                    <a:srgbClr val="000000">
                      <a:alpha val="43137"/>
                    </a:srgbClr>
                  </a:outerShdw>
                </a:effectLst>
              </a:rPr>
              <a:t>邓小平科学技术思想是改革开放新时期，中国共产党领导全国人民向现代科学技术进军和进行社会主义现代化建设的行动纲领，提出</a:t>
            </a:r>
            <a:r>
              <a:rPr lang="zh-CN" altLang="en-US" sz="1400" b="1" dirty="0">
                <a:effectLst>
                  <a:outerShdw blurRad="38100" dist="38100" dir="2700000" algn="tl">
                    <a:srgbClr val="000000">
                      <a:alpha val="43137"/>
                    </a:srgbClr>
                  </a:outerShdw>
                </a:effectLst>
              </a:rPr>
              <a:t>“</a:t>
            </a:r>
            <a:r>
              <a:rPr lang="zh-CN" altLang="en-US" sz="1400" b="1" dirty="0" smtClean="0">
                <a:solidFill>
                  <a:srgbClr val="FF0000"/>
                </a:solidFill>
                <a:effectLst>
                  <a:outerShdw blurRad="38100" dist="38100" dir="2700000" algn="tl">
                    <a:srgbClr val="000000">
                      <a:alpha val="43137"/>
                    </a:srgbClr>
                  </a:outerShdw>
                </a:effectLst>
              </a:rPr>
              <a:t>科学技术是第一生产力</a:t>
            </a:r>
            <a:r>
              <a:rPr lang="zh-CN" altLang="en-US" sz="1400" b="1" dirty="0" smtClean="0">
                <a:effectLst>
                  <a:outerShdw blurRad="38100" dist="38100" dir="2700000" algn="tl">
                    <a:srgbClr val="000000">
                      <a:alpha val="43137"/>
                    </a:srgbClr>
                  </a:outerShdw>
                </a:effectLst>
              </a:rPr>
              <a:t>”重要思想，对毛泽东科学技术思想有所发展和创新，为中国马克思主义科学技术观奠定了坚实的理论基础。</a:t>
            </a:r>
            <a:endParaRPr lang="en-US" altLang="zh-CN" sz="1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1400" b="1" dirty="0" smtClean="0">
                <a:effectLst>
                  <a:outerShdw blurRad="38100" dist="38100" dir="2700000" algn="tl">
                    <a:srgbClr val="000000">
                      <a:alpha val="43137"/>
                    </a:srgbClr>
                  </a:outerShdw>
                </a:effectLst>
              </a:rPr>
              <a:t>江泽民在继承邓小平科学技术思想的基础上，提出了科学技术“是</a:t>
            </a:r>
            <a:r>
              <a:rPr lang="zh-CN" altLang="en-US" sz="1400" b="1" dirty="0" smtClean="0">
                <a:solidFill>
                  <a:srgbClr val="FF0000"/>
                </a:solidFill>
                <a:effectLst>
                  <a:outerShdw blurRad="38100" dist="38100" dir="2700000" algn="tl">
                    <a:srgbClr val="000000">
                      <a:alpha val="43137"/>
                    </a:srgbClr>
                  </a:outerShdw>
                </a:effectLst>
              </a:rPr>
              <a:t>先进生产力的集中体现和主要标志</a:t>
            </a:r>
            <a:r>
              <a:rPr lang="zh-CN" altLang="en-US" sz="1400" b="1" dirty="0" smtClean="0">
                <a:effectLst>
                  <a:outerShdw blurRad="38100" dist="38100" dir="2700000" algn="tl">
                    <a:srgbClr val="000000">
                      <a:alpha val="43137"/>
                    </a:srgbClr>
                  </a:outerShdw>
                </a:effectLst>
              </a:rPr>
              <a:t>”，并实施科教兴国战略，全面落实科学技术是第一生产力的思想，为中国马克思主义科学技术观的发展做出重大贡献。</a:t>
            </a:r>
            <a:endParaRPr lang="en-US" altLang="zh-CN" sz="1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1400" b="1" dirty="0" smtClean="0">
                <a:effectLst>
                  <a:outerShdw blurRad="38100" dist="38100" dir="2700000" algn="tl">
                    <a:srgbClr val="000000">
                      <a:alpha val="43137"/>
                    </a:srgbClr>
                  </a:outerShdw>
                </a:effectLst>
              </a:rPr>
              <a:t>胡锦涛继承和发展了毛泽东、邓小平、江泽民的科学技术思想，提出了</a:t>
            </a:r>
            <a:r>
              <a:rPr lang="zh-CN" altLang="en-US" sz="1400" b="1" dirty="0" smtClean="0">
                <a:solidFill>
                  <a:srgbClr val="FF0000"/>
                </a:solidFill>
                <a:effectLst>
                  <a:outerShdw blurRad="38100" dist="38100" dir="2700000" algn="tl">
                    <a:srgbClr val="000000">
                      <a:alpha val="43137"/>
                    </a:srgbClr>
                  </a:outerShdw>
                </a:effectLst>
              </a:rPr>
              <a:t>提升自主创新能力和建设创新型国家</a:t>
            </a:r>
            <a:r>
              <a:rPr lang="zh-CN" altLang="en-US" sz="1400" b="1" dirty="0" smtClean="0">
                <a:effectLst>
                  <a:outerShdw blurRad="38100" dist="38100" dir="2700000" algn="tl">
                    <a:srgbClr val="000000">
                      <a:alpha val="43137"/>
                    </a:srgbClr>
                  </a:outerShdw>
                </a:effectLst>
              </a:rPr>
              <a:t>的重要战略，充分反映了中国马克思主义对科学技术发展规律认识的不断深化，逐渐形成了中国马克思主义科学技术观的系统化的理论体系。</a:t>
            </a:r>
            <a:endParaRPr lang="zh-CN" altLang="en-US" sz="1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31800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中国马克思主义科学技术观的内涵</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1800" b="1" dirty="0" smtClean="0">
                <a:effectLst>
                  <a:outerShdw blurRad="38100" dist="38100" dir="2700000" algn="tl">
                    <a:srgbClr val="000000">
                      <a:alpha val="43137"/>
                    </a:srgbClr>
                  </a:outerShdw>
                </a:effectLst>
              </a:rPr>
              <a:t>毛泽东、邓小平、江泽民、胡锦涛的科学技术思想，是在中国共产党领导我国科学技术事业发展和进行社会主义现代化建设的伟大实践中，逐渐形成，发展和完善的。</a:t>
            </a:r>
            <a:endParaRPr lang="en-US" altLang="zh-CN" sz="18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1800" b="1" dirty="0" smtClean="0">
                <a:effectLst>
                  <a:outerShdw blurRad="38100" dist="38100" dir="2700000" algn="tl">
                    <a:srgbClr val="000000">
                      <a:alpha val="43137"/>
                    </a:srgbClr>
                  </a:outerShdw>
                </a:effectLst>
              </a:rPr>
              <a:t>中国马克思主义科学技术观是马克思主义科学技术论的重要组成部分。</a:t>
            </a:r>
            <a:endParaRPr lang="en-US" altLang="zh-CN" sz="18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1800" b="1" dirty="0" smtClean="0">
                <a:effectLst>
                  <a:outerShdw blurRad="38100" dist="38100" dir="2700000" algn="tl">
                    <a:srgbClr val="000000">
                      <a:alpha val="43137"/>
                    </a:srgbClr>
                  </a:outerShdw>
                </a:effectLst>
              </a:rPr>
              <a:t>中国马克思主义科学技术观是中国共产党人集体智慧的结晶，是对毛泽东、邓小平、江泽民、胡锦涛科学技术思想的概括和总结，是他们科学技术思想的理论升华和飞跃，是他们科学技术思想的凝练和精髓。</a:t>
            </a:r>
            <a:endParaRPr lang="en-US" altLang="zh-CN" sz="18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1800" b="1" dirty="0" smtClean="0">
                <a:effectLst>
                  <a:outerShdw blurRad="38100" dist="38100" dir="2700000" algn="tl">
                    <a:srgbClr val="000000">
                      <a:alpha val="43137"/>
                    </a:srgbClr>
                  </a:outerShdw>
                </a:effectLst>
              </a:rPr>
              <a:t>中国马克思主义科学技术观的内涵丰富，涉及科学技术的功能、目标、机制、战略、人才和方针等重大问题，是一个科学、完整的思想理论体系。</a:t>
            </a:r>
            <a:endParaRPr lang="zh-CN" alt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24939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gn="r">
              <a:lnSpc>
                <a:spcPct val="150000"/>
              </a:lnSpc>
              <a:buFont typeface="+mj-ea"/>
              <a:buAutoNum type="ea1JpnChsDbPeriod" startAt="2"/>
            </a:pPr>
            <a:r>
              <a:rPr lang="zh-CN" altLang="en-US" sz="2800" b="1" dirty="0" smtClean="0">
                <a:effectLst>
                  <a:outerShdw blurRad="38100" dist="38100" dir="2700000" algn="tl">
                    <a:srgbClr val="000000">
                      <a:alpha val="43137"/>
                    </a:srgbClr>
                  </a:outerShdw>
                </a:effectLst>
                <a:hlinkClick r:id="rId2" action="ppaction://hlinksldjump"/>
              </a:rPr>
              <a:t>中国马克思主义科学技术观的基本内容</a:t>
            </a:r>
            <a:endParaRPr lang="en-US" altLang="zh-CN" sz="28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latin typeface="+mn-ea"/>
                <a:hlinkClick r:id="rId3" action="ppaction://hlinksldjump"/>
              </a:rPr>
              <a:t>科学技术功能观</a:t>
            </a:r>
            <a:endParaRPr lang="en-US" altLang="zh-CN" sz="2400" b="1" dirty="0" smtClean="0">
              <a:effectLst>
                <a:outerShdw blurRad="38100" dist="38100" dir="2700000" algn="tl">
                  <a:srgbClr val="000000">
                    <a:alpha val="43137"/>
                  </a:srgbClr>
                </a:outerShdw>
              </a:effectLst>
              <a:latin typeface="+mn-ea"/>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latin typeface="+mn-ea"/>
                <a:hlinkClick r:id="rId4" action="ppaction://hlinksldjump"/>
              </a:rPr>
              <a:t>科学技术战略观</a:t>
            </a:r>
            <a:endParaRPr lang="en-US" altLang="zh-CN" sz="2400" b="1" dirty="0" smtClean="0">
              <a:effectLst>
                <a:outerShdw blurRad="38100" dist="38100" dir="2700000" algn="tl">
                  <a:srgbClr val="000000">
                    <a:alpha val="43137"/>
                  </a:srgbClr>
                </a:outerShdw>
              </a:effectLst>
              <a:latin typeface="+mn-ea"/>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latin typeface="+mn-ea"/>
                <a:hlinkClick r:id="rId5" action="ppaction://hlinksldjump"/>
              </a:rPr>
              <a:t>科学技术人才观</a:t>
            </a:r>
            <a:endParaRPr lang="en-US" altLang="zh-CN" sz="2400" b="1" dirty="0" smtClean="0">
              <a:effectLst>
                <a:outerShdw blurRad="38100" dist="38100" dir="2700000" algn="tl">
                  <a:srgbClr val="000000">
                    <a:alpha val="43137"/>
                  </a:srgbClr>
                </a:outerShdw>
              </a:effectLst>
              <a:latin typeface="+mn-ea"/>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latin typeface="+mn-ea"/>
                <a:hlinkClick r:id="rId6" action="ppaction://hlinksldjump"/>
              </a:rPr>
              <a:t>科学技术和谐观</a:t>
            </a:r>
            <a:endParaRPr lang="en-US" altLang="zh-CN" sz="2400" b="1" dirty="0" smtClean="0">
              <a:effectLst>
                <a:outerShdw blurRad="38100" dist="38100" dir="2700000" algn="tl">
                  <a:srgbClr val="000000">
                    <a:alpha val="43137"/>
                  </a:srgbClr>
                </a:outerShdw>
              </a:effectLst>
              <a:latin typeface="+mn-ea"/>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latin typeface="+mn-ea"/>
                <a:hlinkClick r:id="rId7" action="ppaction://hlinksldjump"/>
              </a:rPr>
              <a:t>科学技术创新观</a:t>
            </a:r>
            <a:endParaRPr lang="zh-CN" altLang="en-US" sz="2400" b="1" dirty="0">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7106759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latin typeface="+mn-ea"/>
                <a:hlinkClick r:id="rId2" action="ppaction://hlinksldjump"/>
              </a:rPr>
              <a:t>科学技术功能观</a:t>
            </a:r>
            <a:endParaRPr lang="en-US" altLang="zh-CN" sz="3200" b="1" dirty="0">
              <a:effectLst>
                <a:outerShdw blurRad="38100" dist="38100" dir="2700000" algn="tl">
                  <a:srgbClr val="000000">
                    <a:alpha val="43137"/>
                  </a:srgbClr>
                </a:outerShdw>
              </a:effectLst>
              <a:latin typeface="+mn-ea"/>
            </a:endParaRPr>
          </a:p>
        </p:txBody>
      </p:sp>
      <p:sp>
        <p:nvSpPr>
          <p:cNvPr id="3" name="内容占位符 2"/>
          <p:cNvSpPr>
            <a:spLocks noGrp="1"/>
          </p:cNvSpPr>
          <p:nvPr>
            <p:ph idx="1"/>
          </p:nvPr>
        </p:nvSpPr>
        <p:spPr/>
        <p:txBody>
          <a:bodyPr>
            <a:noAutofit/>
          </a:bodyPr>
          <a:lstStyle/>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中国马克思主义深刻认识到科学技术的</a:t>
            </a:r>
            <a:r>
              <a:rPr lang="zh-CN" altLang="en-US" sz="2000" b="1" dirty="0" smtClean="0">
                <a:solidFill>
                  <a:srgbClr val="FF0000"/>
                </a:solidFill>
                <a:effectLst>
                  <a:outerShdw blurRad="38100" dist="38100" dir="2700000" algn="tl">
                    <a:srgbClr val="000000">
                      <a:alpha val="43137"/>
                    </a:srgbClr>
                  </a:outerShdw>
                </a:effectLst>
              </a:rPr>
              <a:t>经济和社会功能</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000" b="1" dirty="0">
                <a:effectLst>
                  <a:outerShdw blurRad="38100" dist="38100" dir="2700000" algn="tl">
                    <a:srgbClr val="000000">
                      <a:alpha val="43137"/>
                    </a:srgbClr>
                  </a:outerShdw>
                </a:effectLst>
              </a:rPr>
              <a:t>新中国成立</a:t>
            </a:r>
            <a:r>
              <a:rPr lang="zh-CN" altLang="en-US" sz="2000" b="1" dirty="0" smtClean="0">
                <a:effectLst>
                  <a:outerShdw blurRad="38100" dist="38100" dir="2700000" algn="tl">
                    <a:srgbClr val="000000">
                      <a:alpha val="43137"/>
                    </a:srgbClr>
                  </a:outerShdw>
                </a:effectLst>
              </a:rPr>
              <a:t>初期，毛泽东果断提出：要下决心，搞尖端技术，要研究原子弹。邓小平多次重申和强调中国现代化的关键在于科学技术的现代化。江泽民在强调科学技术强国富民重要作用的同时，还多次指出世界范围的经济竞争、综合国力竞争，在很大程度上表现为科学技术的竞争。胡锦涛进一步认识到一个国家只有拥有强大的自主创新能力，才能在激烈的国际竞争中把握先机、赢得主动。</a:t>
            </a:r>
            <a:endParaRPr lang="en-US" altLang="zh-CN" sz="20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8783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科学技术战略观</a:t>
            </a:r>
            <a:endParaRPr lang="zh-CN" altLang="en-US" sz="3200" b="1" dirty="0">
              <a:effectLst>
                <a:outerShdw blurRad="38100" dist="38100" dir="2700000" algn="tl">
                  <a:srgbClr val="000000">
                    <a:alpha val="43137"/>
                  </a:srgbClr>
                </a:outerShdw>
              </a:effectLst>
              <a:latin typeface="华文新魏" pitchFamily="2" charset="-122"/>
              <a:ea typeface="华文新魏" pitchFamily="2" charset="-122"/>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中国马克思主义将科学技术</a:t>
            </a:r>
            <a:r>
              <a:rPr lang="zh-CN" altLang="en-US" sz="2000" b="1" dirty="0" smtClean="0">
                <a:solidFill>
                  <a:srgbClr val="FF0000"/>
                </a:solidFill>
                <a:effectLst>
                  <a:outerShdw blurRad="38100" dist="38100" dir="2700000" algn="tl">
                    <a:srgbClr val="000000">
                      <a:alpha val="43137"/>
                    </a:srgbClr>
                  </a:outerShdw>
                </a:effectLst>
              </a:rPr>
              <a:t>战略</a:t>
            </a:r>
            <a:r>
              <a:rPr lang="zh-CN" altLang="en-US" sz="2000" b="1" dirty="0" smtClean="0">
                <a:effectLst>
                  <a:outerShdw blurRad="38100" dist="38100" dir="2700000" algn="tl">
                    <a:srgbClr val="000000">
                      <a:alpha val="43137"/>
                    </a:srgbClr>
                  </a:outerShdw>
                </a:effectLst>
              </a:rPr>
              <a:t>提升至</a:t>
            </a:r>
            <a:r>
              <a:rPr lang="zh-CN" altLang="en-US" sz="2000" b="1" dirty="0" smtClean="0">
                <a:solidFill>
                  <a:srgbClr val="FF0000"/>
                </a:solidFill>
                <a:effectLst>
                  <a:outerShdw blurRad="38100" dist="38100" dir="2700000" algn="tl">
                    <a:srgbClr val="000000">
                      <a:alpha val="43137"/>
                    </a:srgbClr>
                  </a:outerShdw>
                </a:effectLst>
              </a:rPr>
              <a:t>国家</a:t>
            </a:r>
            <a:r>
              <a:rPr lang="zh-CN" altLang="en-US" sz="2000" b="1" dirty="0" smtClean="0">
                <a:effectLst>
                  <a:outerShdw blurRad="38100" dist="38100" dir="2700000" algn="tl">
                    <a:srgbClr val="000000">
                      <a:alpha val="43137"/>
                    </a:srgbClr>
                  </a:outerShdw>
                </a:effectLst>
              </a:rPr>
              <a:t>层面，予以高度重视。</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毛泽东认为，要优先发展工业科技提升我国的生产能力和防卫能力，并大力发展尖端军事科技提升我国国家地位和影响力。邓小平提出了既坚持自力更生，有虚心学习世界先进的科学技术的科技方针。江泽民把科教兴国战略确定为新世纪我国实现现代化的发展战略。胡锦涛对创新型国家进行了系统论述，把增强自主创新能力作为科学技术发展的战略基点和调整产业结构、转变增长方式的中心环节。</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064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marL="571500" indent="-571500">
              <a:lnSpc>
                <a:spcPct val="150000"/>
              </a:lnSpc>
              <a:buFont typeface="+mj-ea"/>
              <a:buAutoNum type="ea1JpnChsDbPeriod"/>
            </a:pPr>
            <a:r>
              <a:rPr lang="zh-CN" altLang="en-US" sz="3200" b="1" dirty="0">
                <a:effectLst>
                  <a:outerShdw blurRad="38100" dist="38100" dir="2700000" algn="tl">
                    <a:srgbClr val="000000">
                      <a:alpha val="43137"/>
                    </a:srgbClr>
                  </a:outerShdw>
                </a:effectLst>
                <a:hlinkClick r:id="rId2" action="ppaction://hlinksldjump"/>
              </a:rPr>
              <a:t>毛泽东的科学技术思想</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科学技术促进生产力发展</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向科学</a:t>
            </a:r>
            <a:r>
              <a:rPr lang="zh-CN" altLang="en-US" sz="2400" b="1" dirty="0" smtClean="0">
                <a:effectLst>
                  <a:outerShdw blurRad="38100" dist="38100" dir="2700000" algn="tl">
                    <a:srgbClr val="000000">
                      <a:alpha val="43137"/>
                    </a:srgbClr>
                  </a:outerShdw>
                </a:effectLst>
                <a:hlinkClick r:id="rId4" action="ppaction://hlinksldjump"/>
              </a:rPr>
              <a:t>进军</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开展</a:t>
            </a:r>
            <a:r>
              <a:rPr lang="zh-CN" altLang="en-US" sz="2400" b="1" dirty="0" smtClean="0">
                <a:effectLst>
                  <a:outerShdw blurRad="38100" dist="38100" dir="2700000" algn="tl">
                    <a:srgbClr val="000000">
                      <a:alpha val="43137"/>
                    </a:srgbClr>
                  </a:outerShdw>
                </a:effectLst>
                <a:hlinkClick r:id="rId5" action="ppaction://hlinksldjump"/>
              </a:rPr>
              <a:t>群众性的技术革新和技术革命运动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6" action="ppaction://hlinksldjump"/>
              </a:rPr>
              <a:t>自力更生与学习西方先进科学技术</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7" action="ppaction://hlinksldjump"/>
              </a:rPr>
              <a:t>建立宏大的工人阶级科学技术队伍</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9280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科学技术人才观</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fontScale="92500"/>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中国马克思主义非常重视</a:t>
            </a:r>
            <a:r>
              <a:rPr lang="zh-CN" altLang="en-US" sz="2400" b="1" dirty="0" smtClean="0">
                <a:solidFill>
                  <a:srgbClr val="FF0000"/>
                </a:solidFill>
                <a:effectLst>
                  <a:outerShdw blurRad="38100" dist="38100" dir="2700000" algn="tl">
                    <a:srgbClr val="000000">
                      <a:alpha val="43137"/>
                    </a:srgbClr>
                  </a:outerShdw>
                </a:effectLst>
              </a:rPr>
              <a:t>人才</a:t>
            </a:r>
            <a:r>
              <a:rPr lang="zh-CN" altLang="en-US" sz="2400" b="1" dirty="0" smtClean="0">
                <a:effectLst>
                  <a:outerShdw blurRad="38100" dist="38100" dir="2700000" algn="tl">
                    <a:srgbClr val="000000">
                      <a:alpha val="43137"/>
                    </a:srgbClr>
                  </a:outerShdw>
                </a:effectLst>
              </a:rPr>
              <a:t>在科学技术发展中的关键作用。</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毛泽东提出，我们要搞技术革命，没有科技人员不行，并对科学家委以重任。邓小平对科技人才非常重视，对科技人才的地位、科技人才的选拔、科技人才的培养教育、科技人才的使用管理作了一系列精辟的论述。江泽民十分重视人才在实施科教兴国战略中的地位和作用，明确提出，实施科教兴国战略，关键是人才。胡锦涛进一步肯定了作为新生产力开拓者的科技人才不可替代的地位。</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68420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4"/>
            </a:pPr>
            <a:r>
              <a:rPr lang="zh-CN" altLang="en-US" sz="3200" b="1" dirty="0" smtClean="0">
                <a:effectLst>
                  <a:outerShdw blurRad="38100" dist="38100" dir="2700000" algn="tl">
                    <a:srgbClr val="000000">
                      <a:alpha val="43137"/>
                    </a:srgbClr>
                  </a:outerShdw>
                </a:effectLst>
                <a:hlinkClick r:id="rId2" action="ppaction://hlinksldjump"/>
              </a:rPr>
              <a:t>科学技术和谐观</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1800" b="1" dirty="0" smtClean="0">
                <a:effectLst>
                  <a:outerShdw blurRad="38100" dist="38100" dir="2700000" algn="tl">
                    <a:srgbClr val="000000">
                      <a:alpha val="43137"/>
                    </a:srgbClr>
                  </a:outerShdw>
                </a:effectLst>
              </a:rPr>
              <a:t>中国马克思主义高度关注</a:t>
            </a:r>
            <a:r>
              <a:rPr lang="zh-CN" altLang="en-US" sz="1800" b="1" dirty="0" smtClean="0">
                <a:solidFill>
                  <a:srgbClr val="FF0000"/>
                </a:solidFill>
                <a:effectLst>
                  <a:outerShdw blurRad="38100" dist="38100" dir="2700000" algn="tl">
                    <a:srgbClr val="000000">
                      <a:alpha val="43137"/>
                    </a:srgbClr>
                  </a:outerShdw>
                </a:effectLst>
              </a:rPr>
              <a:t>人与自然和谐</a:t>
            </a:r>
            <a:r>
              <a:rPr lang="zh-CN" altLang="en-US" sz="1800" b="1" dirty="0" smtClean="0">
                <a:effectLst>
                  <a:outerShdw blurRad="38100" dist="38100" dir="2700000" algn="tl">
                    <a:srgbClr val="000000">
                      <a:alpha val="43137"/>
                    </a:srgbClr>
                  </a:outerShdw>
                </a:effectLst>
              </a:rPr>
              <a:t>问题，形成了科学技术和谐观。</a:t>
            </a:r>
            <a:endParaRPr lang="en-US" altLang="zh-CN" sz="18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1800" b="1" dirty="0" smtClean="0">
                <a:effectLst>
                  <a:outerShdw blurRad="38100" dist="38100" dir="2700000" algn="tl">
                    <a:srgbClr val="000000">
                      <a:alpha val="43137"/>
                    </a:srgbClr>
                  </a:outerShdw>
                </a:effectLst>
              </a:rPr>
              <a:t>毛泽东指出：“这</a:t>
            </a:r>
            <a:r>
              <a:rPr lang="zh-CN" altLang="en-US" sz="1800" b="1" dirty="0">
                <a:effectLst>
                  <a:outerShdw blurRad="38100" dist="38100" dir="2700000" algn="tl">
                    <a:srgbClr val="000000">
                      <a:alpha val="43137"/>
                    </a:srgbClr>
                  </a:outerShdw>
                </a:effectLst>
              </a:rPr>
              <a:t>是</a:t>
            </a:r>
            <a:r>
              <a:rPr lang="zh-CN" altLang="en-US" sz="1800" b="1" dirty="0" smtClean="0">
                <a:effectLst>
                  <a:outerShdw blurRad="38100" dist="38100" dir="2700000" algn="tl">
                    <a:srgbClr val="000000">
                      <a:alpha val="43137"/>
                    </a:srgbClr>
                  </a:outerShdw>
                </a:effectLst>
              </a:rPr>
              <a:t>科学技术，是向地球开战</a:t>
            </a:r>
            <a:r>
              <a:rPr lang="en-US" altLang="zh-CN" sz="1800" b="1" dirty="0" smtClean="0">
                <a:effectLst>
                  <a:outerShdw blurRad="38100" dist="38100" dir="2700000" algn="tl">
                    <a:srgbClr val="000000">
                      <a:alpha val="43137"/>
                    </a:srgbClr>
                  </a:outerShdw>
                </a:effectLst>
              </a:rPr>
              <a:t>……</a:t>
            </a:r>
            <a:r>
              <a:rPr lang="zh-CN" altLang="en-US" sz="1800" b="1" dirty="0" smtClean="0">
                <a:effectLst>
                  <a:outerShdw blurRad="38100" dist="38100" dir="2700000" algn="tl">
                    <a:srgbClr val="000000">
                      <a:alpha val="43137"/>
                    </a:srgbClr>
                  </a:outerShdw>
                </a:effectLst>
              </a:rPr>
              <a:t>如果对自然界没有认识，或者认识不清楚，就会碰钉子，自然界就会处罚我们，会抵抗。”邓小平指出，科技发展不仅是提高社会生产的重要手段，也是处理环境问题的有效方式。江泽民指出，我国科技发展必须坚持环境保护。胡锦涛指出，要“发展相关技术、方法、手段，提供系统解决方案，构建人与自然和谐相处的生态环境保育发展体系”。江泽民、胡锦涛还重视科技与经济社会的和谐发展。江泽民指出：“科学技术进步应该服务于全人类</a:t>
            </a:r>
            <a:r>
              <a:rPr lang="en-US" altLang="zh-CN" sz="1800" b="1" dirty="0" smtClean="0">
                <a:effectLst>
                  <a:outerShdw blurRad="38100" dist="38100" dir="2700000" algn="tl">
                    <a:srgbClr val="000000">
                      <a:alpha val="43137"/>
                    </a:srgbClr>
                  </a:outerShdw>
                </a:effectLst>
              </a:rPr>
              <a:t>……</a:t>
            </a:r>
            <a:r>
              <a:rPr lang="zh-CN" altLang="en-US" sz="1800" b="1" dirty="0" smtClean="0">
                <a:effectLst>
                  <a:outerShdw blurRad="38100" dist="38100" dir="2700000" algn="tl">
                    <a:srgbClr val="000000">
                      <a:alpha val="43137"/>
                    </a:srgbClr>
                  </a:outerShdw>
                </a:effectLst>
              </a:rPr>
              <a:t>而不能危害人类自身。”胡锦涛强调发展民生科技，构建和谐社会。</a:t>
            </a:r>
            <a:endParaRPr lang="zh-CN" alt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67767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5"/>
            </a:pPr>
            <a:r>
              <a:rPr lang="zh-CN" altLang="en-US" sz="3200" b="1" dirty="0" smtClean="0">
                <a:effectLst>
                  <a:outerShdw blurRad="38100" dist="38100" dir="2700000" algn="tl">
                    <a:srgbClr val="000000">
                      <a:alpha val="43137"/>
                    </a:srgbClr>
                  </a:outerShdw>
                </a:effectLst>
                <a:hlinkClick r:id="rId2" action="ppaction://hlinksldjump"/>
              </a:rPr>
              <a:t>科学技术创新观</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科学技术创新是中国马克思主义科学技术观的重要内容。</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毛泽东指出，“我们必须打破常规，尽量采用先进技术，在一个不太长的历史时期内，把我国建设成为一个社会主义的现代化的强国。”邓小平提出要善于学习和引进，更善于创新，自力更生创新，树立高起点上创新的雄心壮志。江泽民站在知识经济时代的高度，把创新提到了关系国家民族兴衰存亡的高度。胡锦涛关于自主创新的思想，反映了知识经济时代的客观要求，体现了科学技术的本质特征，指明了中国科学技术未来发展的方向。</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29645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gn="r">
              <a:lnSpc>
                <a:spcPct val="150000"/>
              </a:lnSpc>
              <a:buFont typeface="+mj-ea"/>
              <a:buAutoNum type="ea1JpnChsDbPeriod" startAt="3"/>
            </a:pPr>
            <a:r>
              <a:rPr lang="zh-CN" altLang="en-US" sz="2800" b="1" dirty="0" smtClean="0">
                <a:effectLst>
                  <a:outerShdw blurRad="38100" dist="38100" dir="2700000" algn="tl">
                    <a:srgbClr val="000000">
                      <a:alpha val="43137"/>
                    </a:srgbClr>
                  </a:outerShdw>
                </a:effectLst>
                <a:hlinkClick r:id="rId2" action="ppaction://hlinksldjump"/>
              </a:rPr>
              <a:t>中国马克思主义科学技术观的主要特征</a:t>
            </a:r>
            <a:endParaRPr lang="zh-CN" altLang="en-US" sz="28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时代性</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实践性</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科学性</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6" action="ppaction://hlinksldjump"/>
              </a:rPr>
              <a:t>创新性</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7" action="ppaction://hlinksldjump"/>
              </a:rPr>
              <a:t>自主性</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8" action="ppaction://hlinksldjump"/>
              </a:rPr>
              <a:t>人本性</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55209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时代性</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中国马克思主义科学技术观是由毛泽东、邓小平、江泽民、胡锦涛各自所处的历史条件所决定的，是对时代背景实事求是的反映，因此他们的科学技术思想都镌刻了时代的烙印，反映了时代的需要。</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25909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实践性</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中国马克思主义科学技术观的形成和发展是建立在国内外科学技术发展的实践基础之上，并随着科学技术实践的发展而日趋完备。</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55058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科学性</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中国马克思主义科学技术观的科学性，一方面是基于实践基础之上产生的；另一方面还表现在它是一个完整的科学体系。</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99237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4"/>
            </a:pPr>
            <a:r>
              <a:rPr lang="zh-CN" altLang="en-US" sz="3200" b="1" dirty="0" smtClean="0">
                <a:effectLst>
                  <a:outerShdw blurRad="38100" dist="38100" dir="2700000" algn="tl">
                    <a:srgbClr val="000000">
                      <a:alpha val="43137"/>
                    </a:srgbClr>
                  </a:outerShdw>
                </a:effectLst>
                <a:hlinkClick r:id="rId2" action="ppaction://hlinksldjump"/>
              </a:rPr>
              <a:t>创新性</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在指导科学技术发展的战略方针上，中国马克思主义科学技术观坚持继承与创新相结合的原则，但更强调创新。</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68340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5"/>
            </a:pPr>
            <a:r>
              <a:rPr lang="zh-CN" altLang="en-US" sz="3200" b="1" dirty="0" smtClean="0">
                <a:effectLst>
                  <a:outerShdw blurRad="38100" dist="38100" dir="2700000" algn="tl">
                    <a:srgbClr val="000000">
                      <a:alpha val="43137"/>
                    </a:srgbClr>
                  </a:outerShdw>
                </a:effectLst>
                <a:hlinkClick r:id="rId2" action="ppaction://hlinksldjump"/>
              </a:rPr>
              <a:t>自主性</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中国马克思主义科学技术观一贯强调“独立自主，自力更生”，把坚持自主发展、自主创新作为国家科学技术发展的长远方针。</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46545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6"/>
            </a:pPr>
            <a:r>
              <a:rPr lang="zh-CN" altLang="en-US" sz="3200" b="1" dirty="0">
                <a:effectLst>
                  <a:outerShdw blurRad="38100" dist="38100" dir="2700000" algn="tl">
                    <a:srgbClr val="000000">
                      <a:alpha val="43137"/>
                    </a:srgbClr>
                  </a:outerShdw>
                </a:effectLst>
                <a:hlinkClick r:id="rId2" action="ppaction://hlinksldjump"/>
              </a:rPr>
              <a:t>人</a:t>
            </a:r>
            <a:r>
              <a:rPr lang="zh-CN" altLang="en-US" sz="3200" b="1" dirty="0" smtClean="0">
                <a:effectLst>
                  <a:outerShdw blurRad="38100" dist="38100" dir="2700000" algn="tl">
                    <a:srgbClr val="000000">
                      <a:alpha val="43137"/>
                    </a:srgbClr>
                  </a:outerShdw>
                </a:effectLst>
                <a:hlinkClick r:id="rId2" action="ppaction://hlinksldjump"/>
              </a:rPr>
              <a:t>本性</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中国马克思主义科学技术观的人本性，主要表现在强调科学技术造福于民，服务于人的全面发展上。</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中国</a:t>
            </a:r>
            <a:r>
              <a:rPr lang="zh-CN" altLang="en-US" sz="2400" b="1" dirty="0" smtClean="0">
                <a:effectLst>
                  <a:outerShdw blurRad="38100" dist="38100" dir="2700000" algn="tl">
                    <a:srgbClr val="000000">
                      <a:alpha val="43137"/>
                    </a:srgbClr>
                  </a:outerShdw>
                </a:effectLst>
              </a:rPr>
              <a:t>马克思主义科学技术观的理论体系和研究内容将不断与时俱进，随着时代和科技的进步将不断丰富发展。</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0367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科学技术促进生产力发展</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毛泽东系统总结了世界各国科学技术经济发展的经验，指出：</a:t>
            </a:r>
            <a:r>
              <a:rPr lang="zh-CN" altLang="en-US" sz="2400" b="1" dirty="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rPr>
              <a:t>资本主义各国，苏联，都是靠采用最先进的技术，来赶上最先进的国家，我国也要这样。”“</a:t>
            </a:r>
            <a:r>
              <a:rPr lang="zh-CN" altLang="en-US" sz="2400" b="1" dirty="0" smtClean="0">
                <a:effectLst>
                  <a:outerShdw blurRad="38100" dist="38100" dir="2700000" algn="tl">
                    <a:srgbClr val="000000">
                      <a:alpha val="43137"/>
                    </a:srgbClr>
                  </a:outerShdw>
                </a:effectLst>
              </a:rPr>
              <a:t>不搞科学技术</a:t>
            </a:r>
            <a:r>
              <a:rPr lang="zh-CN" altLang="en-US" sz="2400" b="1" dirty="0" smtClean="0">
                <a:effectLst>
                  <a:outerShdw blurRad="38100" dist="38100" dir="2700000" algn="tl">
                    <a:srgbClr val="000000">
                      <a:alpha val="43137"/>
                    </a:srgbClr>
                  </a:outerShdw>
                </a:effectLst>
              </a:rPr>
              <a:t>，生产力无法提高。”</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55768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0" indent="0">
              <a:lnSpc>
                <a:spcPct val="150000"/>
              </a:lnSpc>
            </a:pPr>
            <a:r>
              <a:rPr lang="zh-CN" altLang="en-US" sz="3200" b="1" dirty="0">
                <a:effectLst>
                  <a:outerShdw blurRad="38100" dist="38100" dir="2700000" algn="tl">
                    <a:srgbClr val="000000">
                      <a:alpha val="43137"/>
                    </a:srgbClr>
                  </a:outerShdw>
                </a:effectLst>
                <a:hlinkClick r:id="rId2" action="ppaction://hlinksldjump"/>
              </a:rPr>
              <a:t>第三节 创新型国家建设</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创新型国家的内涵与特征</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4" action="ppaction://hlinksldjump"/>
              </a:rPr>
              <a:t>创新型</a:t>
            </a:r>
            <a:r>
              <a:rPr lang="zh-CN" altLang="en-US" sz="2400" b="1" dirty="0" smtClean="0">
                <a:effectLst>
                  <a:outerShdw blurRad="38100" dist="38100" dir="2700000" algn="tl">
                    <a:srgbClr val="000000">
                      <a:alpha val="43137"/>
                    </a:srgbClr>
                  </a:outerShdw>
                </a:effectLst>
                <a:hlinkClick r:id="rId4" action="ppaction://hlinksldjump"/>
              </a:rPr>
              <a:t>国家建设的背景</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5" action="ppaction://hlinksldjump"/>
              </a:rPr>
              <a:t>中国</a:t>
            </a:r>
            <a:r>
              <a:rPr lang="zh-CN" altLang="en-US" sz="2400" b="1" dirty="0" smtClean="0">
                <a:effectLst>
                  <a:outerShdw blurRad="38100" dist="38100" dir="2700000" algn="tl">
                    <a:srgbClr val="000000">
                      <a:alpha val="43137"/>
                    </a:srgbClr>
                  </a:outerShdw>
                </a:effectLst>
                <a:hlinkClick r:id="rId5" action="ppaction://hlinksldjump"/>
              </a:rPr>
              <a:t>特色的国家创新体系</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6" action="ppaction://hlinksldjump"/>
              </a:rPr>
              <a:t>增强自主创新</a:t>
            </a:r>
            <a:r>
              <a:rPr lang="zh-CN" altLang="en-US" sz="2400" b="1" dirty="0" smtClean="0">
                <a:effectLst>
                  <a:outerShdw blurRad="38100" dist="38100" dir="2700000" algn="tl">
                    <a:srgbClr val="000000">
                      <a:alpha val="43137"/>
                    </a:srgbClr>
                  </a:outerShdw>
                </a:effectLst>
                <a:hlinkClick r:id="rId6" action="ppaction://hlinksldjump"/>
              </a:rPr>
              <a:t>能力，建设中国特色的创新型国家</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47550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a:pPr>
            <a:r>
              <a:rPr lang="zh-CN" altLang="en-US" sz="3200" b="1" dirty="0">
                <a:effectLst>
                  <a:outerShdw blurRad="38100" dist="38100" dir="2700000" algn="tl">
                    <a:srgbClr val="000000">
                      <a:alpha val="43137"/>
                    </a:srgbClr>
                  </a:outerShdw>
                </a:effectLst>
                <a:hlinkClick r:id="rId2" action="ppaction://hlinksldjump"/>
              </a:rPr>
              <a:t>创新型国家的内涵与特征</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创新型国家的基本内涵</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创新型</a:t>
            </a:r>
            <a:r>
              <a:rPr lang="zh-CN" altLang="en-US" sz="2400" b="1" dirty="0" smtClean="0">
                <a:effectLst>
                  <a:outerShdw blurRad="38100" dist="38100" dir="2700000" algn="tl">
                    <a:srgbClr val="000000">
                      <a:alpha val="43137"/>
                    </a:srgbClr>
                  </a:outerShdw>
                </a:effectLst>
                <a:hlinkClick r:id="rId4" action="ppaction://hlinksldjump"/>
              </a:rPr>
              <a:t>国家重要特征</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86142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创新型国家的基本内涵</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将科学技术创新作为国家发展基本战略，大幅度提高自主创新能力，主要依靠科技创新来驱动经济发展，以企业作为技术创新主体，通过制度、组织和文化创新，积极发挥国家创新体系的作用，形成强大国际竞争优势的国家称为创新型国家。</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9541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创新型国家重要特征</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科学技术进步贡献率较高</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en-US" altLang="zh-CN" sz="2400" b="1" dirty="0" smtClean="0">
                <a:effectLst>
                  <a:outerShdw blurRad="38100" dist="38100" dir="2700000" algn="tl">
                    <a:srgbClr val="000000">
                      <a:alpha val="43137"/>
                    </a:srgbClr>
                  </a:outerShdw>
                </a:effectLst>
              </a:rPr>
              <a:t>R&amp;D</a:t>
            </a:r>
            <a:r>
              <a:rPr lang="zh-CN" altLang="en-US" sz="2400" b="1" dirty="0" smtClean="0">
                <a:effectLst>
                  <a:outerShdw blurRad="38100" dist="38100" dir="2700000" algn="tl">
                    <a:srgbClr val="000000">
                      <a:alpha val="43137"/>
                    </a:srgbClr>
                  </a:outerShdw>
                </a:effectLst>
              </a:rPr>
              <a:t>（研究与开发）投入占</a:t>
            </a:r>
            <a:r>
              <a:rPr lang="en-US" altLang="zh-CN" sz="2400" b="1" dirty="0" smtClean="0">
                <a:effectLst>
                  <a:outerShdw blurRad="38100" dist="38100" dir="2700000" algn="tl">
                    <a:srgbClr val="000000">
                      <a:alpha val="43137"/>
                    </a:srgbClr>
                  </a:outerShdw>
                </a:effectLst>
              </a:rPr>
              <a:t>GDP</a:t>
            </a:r>
            <a:r>
              <a:rPr lang="zh-CN" altLang="en-US" sz="2400" b="1" dirty="0" smtClean="0">
                <a:effectLst>
                  <a:outerShdw blurRad="38100" dist="38100" dir="2700000" algn="tl">
                    <a:srgbClr val="000000">
                      <a:alpha val="43137"/>
                    </a:srgbClr>
                  </a:outerShdw>
                </a:effectLst>
              </a:rPr>
              <a:t>（国内生产总值）的比例较高</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对外技术依存</a:t>
            </a:r>
            <a:r>
              <a:rPr lang="zh-CN" altLang="en-US" sz="2400" b="1" dirty="0" smtClean="0">
                <a:effectLst>
                  <a:outerShdw blurRad="38100" dist="38100" dir="2700000" algn="tl">
                    <a:srgbClr val="000000">
                      <a:alpha val="43137"/>
                    </a:srgbClr>
                  </a:outerShdw>
                </a:effectLst>
              </a:rPr>
              <a:t>度较低</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自主</a:t>
            </a:r>
            <a:r>
              <a:rPr lang="zh-CN" altLang="en-US" sz="2400" b="1" dirty="0" smtClean="0">
                <a:effectLst>
                  <a:outerShdw blurRad="38100" dist="38100" dir="2700000" algn="tl">
                    <a:srgbClr val="000000">
                      <a:alpha val="43137"/>
                    </a:srgbClr>
                  </a:outerShdw>
                </a:effectLst>
              </a:rPr>
              <a:t>创新能力较强</a:t>
            </a:r>
            <a:endParaRPr lang="zh-CN" altLang="en-US" sz="2400" b="1" dirty="0">
              <a:effectLst>
                <a:outerShdw blurRad="38100" dist="38100" dir="2700000" algn="tl">
                  <a:srgbClr val="000000">
                    <a:alpha val="43137"/>
                  </a:srgbClr>
                </a:outerShdw>
              </a:effectLst>
            </a:endParaRPr>
          </a:p>
        </p:txBody>
      </p:sp>
      <p:sp useBgFill="1">
        <p:nvSpPr>
          <p:cNvPr id="4" name="TextBox 3"/>
          <p:cNvSpPr txBox="1"/>
          <p:nvPr/>
        </p:nvSpPr>
        <p:spPr>
          <a:xfrm>
            <a:off x="524350" y="2420888"/>
            <a:ext cx="8136904" cy="2400657"/>
          </a:xfrm>
          <a:prstGeom prst="rect">
            <a:avLst/>
          </a:prstGeom>
        </p:spPr>
        <p:txBody>
          <a:bodyPr wrap="square" rtlCol="0">
            <a:spAutoFit/>
          </a:bodyPr>
          <a:lstStyle/>
          <a:p>
            <a:pPr>
              <a:lnSpc>
                <a:spcPct val="150000"/>
              </a:lnSpc>
            </a:pPr>
            <a:r>
              <a:rPr lang="zh-CN" altLang="en-US" sz="2000" b="1" dirty="0" smtClean="0">
                <a:effectLst>
                  <a:outerShdw blurRad="38100" dist="38100" dir="2700000" algn="tl">
                    <a:srgbClr val="000000">
                      <a:alpha val="43137"/>
                    </a:srgbClr>
                  </a:outerShdw>
                </a:effectLst>
              </a:rPr>
              <a:t>我国</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国家中长期科学和技术发展规划纲要（</a:t>
            </a:r>
            <a:r>
              <a:rPr lang="en-US" altLang="zh-CN" sz="2000" b="1" dirty="0" smtClean="0">
                <a:effectLst>
                  <a:outerShdw blurRad="38100" dist="38100" dir="2700000" algn="tl">
                    <a:srgbClr val="000000">
                      <a:alpha val="43137"/>
                    </a:srgbClr>
                  </a:outerShdw>
                </a:effectLst>
              </a:rPr>
              <a:t>2006——2020</a:t>
            </a:r>
            <a:r>
              <a:rPr lang="zh-CN" altLang="en-US" sz="2000" b="1" dirty="0" smtClean="0">
                <a:effectLst>
                  <a:outerShdw blurRad="38100" dist="38100" dir="2700000" algn="tl">
                    <a:srgbClr val="000000">
                      <a:alpha val="43137"/>
                    </a:srgbClr>
                  </a:outerShdw>
                </a:effectLst>
              </a:rPr>
              <a:t>年）</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提出：到</a:t>
            </a:r>
            <a:r>
              <a:rPr lang="en-US" altLang="zh-CN" sz="2000" b="1" dirty="0" smtClean="0">
                <a:effectLst>
                  <a:outerShdw blurRad="38100" dist="38100" dir="2700000" algn="tl">
                    <a:srgbClr val="000000">
                      <a:alpha val="43137"/>
                    </a:srgbClr>
                  </a:outerShdw>
                </a:effectLst>
              </a:rPr>
              <a:t>2020</a:t>
            </a:r>
            <a:r>
              <a:rPr lang="zh-CN" altLang="en-US" sz="2000" b="1" dirty="0" smtClean="0">
                <a:effectLst>
                  <a:outerShdw blurRad="38100" dist="38100" dir="2700000" algn="tl">
                    <a:srgbClr val="000000">
                      <a:alpha val="43137"/>
                    </a:srgbClr>
                  </a:outerShdw>
                </a:effectLst>
              </a:rPr>
              <a:t>年，全社会研究开发投入占国内生产总值的比重提高到</a:t>
            </a:r>
            <a:r>
              <a:rPr lang="en-US" altLang="zh-CN" sz="2000" b="1" dirty="0" smtClean="0">
                <a:effectLst>
                  <a:outerShdw blurRad="38100" dist="38100" dir="2700000" algn="tl">
                    <a:srgbClr val="000000">
                      <a:alpha val="43137"/>
                    </a:srgbClr>
                  </a:outerShdw>
                </a:effectLst>
              </a:rPr>
              <a:t>2.5%</a:t>
            </a:r>
            <a:r>
              <a:rPr lang="zh-CN" altLang="en-US" sz="2000" b="1" dirty="0" smtClean="0">
                <a:effectLst>
                  <a:outerShdw blurRad="38100" dist="38100" dir="2700000" algn="tl">
                    <a:srgbClr val="000000">
                      <a:alpha val="43137"/>
                    </a:srgbClr>
                  </a:outerShdw>
                </a:effectLst>
              </a:rPr>
              <a:t>以上，力争科学技术进步贡献率达到</a:t>
            </a:r>
            <a:r>
              <a:rPr lang="en-US" altLang="zh-CN" sz="2000" b="1" dirty="0" smtClean="0">
                <a:effectLst>
                  <a:outerShdw blurRad="38100" dist="38100" dir="2700000" algn="tl">
                    <a:srgbClr val="000000">
                      <a:alpha val="43137"/>
                    </a:srgbClr>
                  </a:outerShdw>
                </a:effectLst>
              </a:rPr>
              <a:t>60%</a:t>
            </a:r>
            <a:r>
              <a:rPr lang="zh-CN" altLang="en-US" sz="2000" b="1" dirty="0" smtClean="0">
                <a:effectLst>
                  <a:outerShdw blurRad="38100" dist="38100" dir="2700000" algn="tl">
                    <a:srgbClr val="000000">
                      <a:alpha val="43137"/>
                    </a:srgbClr>
                  </a:outerShdw>
                </a:effectLst>
              </a:rPr>
              <a:t>以上，对外技术依存度降低到</a:t>
            </a:r>
            <a:r>
              <a:rPr lang="en-US" altLang="zh-CN" sz="2000" b="1" dirty="0" smtClean="0">
                <a:effectLst>
                  <a:outerShdw blurRad="38100" dist="38100" dir="2700000" algn="tl">
                    <a:srgbClr val="000000">
                      <a:alpha val="43137"/>
                    </a:srgbClr>
                  </a:outerShdw>
                </a:effectLst>
              </a:rPr>
              <a:t>30%</a:t>
            </a:r>
            <a:r>
              <a:rPr lang="zh-CN" altLang="en-US" sz="2000" b="1" dirty="0" smtClean="0">
                <a:effectLst>
                  <a:outerShdw blurRad="38100" dist="38100" dir="2700000" algn="tl">
                    <a:srgbClr val="000000">
                      <a:alpha val="43137"/>
                    </a:srgbClr>
                  </a:outerShdw>
                </a:effectLst>
              </a:rPr>
              <a:t>以下，本国人发明专利年度授权量和国际科学论文被引用数均进入世界前</a:t>
            </a:r>
            <a:r>
              <a:rPr lang="en-US" altLang="zh-CN" sz="2000" b="1" dirty="0" smtClean="0">
                <a:effectLst>
                  <a:outerShdw blurRad="38100" dist="38100" dir="2700000" algn="tl">
                    <a:srgbClr val="000000">
                      <a:alpha val="43137"/>
                    </a:srgbClr>
                  </a:outerShdw>
                </a:effectLst>
              </a:rPr>
              <a:t>5</a:t>
            </a:r>
            <a:r>
              <a:rPr lang="zh-CN" altLang="en-US" sz="2000" b="1" dirty="0" smtClean="0">
                <a:effectLst>
                  <a:outerShdw blurRad="38100" dist="38100" dir="2700000" algn="tl">
                    <a:srgbClr val="000000">
                      <a:alpha val="43137"/>
                    </a:srgbClr>
                  </a:outerShdw>
                </a:effectLst>
              </a:rPr>
              <a:t>位，进入创新型国家行列。</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027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2"/>
            </a:pPr>
            <a:r>
              <a:rPr lang="zh-CN" altLang="en-US" sz="3200" b="1" dirty="0">
                <a:effectLst>
                  <a:outerShdw blurRad="38100" dist="38100" dir="2700000" algn="tl">
                    <a:srgbClr val="000000">
                      <a:alpha val="43137"/>
                    </a:srgbClr>
                  </a:outerShdw>
                </a:effectLst>
                <a:hlinkClick r:id="rId2" action="ppaction://hlinksldjump"/>
              </a:rPr>
              <a:t>创新型国家建设的背景</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rPr>
              <a:t>世界新科学技术革命使传统经济发展模式发生重大变革</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rPr>
              <a:t>科学技术</a:t>
            </a:r>
            <a:r>
              <a:rPr lang="zh-CN" altLang="en-US" sz="2400" b="1" dirty="0" smtClean="0">
                <a:effectLst>
                  <a:outerShdw blurRad="38100" dist="38100" dir="2700000" algn="tl">
                    <a:srgbClr val="000000">
                      <a:alpha val="43137"/>
                    </a:srgbClr>
                  </a:outerShdw>
                </a:effectLst>
              </a:rPr>
              <a:t>竞争成为国际综合国力竞争的焦点</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rPr>
              <a:t>我国已具备建设创新型国家的科学技术基础和条件</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rPr>
              <a:t>我国科学技术发展同世界先进水平仍有较大差距</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59915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3"/>
            </a:pPr>
            <a:r>
              <a:rPr lang="zh-CN" altLang="en-US" sz="3200" b="1" dirty="0">
                <a:effectLst>
                  <a:outerShdw blurRad="38100" dist="38100" dir="2700000" algn="tl">
                    <a:srgbClr val="000000">
                      <a:alpha val="43137"/>
                    </a:srgbClr>
                  </a:outerShdw>
                </a:effectLst>
                <a:hlinkClick r:id="rId2" action="ppaction://hlinksldjump"/>
              </a:rPr>
              <a:t>中国特色的国家创新体系</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1800" b="1" dirty="0">
                <a:effectLst>
                  <a:outerShdw blurRad="38100" dist="38100" dir="2700000" algn="tl">
                    <a:srgbClr val="000000">
                      <a:alpha val="43137"/>
                    </a:srgbClr>
                  </a:outerShdw>
                </a:effectLst>
              </a:rPr>
              <a:t>中国特色的国家创新体系建设是一个逐渐完善的过程。国家创新体系是以政府为主导、充分发挥市场配置资源的基础性作用，各类科学技术创新主体紧密联系和有效互动的社会系统。我国的国家体系由五个部分构成</a:t>
            </a:r>
            <a:r>
              <a:rPr lang="zh-CN" altLang="en-US" sz="1800" b="1" dirty="0" smtClean="0">
                <a:effectLst>
                  <a:outerShdw blurRad="38100" dist="38100" dir="2700000" algn="tl">
                    <a:srgbClr val="000000">
                      <a:alpha val="43137"/>
                    </a:srgbClr>
                  </a:outerShdw>
                </a:effectLst>
              </a:rPr>
              <a:t>。</a:t>
            </a:r>
            <a:endParaRPr lang="en-US" altLang="zh-CN" sz="18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以企业为主体、产学研结合的技术创新体系</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科学研究与高等教育有机结合的知识创新体系</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000" b="1" dirty="0">
                <a:effectLst>
                  <a:outerShdw blurRad="38100" dist="38100" dir="2700000" algn="tl">
                    <a:srgbClr val="000000">
                      <a:alpha val="43137"/>
                    </a:srgbClr>
                  </a:outerShdw>
                </a:effectLst>
              </a:rPr>
              <a:t>军民</a:t>
            </a:r>
            <a:r>
              <a:rPr lang="zh-CN" altLang="en-US" sz="2000" b="1" dirty="0" smtClean="0">
                <a:effectLst>
                  <a:outerShdw blurRad="38100" dist="38100" dir="2700000" algn="tl">
                    <a:srgbClr val="000000">
                      <a:alpha val="43137"/>
                    </a:srgbClr>
                  </a:outerShdw>
                </a:effectLst>
              </a:rPr>
              <a:t>结合、寓军于民的国防科学技术创新体系</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000" b="1" dirty="0">
                <a:effectLst>
                  <a:outerShdw blurRad="38100" dist="38100" dir="2700000" algn="tl">
                    <a:srgbClr val="000000">
                      <a:alpha val="43137"/>
                    </a:srgbClr>
                  </a:outerShdw>
                </a:effectLst>
              </a:rPr>
              <a:t>各具</a:t>
            </a:r>
            <a:r>
              <a:rPr lang="zh-CN" altLang="en-US" sz="2000" b="1" dirty="0" smtClean="0">
                <a:effectLst>
                  <a:outerShdw blurRad="38100" dist="38100" dir="2700000" algn="tl">
                    <a:srgbClr val="000000">
                      <a:alpha val="43137"/>
                    </a:srgbClr>
                  </a:outerShdw>
                </a:effectLst>
              </a:rPr>
              <a:t>特色和优势的区域创新体系</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社会化、网络化的科学技术中介服务体系</a:t>
            </a:r>
            <a:endParaRPr lang="en-US" altLang="zh-CN" sz="20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88552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4"/>
            </a:pPr>
            <a:r>
              <a:rPr lang="zh-CN" altLang="en-US" sz="2400" b="1" dirty="0">
                <a:effectLst>
                  <a:outerShdw blurRad="38100" dist="38100" dir="2700000" algn="tl">
                    <a:srgbClr val="000000">
                      <a:alpha val="43137"/>
                    </a:srgbClr>
                  </a:outerShdw>
                </a:effectLst>
                <a:hlinkClick r:id="rId2" action="ppaction://hlinksldjump"/>
              </a:rPr>
              <a:t>增强自主创新能力，建设中国特色的创新型国家</a:t>
            </a:r>
            <a:endParaRPr lang="zh-CN" altLang="en-US" sz="24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自主创新的内涵及类型</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建设创新型国家的根本目标</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建设创新型国家的总体战略方针</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6" action="ppaction://hlinksldjump"/>
              </a:rPr>
              <a:t>建设创新型</a:t>
            </a:r>
            <a:r>
              <a:rPr lang="zh-CN" altLang="en-US" sz="2400" b="1" dirty="0" smtClean="0">
                <a:effectLst>
                  <a:outerShdw blurRad="38100" dist="38100" dir="2700000" algn="tl">
                    <a:srgbClr val="000000">
                      <a:alpha val="43137"/>
                    </a:srgbClr>
                  </a:outerShdw>
                </a:effectLst>
                <a:hlinkClick r:id="rId6" action="ppaction://hlinksldjump"/>
              </a:rPr>
              <a:t>国家的战略对策</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81597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自主创新的内涵及</a:t>
            </a:r>
            <a:r>
              <a:rPr lang="zh-CN" altLang="en-US" sz="3200" b="1" dirty="0" smtClean="0">
                <a:effectLst>
                  <a:outerShdw blurRad="38100" dist="38100" dir="2700000" algn="tl">
                    <a:srgbClr val="000000">
                      <a:alpha val="43137"/>
                    </a:srgbClr>
                  </a:outerShdw>
                </a:effectLst>
                <a:hlinkClick r:id="rId2" action="ppaction://hlinksldjump"/>
              </a:rPr>
              <a:t>类型</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自主创新是指通过拥有自主知识产权的独特的核心技术以及在此基础上实现新产品的价值的过程。自主创新包括</a:t>
            </a:r>
            <a:r>
              <a:rPr lang="zh-CN" altLang="en-US" sz="2400" b="1" dirty="0" smtClean="0">
                <a:effectLst>
                  <a:outerShdw blurRad="38100" dist="38100" dir="2700000" algn="tl">
                    <a:srgbClr val="000000">
                      <a:alpha val="43137"/>
                    </a:srgbClr>
                  </a:outerShdw>
                </a:effectLst>
                <a:hlinkClick r:id="rId3" action="ppaction://hlinksldjump"/>
              </a:rPr>
              <a:t>原始创新</a:t>
            </a:r>
            <a:r>
              <a:rPr lang="zh-CN" altLang="en-US" sz="2400" b="1" dirty="0" smtClean="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hlinkClick r:id="rId4" action="ppaction://hlinksldjump"/>
              </a:rPr>
              <a:t>集成创新</a:t>
            </a:r>
            <a:r>
              <a:rPr lang="zh-CN" altLang="en-US" sz="2400" b="1" dirty="0" smtClean="0">
                <a:effectLst>
                  <a:outerShdw blurRad="38100" dist="38100" dir="2700000" algn="tl">
                    <a:srgbClr val="000000">
                      <a:alpha val="43137"/>
                    </a:srgbClr>
                  </a:outerShdw>
                </a:effectLst>
              </a:rPr>
              <a:t>和</a:t>
            </a:r>
            <a:r>
              <a:rPr lang="zh-CN" altLang="en-US" sz="2400" b="1" dirty="0" smtClean="0">
                <a:effectLst>
                  <a:outerShdw blurRad="38100" dist="38100" dir="2700000" algn="tl">
                    <a:srgbClr val="000000">
                      <a:alpha val="43137"/>
                    </a:srgbClr>
                  </a:outerShdw>
                </a:effectLst>
                <a:hlinkClick r:id="rId5" action="ppaction://hlinksldjump"/>
              </a:rPr>
              <a:t>引进消化吸收再创新</a:t>
            </a:r>
            <a:r>
              <a:rPr lang="zh-CN" altLang="en-US" sz="2400" b="1" dirty="0" smtClean="0">
                <a:effectLst>
                  <a:outerShdw blurRad="38100" dist="38100" dir="2700000" algn="tl">
                    <a:srgbClr val="000000">
                      <a:alpha val="43137"/>
                    </a:srgbClr>
                  </a:outerShdw>
                </a:effectLst>
              </a:rPr>
              <a:t>以及</a:t>
            </a:r>
            <a:r>
              <a:rPr lang="zh-CN" altLang="en-US" sz="2400" b="1" dirty="0" smtClean="0">
                <a:effectLst>
                  <a:outerShdw blurRad="38100" dist="38100" dir="2700000" algn="tl">
                    <a:srgbClr val="000000">
                      <a:alpha val="43137"/>
                    </a:srgbClr>
                  </a:outerShdw>
                </a:effectLst>
                <a:hlinkClick r:id="rId6" action="ppaction://hlinksldjump"/>
              </a:rPr>
              <a:t>协同创新</a:t>
            </a:r>
            <a:r>
              <a:rPr lang="zh-CN" altLang="en-US" sz="2400" b="1" dirty="0" smtClean="0">
                <a:effectLst>
                  <a:outerShdw blurRad="38100" dist="38100" dir="2700000" algn="tl">
                    <a:srgbClr val="000000">
                      <a:alpha val="43137"/>
                    </a:srgbClr>
                  </a:outerShdw>
                </a:effectLst>
              </a:rPr>
              <a:t>。</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自主</a:t>
            </a:r>
            <a:r>
              <a:rPr lang="zh-CN" altLang="en-US" sz="2400" b="1" dirty="0" smtClean="0">
                <a:effectLst>
                  <a:outerShdw blurRad="38100" dist="38100" dir="2700000" algn="tl">
                    <a:srgbClr val="000000">
                      <a:alpha val="43137"/>
                    </a:srgbClr>
                  </a:outerShdw>
                </a:effectLst>
              </a:rPr>
              <a:t>创新的成果，一般体现为新的科学发现以及拥有自主知识产权的技术、产品、品牌等。</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57031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a:effectLst>
                  <a:outerShdw blurRad="38100" dist="38100" dir="2700000" algn="tl">
                    <a:srgbClr val="000000">
                      <a:alpha val="43137"/>
                    </a:srgbClr>
                  </a:outerShdw>
                </a:effectLst>
                <a:hlinkClick r:id="rId2" action="ppaction://hlinksldjump"/>
              </a:rPr>
              <a:t>原始创新</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原始创新是指前所未有的重大科学发现、技术发明、原理性主导技术等创新成果。</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864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a:effectLst>
                  <a:outerShdw blurRad="38100" dist="38100" dir="2700000" algn="tl">
                    <a:srgbClr val="000000">
                      <a:alpha val="43137"/>
                    </a:srgbClr>
                  </a:outerShdw>
                </a:effectLst>
                <a:hlinkClick r:id="rId2" action="ppaction://hlinksldjump"/>
              </a:rPr>
              <a:t>集成创新</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集成创新是指通过对各种现有技术的有效集成，形成有市场竞争力的产品或者新兴产业。</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7983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向科学进军</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毛泽东提出社会主义建设要依靠科学技术，号召向科学进军，目标是世界科学技术前沿，努力接近与赶上世界科学发展的先进水平。他指出：“我国人民应该有一个远大的规划，要在几十年内，努力改变我国在经济上和科学文化上的落后状况，迅速达到世界上的先进水平。”</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10176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a:effectLst>
                  <a:outerShdw blurRad="38100" dist="38100" dir="2700000" algn="tl">
                    <a:srgbClr val="000000">
                      <a:alpha val="43137"/>
                    </a:srgbClr>
                  </a:outerShdw>
                </a:effectLst>
                <a:hlinkClick r:id="rId2" action="ppaction://hlinksldjump"/>
              </a:rPr>
              <a:t>引进消化吸收再创新</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引进消化吸收再创新是指在引进国内外先进技术的基础上，学习、分析、借鉴，进行再创新，形成具有自主知识产权的新技术。</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7092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a:effectLst>
                  <a:outerShdw blurRad="38100" dist="38100" dir="2700000" algn="tl">
                    <a:srgbClr val="000000">
                      <a:alpha val="43137"/>
                    </a:srgbClr>
                  </a:outerShdw>
                </a:effectLst>
                <a:hlinkClick r:id="rId2" action="ppaction://hlinksldjump"/>
              </a:rPr>
              <a:t>协同创新</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协同创新是指打破部门、区域、学科界限，有效整合科技资源，聚集创新要素，构建协同创新的新模式，形成系统创新的新优势，提升高校人才、学科、科研三位一体的创新能力。</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60575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建设创新型国家的根本</a:t>
            </a:r>
            <a:r>
              <a:rPr lang="zh-CN" altLang="en-US" sz="3200" b="1" dirty="0" smtClean="0">
                <a:effectLst>
                  <a:outerShdw blurRad="38100" dist="38100" dir="2700000" algn="tl">
                    <a:srgbClr val="000000">
                      <a:alpha val="43137"/>
                    </a:srgbClr>
                  </a:outerShdw>
                </a:effectLst>
                <a:hlinkClick r:id="rId2" action="ppaction://hlinksldjump"/>
              </a:rPr>
              <a:t>目标</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建设创新型国家的根本目标是提高我国的自主创新能力。提高自主创新能力是国家发展战略的核心，是提高综合国力的关键；是科学技术的战略基点；是调整产业结构、转变增长方式的中心环节。</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提高自主创新能力必须走出一条中国特色自主创新的道路，必须瞄准国际竞争力的提高，必须服务于经济社会的可持续发展，必须加快推进国家创新体系的建设。</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31826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建设创新型国家的总体战略方针</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建设创新型国家的总体战略是自主创新、重点跨越、支撑发展、引领未来。</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建设创新型</a:t>
            </a:r>
            <a:r>
              <a:rPr lang="zh-CN" altLang="en-US" sz="2400" b="1" dirty="0" smtClean="0">
                <a:effectLst>
                  <a:outerShdw blurRad="38100" dist="38100" dir="2700000" algn="tl">
                    <a:srgbClr val="000000">
                      <a:alpha val="43137"/>
                    </a:srgbClr>
                  </a:outerShdw>
                </a:effectLst>
              </a:rPr>
              <a:t>国家的战略方针是以原始创新为基础、以集成创新为主体、以引进消化吸收再创新为途径，注重协同创新。</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23688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4"/>
            </a:pPr>
            <a:r>
              <a:rPr lang="zh-CN" altLang="en-US" sz="3200" b="1" dirty="0">
                <a:effectLst>
                  <a:outerShdw blurRad="38100" dist="38100" dir="2700000" algn="tl">
                    <a:srgbClr val="000000">
                      <a:alpha val="43137"/>
                    </a:srgbClr>
                  </a:outerShdw>
                </a:effectLst>
                <a:hlinkClick r:id="rId2" action="ppaction://hlinksldjump"/>
              </a:rPr>
              <a:t>建设创新型国家的战略对策</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建设科学、合理的制度和政策体系是保障；</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smtClean="0">
                <a:effectLst>
                  <a:outerShdw blurRad="38100" dist="38100" dir="2700000" algn="tl">
                    <a:srgbClr val="000000">
                      <a:alpha val="43137"/>
                    </a:srgbClr>
                  </a:outerShdw>
                </a:effectLst>
              </a:rPr>
              <a:t>深化科学技术体制改革是关键；</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smtClean="0">
                <a:effectLst>
                  <a:outerShdw blurRad="38100" dist="38100" dir="2700000" algn="tl">
                    <a:srgbClr val="000000">
                      <a:alpha val="43137"/>
                    </a:srgbClr>
                  </a:outerShdw>
                </a:effectLst>
              </a:rPr>
              <a:t>培养造就富有创新精神的人才队伍是根本；</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a:effectLst>
                  <a:outerShdw blurRad="38100" dist="38100" dir="2700000" algn="tl">
                    <a:srgbClr val="000000">
                      <a:alpha val="43137"/>
                    </a:srgbClr>
                  </a:outerShdw>
                </a:effectLst>
              </a:rPr>
              <a:t>发展创新</a:t>
            </a:r>
            <a:r>
              <a:rPr lang="zh-CN" altLang="en-US" sz="2400" b="1" dirty="0" smtClean="0">
                <a:effectLst>
                  <a:outerShdw blurRad="38100" dist="38100" dir="2700000" algn="tl">
                    <a:srgbClr val="000000">
                      <a:alpha val="43137"/>
                    </a:srgbClr>
                  </a:outerShdw>
                </a:effectLst>
              </a:rPr>
              <a:t>文化，培育全体社会的创新精神是基础。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67210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effectLst>
                  <a:outerShdw blurRad="38100" dist="38100" dir="2700000" algn="tl">
                    <a:srgbClr val="000000">
                      <a:alpha val="43137"/>
                    </a:srgbClr>
                  </a:outerShdw>
                </a:effectLst>
              </a:rPr>
              <a:t>思考题</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怎样认识毛泽东、邓小平、江泽民、胡锦涛、习近平科学技术思想的与时俱进？</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如何理解胡锦涛“大力发展民生科技”的重要思想？</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为什么说中国马克思主义科学技术观是一个科学、完善的思想理论体系？</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如何理解中国马克思主义科学技术观的理论精髓？</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a:effectLst>
                  <a:outerShdw blurRad="38100" dist="38100" dir="2700000" algn="tl">
                    <a:srgbClr val="000000">
                      <a:alpha val="43137"/>
                    </a:srgbClr>
                  </a:outerShdw>
                </a:effectLst>
              </a:rPr>
              <a:t>中国</a:t>
            </a:r>
            <a:r>
              <a:rPr lang="zh-CN" altLang="en-US" sz="2000" b="1" dirty="0" smtClean="0">
                <a:effectLst>
                  <a:outerShdw blurRad="38100" dist="38100" dir="2700000" algn="tl">
                    <a:srgbClr val="000000">
                      <a:alpha val="43137"/>
                    </a:srgbClr>
                  </a:outerShdw>
                </a:effectLst>
              </a:rPr>
              <a:t>特色的创新型国家与其他创新型国家有何异同？</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a:effectLst>
                  <a:outerShdw blurRad="38100" dist="38100" dir="2700000" algn="tl">
                    <a:srgbClr val="000000">
                      <a:alpha val="43137"/>
                    </a:srgbClr>
                  </a:outerShdw>
                </a:effectLst>
              </a:rPr>
              <a:t>国家创新</a:t>
            </a:r>
            <a:r>
              <a:rPr lang="zh-CN" altLang="en-US" sz="2000" b="1" dirty="0" smtClean="0">
                <a:effectLst>
                  <a:outerShdw blurRad="38100" dist="38100" dir="2700000" algn="tl">
                    <a:srgbClr val="000000">
                      <a:alpha val="43137"/>
                    </a:srgbClr>
                  </a:outerShdw>
                </a:effectLst>
              </a:rPr>
              <a:t>体系对中国特色的创新型国家建设有何重要意义？</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6496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gn="r">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开展群众性的技术革新和技术革命运动</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毛泽东指出：“技术革新和技术革命运动现在已经成为一个伟大的运动，急需总结经验，加强领导，及时解决运动中的问题，使运动引导到正确的、科学的、全民的轨道上去。”</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395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4"/>
            </a:pPr>
            <a:r>
              <a:rPr lang="zh-CN" altLang="en-US" sz="3200" b="1" dirty="0">
                <a:effectLst>
                  <a:outerShdw blurRad="38100" dist="38100" dir="2700000" algn="tl">
                    <a:srgbClr val="000000">
                      <a:alpha val="43137"/>
                    </a:srgbClr>
                  </a:outerShdw>
                </a:effectLst>
                <a:hlinkClick r:id="rId2" action="ppaction://hlinksldjump"/>
              </a:rPr>
              <a:t>自力更生与学习西方先进科学技术</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毛泽东为我国科学技术发展确定的根本原则是自力更生为主，争取外援为辅。毛泽东指出：“我们不能走世界各国技术发展的老路，跟在别人后面一步一步地爬行。”毛泽东说：“我们的方针是，一切民族、一切国家的长处都要学，政治、经济、科学、技术、文学、艺术的一切真正好的东西都要学。但是，必须有分析有批判地学，不能盲目地学，不能一切照抄，机械搬用。”</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7381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5"/>
            </a:pPr>
            <a:r>
              <a:rPr lang="zh-CN" altLang="en-US" sz="3200" b="1" dirty="0">
                <a:effectLst>
                  <a:outerShdw blurRad="38100" dist="38100" dir="2700000" algn="tl">
                    <a:srgbClr val="000000">
                      <a:alpha val="43137"/>
                    </a:srgbClr>
                  </a:outerShdw>
                </a:effectLst>
                <a:hlinkClick r:id="rId2" action="ppaction://hlinksldjump"/>
              </a:rPr>
              <a:t>建立宏大的工人阶级科学技术队伍</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毛泽东一再强调要造成一支宏大的工人阶级科技队伍。为了建成社会主义，工人阶级不能没有自己的技术干部队伍。他指出：“无产阶级没有自己的庞大的技术队伍和理论队伍，社会主义是不能建成的。”</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169273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1861</TotalTime>
  <Words>4431</Words>
  <Application>Microsoft Office PowerPoint</Application>
  <PresentationFormat>全屏显示(4:3)</PresentationFormat>
  <Paragraphs>222</Paragraphs>
  <Slides>65</Slides>
  <Notes>0</Notes>
  <HiddenSlides>0</HiddenSlides>
  <MMClips>0</MMClips>
  <ScaleCrop>false</ScaleCrop>
  <HeadingPairs>
    <vt:vector size="4" baseType="variant">
      <vt:variant>
        <vt:lpstr>主题</vt:lpstr>
      </vt:variant>
      <vt:variant>
        <vt:i4>1</vt:i4>
      </vt:variant>
      <vt:variant>
        <vt:lpstr>幻灯片标题</vt:lpstr>
      </vt:variant>
      <vt:variant>
        <vt:i4>65</vt:i4>
      </vt:variant>
    </vt:vector>
  </HeadingPairs>
  <TitlesOfParts>
    <vt:vector size="66" baseType="lpstr">
      <vt:lpstr>Office 主题​​</vt:lpstr>
      <vt:lpstr>自然辨证法概论</vt:lpstr>
      <vt:lpstr>第五章 中国马克思主义科学技术观与创新型国家</vt:lpstr>
      <vt:lpstr>第一节 中国马克思主义的科学技术思想</vt:lpstr>
      <vt:lpstr>毛泽东的科学技术思想</vt:lpstr>
      <vt:lpstr>科学技术促进生产力发展</vt:lpstr>
      <vt:lpstr>向科学进军</vt:lpstr>
      <vt:lpstr>开展群众性的技术革新和技术革命运动</vt:lpstr>
      <vt:lpstr>自力更生与学习西方先进科学技术</vt:lpstr>
      <vt:lpstr>建立宏大的工人阶级科学技术队伍</vt:lpstr>
      <vt:lpstr>邓小平的科学技术思想</vt:lpstr>
      <vt:lpstr>科学技术是第一生产力</vt:lpstr>
      <vt:lpstr>科学技术为经济建设服务</vt:lpstr>
      <vt:lpstr>尊重知识、尊重人才</vt:lpstr>
      <vt:lpstr>发展高科技，实现产业化</vt:lpstr>
      <vt:lpstr>进行科技体制改革</vt:lpstr>
      <vt:lpstr>学习和引进国外先进科学技术成果</vt:lpstr>
      <vt:lpstr>江泽民的科学技术思想</vt:lpstr>
      <vt:lpstr>科学技术是先进生产力的集中体现和主要标志</vt:lpstr>
      <vt:lpstr>实施科教兴国战略</vt:lpstr>
      <vt:lpstr>科学技术创新是经济社会发展的重要决定因素</vt:lpstr>
      <vt:lpstr>重视和关心科学技术人才</vt:lpstr>
      <vt:lpstr>科技体制改革和科技法制建设</vt:lpstr>
      <vt:lpstr>科学技术伦理问题是 人类在21世纪面临的一个重大问题</vt:lpstr>
      <vt:lpstr>胡锦涛的科学技术思想</vt:lpstr>
      <vt:lpstr>提高自主创新能力，实施创新驱动发展战略</vt:lpstr>
      <vt:lpstr>实施人才强国战略，深化科学技术体制改革</vt:lpstr>
      <vt:lpstr>重视科学技术和环境 和谐发展，深入贯彻可持续发展战略</vt:lpstr>
      <vt:lpstr>选择重点领域，实现跨越式发展</vt:lpstr>
      <vt:lpstr>坚持以人为本，大力发展民生科学技术</vt:lpstr>
      <vt:lpstr>坚持中国特色道路，促进“四化”同步发展</vt:lpstr>
      <vt:lpstr>习近平的科学技术思想</vt:lpstr>
      <vt:lpstr>第二节 中国马克思主义科学技术观的内容与特征</vt:lpstr>
      <vt:lpstr>中国马克思主义科学技术观的历史形成</vt:lpstr>
      <vt:lpstr>形成的背景</vt:lpstr>
      <vt:lpstr>科学技术思想的与时俱进</vt:lpstr>
      <vt:lpstr>中国马克思主义科学技术观的内涵</vt:lpstr>
      <vt:lpstr>中国马克思主义科学技术观的基本内容</vt:lpstr>
      <vt:lpstr>科学技术功能观</vt:lpstr>
      <vt:lpstr>科学技术战略观</vt:lpstr>
      <vt:lpstr>科学技术人才观</vt:lpstr>
      <vt:lpstr>科学技术和谐观</vt:lpstr>
      <vt:lpstr>科学技术创新观</vt:lpstr>
      <vt:lpstr>中国马克思主义科学技术观的主要特征</vt:lpstr>
      <vt:lpstr>时代性</vt:lpstr>
      <vt:lpstr>实践性</vt:lpstr>
      <vt:lpstr>科学性</vt:lpstr>
      <vt:lpstr>创新性</vt:lpstr>
      <vt:lpstr>自主性</vt:lpstr>
      <vt:lpstr>人本性</vt:lpstr>
      <vt:lpstr>第三节 创新型国家建设</vt:lpstr>
      <vt:lpstr>创新型国家的内涵与特征</vt:lpstr>
      <vt:lpstr>创新型国家的基本内涵</vt:lpstr>
      <vt:lpstr>创新型国家重要特征</vt:lpstr>
      <vt:lpstr>创新型国家建设的背景</vt:lpstr>
      <vt:lpstr>中国特色的国家创新体系</vt:lpstr>
      <vt:lpstr>增强自主创新能力，建设中国特色的创新型国家</vt:lpstr>
      <vt:lpstr>自主创新的内涵及类型</vt:lpstr>
      <vt:lpstr>原始创新</vt:lpstr>
      <vt:lpstr>集成创新</vt:lpstr>
      <vt:lpstr>引进消化吸收再创新</vt:lpstr>
      <vt:lpstr>协同创新</vt:lpstr>
      <vt:lpstr>建设创新型国家的根本目标</vt:lpstr>
      <vt:lpstr>建设创新型国家的总体战略方针</vt:lpstr>
      <vt:lpstr>建设创新型国家的战略对策</vt:lpstr>
      <vt:lpstr>思考题</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自然辨证法概论</dc:title>
  <dc:creator>xtzj</dc:creator>
  <cp:lastModifiedBy>Sky123.Org</cp:lastModifiedBy>
  <cp:revision>176</cp:revision>
  <dcterms:created xsi:type="dcterms:W3CDTF">2021-08-30T10:45:11Z</dcterms:created>
  <dcterms:modified xsi:type="dcterms:W3CDTF">2021-11-22T07:11:47Z</dcterms:modified>
</cp:coreProperties>
</file>