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2" r:id="rId2"/>
  </p:sldMasterIdLst>
  <p:notesMasterIdLst>
    <p:notesMasterId r:id="rId61"/>
  </p:notesMasterIdLst>
  <p:sldIdLst>
    <p:sldId id="256" r:id="rId3"/>
    <p:sldId id="386" r:id="rId4"/>
    <p:sldId id="306" r:id="rId5"/>
    <p:sldId id="388" r:id="rId6"/>
    <p:sldId id="308" r:id="rId7"/>
    <p:sldId id="309" r:id="rId8"/>
    <p:sldId id="310" r:id="rId9"/>
    <p:sldId id="349" r:id="rId10"/>
    <p:sldId id="313" r:id="rId11"/>
    <p:sldId id="384" r:id="rId12"/>
    <p:sldId id="317" r:id="rId13"/>
    <p:sldId id="318" r:id="rId14"/>
    <p:sldId id="319" r:id="rId15"/>
    <p:sldId id="320" r:id="rId16"/>
    <p:sldId id="383" r:id="rId17"/>
    <p:sldId id="324" r:id="rId18"/>
    <p:sldId id="326" r:id="rId19"/>
    <p:sldId id="327" r:id="rId20"/>
    <p:sldId id="328" r:id="rId21"/>
    <p:sldId id="381" r:id="rId22"/>
    <p:sldId id="329" r:id="rId23"/>
    <p:sldId id="330" r:id="rId24"/>
    <p:sldId id="389" r:id="rId25"/>
    <p:sldId id="331" r:id="rId26"/>
    <p:sldId id="332" r:id="rId27"/>
    <p:sldId id="390" r:id="rId28"/>
    <p:sldId id="333" r:id="rId29"/>
    <p:sldId id="334" r:id="rId30"/>
    <p:sldId id="335" r:id="rId31"/>
    <p:sldId id="353" r:id="rId32"/>
    <p:sldId id="336" r:id="rId33"/>
    <p:sldId id="354" r:id="rId34"/>
    <p:sldId id="337" r:id="rId35"/>
    <p:sldId id="338" r:id="rId36"/>
    <p:sldId id="339" r:id="rId37"/>
    <p:sldId id="355" r:id="rId38"/>
    <p:sldId id="340" r:id="rId39"/>
    <p:sldId id="341" r:id="rId40"/>
    <p:sldId id="356" r:id="rId41"/>
    <p:sldId id="342" r:id="rId42"/>
    <p:sldId id="357" r:id="rId43"/>
    <p:sldId id="365" r:id="rId44"/>
    <p:sldId id="366" r:id="rId45"/>
    <p:sldId id="367" r:id="rId46"/>
    <p:sldId id="368" r:id="rId47"/>
    <p:sldId id="369" r:id="rId48"/>
    <p:sldId id="370" r:id="rId49"/>
    <p:sldId id="371" r:id="rId50"/>
    <p:sldId id="343" r:id="rId51"/>
    <p:sldId id="344" r:id="rId52"/>
    <p:sldId id="345" r:id="rId53"/>
    <p:sldId id="374" r:id="rId54"/>
    <p:sldId id="373" r:id="rId55"/>
    <p:sldId id="376" r:id="rId56"/>
    <p:sldId id="387" r:id="rId57"/>
    <p:sldId id="379" r:id="rId58"/>
    <p:sldId id="380" r:id="rId59"/>
    <p:sldId id="323" r:id="rId60"/>
  </p:sldIdLst>
  <p:sldSz cx="9144000" cy="5143500" type="screen16x9"/>
  <p:notesSz cx="6858000" cy="9144000"/>
  <p:custShowLst>
    <p:custShow name="自定义放映 1" id="0">
      <p:sldLst>
        <p:sld r:id="rId3"/>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AF6"/>
    <a:srgbClr val="052E65"/>
    <a:srgbClr val="003366"/>
    <a:srgbClr val="7366D4"/>
    <a:srgbClr val="3A2DA1"/>
    <a:srgbClr val="000076"/>
    <a:srgbClr val="7E72D8"/>
    <a:srgbClr val="FFDC6D"/>
    <a:srgbClr val="FFC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24" autoAdjust="0"/>
    <p:restoredTop sz="96377" autoAdjust="0"/>
  </p:normalViewPr>
  <p:slideViewPr>
    <p:cSldViewPr>
      <p:cViewPr varScale="1">
        <p:scale>
          <a:sx n="78" d="100"/>
          <a:sy n="78" d="100"/>
        </p:scale>
        <p:origin x="-84" y="-282"/>
      </p:cViewPr>
      <p:guideLst>
        <p:guide orient="horz" pos="1511"/>
        <p:guide pos="294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a:p>
        </p:txBody>
      </p:sp>
    </p:spTree>
    <p:extLst>
      <p:ext uri="{BB962C8B-B14F-4D97-AF65-F5344CB8AC3E}">
        <p14:creationId xmlns:p14="http://schemas.microsoft.com/office/powerpoint/2010/main" val="168890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itchFamily="34" charset="0"/>
                <a:ea typeface="+mn-ea"/>
                <a:cs typeface="+mn-cs"/>
              </a:rPr>
              <a:t>按照本次培训安排，下面我对</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年行政事业单位国有资产报告（以下简称资产报告）作简要说明。共包括四部分：第一部分资产报告的总体情况和编报体系；第二部分</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年度资产报告的修订调整情况；第三部分资产报告编报解读；第四部分主要指标解析；第五部分简要介绍资产月报。</a:t>
            </a:r>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itchFamily="34" charset="0"/>
                <a:ea typeface="+mn-ea"/>
                <a:cs typeface="+mn-cs"/>
              </a:rPr>
              <a:t>按照本次培训安排，下面我对</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年行政事业单位国有资产报告（以下简称资产报告）作简要说明。共包括四部分：第一部分资产报告的总体情况和编报体系；第二部分</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年度资产报告的修订调整情况；第三部分资产报告编报解读；第四部分主要指标解析；第五部分简要介绍资产月报。</a:t>
            </a:r>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itchFamily="34" charset="0"/>
                <a:ea typeface="+mn-ea"/>
                <a:cs typeface="+mn-cs"/>
              </a:rPr>
              <a:t>按照本次培训安排，下面我对</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年行政事业单位国有资产报告（以下简称资产报告）作简要说明。共包括四部分：第一部分资产报告的总体情况和编报体系；第二部分</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年度资产报告的修订调整情况；第三部分资产报告编报解读；第四部分主要指标解析；第五部分简要介绍资产月报。</a:t>
            </a:r>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Arial" pitchFamily="34" charset="0"/>
                <a:ea typeface="+mn-ea"/>
                <a:cs typeface="+mn-cs"/>
              </a:rPr>
              <a:t>按照本次培训安排，下面我对</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年行政事业单位国有资产报告（以下简称资产报告）作简要说明。共包括四部分：第一部分资产报告的总体情况和编报体系；第二部分</a:t>
            </a:r>
            <a:r>
              <a:rPr lang="en-US" altLang="zh-CN" sz="1200" kern="1200" dirty="0">
                <a:solidFill>
                  <a:schemeClr val="tx1"/>
                </a:solidFill>
                <a:effectLst/>
                <a:latin typeface="Arial" pitchFamily="34" charset="0"/>
                <a:ea typeface="+mn-ea"/>
                <a:cs typeface="+mn-cs"/>
              </a:rPr>
              <a:t>2018</a:t>
            </a:r>
            <a:r>
              <a:rPr lang="zh-CN" altLang="en-US" sz="1200" kern="1200" dirty="0">
                <a:solidFill>
                  <a:schemeClr val="tx1"/>
                </a:solidFill>
                <a:effectLst/>
                <a:latin typeface="Arial" pitchFamily="34" charset="0"/>
                <a:ea typeface="+mn-ea"/>
                <a:cs typeface="+mn-cs"/>
              </a:rPr>
              <a:t>年度资产报告的修订调整情况；第三部分资产报告编报解读；第四部分主要指标解析；第五部分简要介绍资产月报。</a:t>
            </a:r>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39</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40</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48</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50</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51</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fld id="{3A930D33-079D-4CA9-A1E7-7078CAC5F2FE}" type="slidenum">
              <a:rPr lang="zh-CN" altLang="en-US" smtClean="0"/>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95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53</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54</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Arial" pitchFamily="34" charset="0"/>
                <a:ea typeface="+mn-ea"/>
                <a:cs typeface="+mn-cs"/>
              </a:rPr>
              <a:t>资产月报编报程序为，单位按照财务隶属关系或行政隶属关系报送资产月报。主管部门进行审核后报送同级财政部门，逐级报送至财政部。财政部将对部门和地方的资产报告进行审核、汇总，对工作不力的部门和地方进行通报。</a:t>
            </a:r>
            <a:endParaRPr lang="zh-CN" altLang="en-US"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55</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pitchFamily="34" charset="0"/>
              <a:ea typeface="+mn-ea"/>
              <a:cs typeface="+mn-cs"/>
            </a:endParaRPr>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57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t>58</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a:ea typeface="宋体"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a:ea typeface="宋体"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3" name="直接连接符 2"/>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5957424" y="-11010"/>
            <a:ext cx="3188771" cy="666840"/>
            <a:chOff x="5957424" y="-52575"/>
            <a:chExt cx="3188771" cy="666840"/>
          </a:xfrm>
        </p:grpSpPr>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2575"/>
              <a:ext cx="659162" cy="666840"/>
            </a:xfrm>
            <a:prstGeom prst="rect">
              <a:avLst/>
            </a:prstGeom>
            <a:ln>
              <a:noFill/>
            </a:ln>
            <a:effectLst>
              <a:glow rad="114300">
                <a:schemeClr val="accent1">
                  <a:alpha val="23000"/>
                </a:schemeClr>
              </a:glow>
              <a:softEdge rad="0"/>
            </a:effectLst>
          </p:spPr>
        </p:pic>
        <p:grpSp>
          <p:nvGrpSpPr>
            <p:cNvPr id="8" name="组合 7"/>
            <p:cNvGrpSpPr/>
            <p:nvPr userDrawn="1"/>
          </p:nvGrpSpPr>
          <p:grpSpPr>
            <a:xfrm>
              <a:off x="6456177" y="16235"/>
              <a:ext cx="2690018" cy="486391"/>
              <a:chOff x="6289921" y="16235"/>
              <a:chExt cx="2690018" cy="486391"/>
            </a:xfrm>
          </p:grpSpPr>
          <p:sp>
            <p:nvSpPr>
              <p:cNvPr id="2" name="文本框 1"/>
              <p:cNvSpPr txBox="1"/>
              <p:nvPr userDrawn="1"/>
            </p:nvSpPr>
            <p:spPr>
              <a:xfrm>
                <a:off x="6385168" y="302571"/>
                <a:ext cx="2499524" cy="200055"/>
              </a:xfrm>
              <a:prstGeom prst="rect">
                <a:avLst/>
              </a:prstGeom>
              <a:noFill/>
            </p:spPr>
            <p:txBody>
              <a:bodyPr wrap="square" rtlCol="0">
                <a:spAutoFit/>
              </a:bodyPr>
              <a:lstStyle/>
              <a:p>
                <a:pPr algn="dist"/>
                <a:r>
                  <a:rPr lang="en-US" altLang="zh-CN" sz="700">
                    <a:solidFill>
                      <a:schemeClr val="accent1">
                        <a:lumMod val="20000"/>
                        <a:lumOff val="80000"/>
                      </a:schemeClr>
                    </a:solidFill>
                    <a:latin typeface="Kozuka Mincho Pro H" panose="02020A00000000000000" pitchFamily="18" charset="-128"/>
                    <a:ea typeface="Kozuka Mincho Pro H" panose="02020A00000000000000" pitchFamily="18" charset="-128"/>
                  </a:rPr>
                  <a:t>Ministry of Finance of the</a:t>
                </a:r>
                <a:r>
                  <a:rPr lang="en-US" altLang="zh-CN" sz="700" baseline="0">
                    <a:solidFill>
                      <a:schemeClr val="accent1">
                        <a:lumMod val="20000"/>
                        <a:lumOff val="80000"/>
                      </a:schemeClr>
                    </a:solidFill>
                    <a:latin typeface="Kozuka Mincho Pro H" panose="02020A00000000000000" pitchFamily="18" charset="-128"/>
                    <a:ea typeface="Kozuka Mincho Pro H" panose="02020A00000000000000" pitchFamily="18" charset="-128"/>
                  </a:rPr>
                  <a:t> People’s Republic of China</a:t>
                </a:r>
                <a:endParaRPr lang="zh-CN" altLang="en-US" sz="700">
                  <a:solidFill>
                    <a:schemeClr val="accent1">
                      <a:lumMod val="20000"/>
                      <a:lumOff val="80000"/>
                    </a:schemeClr>
                  </a:solidFill>
                  <a:latin typeface="Kozuka Mincho Pro H" panose="02020A00000000000000" pitchFamily="18" charset="-128"/>
                  <a:ea typeface="Kozuka Mincho Pro H" panose="02020A00000000000000" pitchFamily="18" charset="-128"/>
                </a:endParaRPr>
              </a:p>
            </p:txBody>
          </p:sp>
          <p:sp>
            <p:nvSpPr>
              <p:cNvPr id="7" name="矩形 6"/>
              <p:cNvSpPr/>
              <p:nvPr userDrawn="1"/>
            </p:nvSpPr>
            <p:spPr>
              <a:xfrm>
                <a:off x="6289921" y="16235"/>
                <a:ext cx="2690018" cy="338554"/>
              </a:xfrm>
              <a:prstGeom prst="rect">
                <a:avLst/>
              </a:prstGeom>
            </p:spPr>
            <p:txBody>
              <a:bodyPr wrap="square">
                <a:spAutoFit/>
              </a:bodyPr>
              <a:lstStyle/>
              <a:p>
                <a:pPr algn="dist"/>
                <a:r>
                  <a:rPr lang="zh-CN" altLang="en-US" sz="1600" b="1">
                    <a:solidFill>
                      <a:schemeClr val="accent1">
                        <a:lumMod val="20000"/>
                        <a:lumOff val="80000"/>
                      </a:schemeClr>
                    </a:solidFill>
                    <a:latin typeface="华文仿宋" panose="02010600040101010101" pitchFamily="2" charset="-122"/>
                    <a:ea typeface="华文仿宋" panose="02010600040101010101" pitchFamily="2" charset="-122"/>
                  </a:rPr>
                  <a:t>中华人民共和国财政部</a:t>
                </a:r>
                <a:endParaRPr lang="en-US" altLang="zh-CN" sz="1600" b="1">
                  <a:solidFill>
                    <a:schemeClr val="accent1">
                      <a:lumMod val="20000"/>
                      <a:lumOff val="80000"/>
                    </a:schemeClr>
                  </a:solidFill>
                  <a:latin typeface="华文仿宋" panose="02010600040101010101" pitchFamily="2" charset="-122"/>
                  <a:ea typeface="华文仿宋" panose="02010600040101010101" pitchFamily="2" charset="-122"/>
                </a:endParaRPr>
              </a:p>
            </p:txBody>
          </p:sp>
        </p:grpSp>
      </p:grpSp>
      <p:cxnSp>
        <p:nvCxnSpPr>
          <p:cNvPr id="9" name="直接连接符 8"/>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itchFamily="34" charset="-122"/>
                <a:ea typeface="微软雅黑" pitchFamily="34" charset="-122"/>
              </a:rPr>
              <a:t>‹#›</a:t>
            </a:fld>
            <a:r>
              <a:rPr lang="zh-CN" altLang="en-US" sz="900" b="1">
                <a:solidFill>
                  <a:schemeClr val="accent1">
                    <a:lumMod val="20000"/>
                    <a:lumOff val="80000"/>
                  </a:schemeClr>
                </a:solidFill>
                <a:latin typeface="微软雅黑" pitchFamily="34" charset="-122"/>
                <a:ea typeface="微软雅黑"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14" name="直接连接符 13"/>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5957424" y="-11010"/>
            <a:ext cx="3188771" cy="666840"/>
            <a:chOff x="5957424" y="-52575"/>
            <a:chExt cx="3188771" cy="666840"/>
          </a:xfrm>
        </p:grpSpPr>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2575"/>
              <a:ext cx="659162" cy="666840"/>
            </a:xfrm>
            <a:prstGeom prst="rect">
              <a:avLst/>
            </a:prstGeom>
            <a:ln>
              <a:noFill/>
            </a:ln>
            <a:effectLst>
              <a:glow rad="114300">
                <a:schemeClr val="accent1">
                  <a:alpha val="23000"/>
                </a:schemeClr>
              </a:glow>
              <a:softEdge rad="0"/>
            </a:effectLst>
          </p:spPr>
        </p:pic>
        <p:grpSp>
          <p:nvGrpSpPr>
            <p:cNvPr id="17" name="组合 16"/>
            <p:cNvGrpSpPr/>
            <p:nvPr userDrawn="1"/>
          </p:nvGrpSpPr>
          <p:grpSpPr>
            <a:xfrm>
              <a:off x="6456177" y="16235"/>
              <a:ext cx="2690018" cy="486391"/>
              <a:chOff x="6289921" y="16235"/>
              <a:chExt cx="2690018" cy="486391"/>
            </a:xfrm>
          </p:grpSpPr>
          <p:sp>
            <p:nvSpPr>
              <p:cNvPr id="18" name="文本框 17"/>
              <p:cNvSpPr txBox="1"/>
              <p:nvPr userDrawn="1"/>
            </p:nvSpPr>
            <p:spPr>
              <a:xfrm>
                <a:off x="6385168" y="302571"/>
                <a:ext cx="2499524" cy="200055"/>
              </a:xfrm>
              <a:prstGeom prst="rect">
                <a:avLst/>
              </a:prstGeom>
              <a:noFill/>
            </p:spPr>
            <p:txBody>
              <a:bodyPr wrap="square" rtlCol="0">
                <a:spAutoFit/>
              </a:bodyPr>
              <a:lstStyle/>
              <a:p>
                <a:pPr algn="dist"/>
                <a:r>
                  <a:rPr lang="en-US" altLang="zh-CN" sz="700">
                    <a:solidFill>
                      <a:schemeClr val="accent1">
                        <a:lumMod val="20000"/>
                        <a:lumOff val="80000"/>
                      </a:schemeClr>
                    </a:solidFill>
                    <a:latin typeface="Kozuka Mincho Pro H" panose="02020A00000000000000" pitchFamily="18" charset="-128"/>
                    <a:ea typeface="Kozuka Mincho Pro H" panose="02020A00000000000000" pitchFamily="18" charset="-128"/>
                  </a:rPr>
                  <a:t>Ministry of Finance of the</a:t>
                </a:r>
                <a:r>
                  <a:rPr lang="en-US" altLang="zh-CN" sz="700" baseline="0">
                    <a:solidFill>
                      <a:schemeClr val="accent1">
                        <a:lumMod val="20000"/>
                        <a:lumOff val="80000"/>
                      </a:schemeClr>
                    </a:solidFill>
                    <a:latin typeface="Kozuka Mincho Pro H" panose="02020A00000000000000" pitchFamily="18" charset="-128"/>
                    <a:ea typeface="Kozuka Mincho Pro H" panose="02020A00000000000000" pitchFamily="18" charset="-128"/>
                  </a:rPr>
                  <a:t> People’s Republic of China</a:t>
                </a:r>
                <a:endParaRPr lang="zh-CN" altLang="en-US" sz="700">
                  <a:solidFill>
                    <a:schemeClr val="accent1">
                      <a:lumMod val="20000"/>
                      <a:lumOff val="80000"/>
                    </a:schemeClr>
                  </a:solidFill>
                  <a:latin typeface="Kozuka Mincho Pro H" panose="02020A00000000000000" pitchFamily="18" charset="-128"/>
                  <a:ea typeface="Kozuka Mincho Pro H" panose="02020A00000000000000" pitchFamily="18" charset="-128"/>
                </a:endParaRPr>
              </a:p>
            </p:txBody>
          </p:sp>
          <p:sp>
            <p:nvSpPr>
              <p:cNvPr id="19" name="矩形 18"/>
              <p:cNvSpPr/>
              <p:nvPr userDrawn="1"/>
            </p:nvSpPr>
            <p:spPr>
              <a:xfrm>
                <a:off x="6289921" y="16235"/>
                <a:ext cx="2690018" cy="338554"/>
              </a:xfrm>
              <a:prstGeom prst="rect">
                <a:avLst/>
              </a:prstGeom>
            </p:spPr>
            <p:txBody>
              <a:bodyPr wrap="square">
                <a:spAutoFit/>
              </a:bodyPr>
              <a:lstStyle/>
              <a:p>
                <a:pPr algn="dist"/>
                <a:r>
                  <a:rPr lang="zh-CN" altLang="en-US" sz="1600" b="1">
                    <a:solidFill>
                      <a:schemeClr val="accent1">
                        <a:lumMod val="20000"/>
                        <a:lumOff val="80000"/>
                      </a:schemeClr>
                    </a:solidFill>
                    <a:latin typeface="华文仿宋" panose="02010600040101010101" pitchFamily="2" charset="-122"/>
                    <a:ea typeface="华文仿宋" panose="02010600040101010101" pitchFamily="2" charset="-122"/>
                  </a:rPr>
                  <a:t>中华人民共和国财政部</a:t>
                </a:r>
                <a:endParaRPr lang="en-US" altLang="zh-CN" sz="1600" b="1">
                  <a:solidFill>
                    <a:schemeClr val="accent1">
                      <a:lumMod val="20000"/>
                      <a:lumOff val="80000"/>
                    </a:schemeClr>
                  </a:solidFill>
                  <a:latin typeface="华文仿宋" panose="02010600040101010101" pitchFamily="2" charset="-122"/>
                  <a:ea typeface="华文仿宋" panose="02010600040101010101" pitchFamily="2" charset="-122"/>
                </a:endParaRPr>
              </a:p>
            </p:txBody>
          </p:sp>
        </p:grpSp>
      </p:grpSp>
      <p:cxnSp>
        <p:nvCxnSpPr>
          <p:cNvPr id="20" name="直接连接符 19"/>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itchFamily="34" charset="-122"/>
                <a:ea typeface="微软雅黑" pitchFamily="34" charset="-122"/>
              </a:rPr>
              <a:t>‹#›</a:t>
            </a:fld>
            <a:r>
              <a:rPr lang="zh-CN" altLang="en-US" sz="900" b="1">
                <a:solidFill>
                  <a:schemeClr val="accent1">
                    <a:lumMod val="20000"/>
                    <a:lumOff val="80000"/>
                  </a:schemeClr>
                </a:solidFill>
                <a:latin typeface="微软雅黑" pitchFamily="34" charset="-122"/>
                <a:ea typeface="微软雅黑"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screen"/>
          <a:srcRect/>
          <a:stretch>
            <a:fillRect/>
          </a:stretch>
        </p:blipFill>
        <p:spPr>
          <a:xfrm>
            <a:off x="-3531" y="0"/>
            <a:ext cx="9144000" cy="666800"/>
          </a:xfrm>
          <a:prstGeom prst="rect">
            <a:avLst/>
          </a:prstGeom>
        </p:spPr>
      </p:pic>
      <p:cxnSp>
        <p:nvCxnSpPr>
          <p:cNvPr id="14" name="直接连接符 13"/>
          <p:cNvCxnSpPr/>
          <p:nvPr userDrawn="1"/>
        </p:nvCxnSpPr>
        <p:spPr>
          <a:xfrm>
            <a:off x="1171393" y="561562"/>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5957424" y="-14319"/>
            <a:ext cx="3183045" cy="666840"/>
            <a:chOff x="5957424" y="-55884"/>
            <a:chExt cx="3183045" cy="666840"/>
          </a:xfrm>
        </p:grpSpPr>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7424" y="-55884"/>
              <a:ext cx="659162" cy="666840"/>
            </a:xfrm>
            <a:prstGeom prst="rect">
              <a:avLst/>
            </a:prstGeom>
            <a:ln>
              <a:noFill/>
            </a:ln>
            <a:effectLst>
              <a:glow rad="114300">
                <a:schemeClr val="accent1">
                  <a:alpha val="23000"/>
                </a:schemeClr>
              </a:glow>
              <a:softEdge rad="0"/>
            </a:effectLst>
          </p:spPr>
        </p:pic>
        <p:sp>
          <p:nvSpPr>
            <p:cNvPr id="19" name="矩形 18"/>
            <p:cNvSpPr/>
            <p:nvPr userDrawn="1"/>
          </p:nvSpPr>
          <p:spPr>
            <a:xfrm>
              <a:off x="6726514" y="108259"/>
              <a:ext cx="2413955" cy="338554"/>
            </a:xfrm>
            <a:prstGeom prst="rect">
              <a:avLst/>
            </a:prstGeom>
          </p:spPr>
          <p:txBody>
            <a:bodyPr wrap="square">
              <a:spAutoFit/>
            </a:bodyPr>
            <a:lstStyle/>
            <a:p>
              <a:pPr algn="dist"/>
              <a:r>
                <a:rPr lang="zh-CN" altLang="en-US" sz="1600" b="1" dirty="0" smtClean="0">
                  <a:solidFill>
                    <a:schemeClr val="accent1">
                      <a:lumMod val="20000"/>
                      <a:lumOff val="80000"/>
                    </a:schemeClr>
                  </a:solidFill>
                  <a:latin typeface="方正姚体" panose="02010601030101010101" pitchFamily="2" charset="-122"/>
                  <a:ea typeface="方正姚体" panose="02010601030101010101" pitchFamily="2" charset="-122"/>
                </a:rPr>
                <a:t>陕西省财政厅</a:t>
              </a:r>
              <a:endParaRPr lang="en-US" altLang="zh-CN" sz="1600" b="1" dirty="0">
                <a:solidFill>
                  <a:schemeClr val="accent1">
                    <a:lumMod val="20000"/>
                    <a:lumOff val="80000"/>
                  </a:schemeClr>
                </a:solidFill>
                <a:latin typeface="方正姚体" panose="02010601030101010101" pitchFamily="2" charset="-122"/>
                <a:ea typeface="方正姚体" panose="02010601030101010101" pitchFamily="2" charset="-122"/>
              </a:endParaRPr>
            </a:p>
          </p:txBody>
        </p:sp>
      </p:grpSp>
      <p:cxnSp>
        <p:nvCxnSpPr>
          <p:cNvPr id="20" name="直接连接符 19"/>
          <p:cNvCxnSpPr/>
          <p:nvPr userDrawn="1"/>
        </p:nvCxnSpPr>
        <p:spPr>
          <a:xfrm>
            <a:off x="0" y="561562"/>
            <a:ext cx="2340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3"/>
          <p:cNvSpPr/>
          <p:nvPr userDrawn="1"/>
        </p:nvSpPr>
        <p:spPr bwMode="auto">
          <a:xfrm>
            <a:off x="8797991" y="4851488"/>
            <a:ext cx="346009" cy="292012"/>
          </a:xfrm>
          <a:prstGeom prst="flowChartPunchedTape">
            <a:avLst/>
          </a:prstGeom>
          <a:solidFill>
            <a:srgbClr val="1B3280"/>
          </a:solidFill>
          <a:ln w="9525" cap="flat" cmpd="sng" algn="ctr">
            <a:no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t"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endParaRPr kumimoji="0" lang="en-US" sz="1500" b="0" i="0" u="none" strike="noStrike" kern="0" cap="none" spc="-4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xtBox 15"/>
          <p:cNvSpPr txBox="1"/>
          <p:nvPr userDrawn="1"/>
        </p:nvSpPr>
        <p:spPr>
          <a:xfrm>
            <a:off x="8794460" y="4882078"/>
            <a:ext cx="346009" cy="230832"/>
          </a:xfrm>
          <a:prstGeom prst="rect">
            <a:avLst/>
          </a:prstGeom>
          <a:noFill/>
        </p:spPr>
        <p:txBody>
          <a:bodyPr wrap="square" rtlCol="0">
            <a:spAutoFit/>
          </a:bodyPr>
          <a:lstStyle/>
          <a:p>
            <a:pPr algn="ctr"/>
            <a:fld id="{2EEF1883-7A0E-4F66-9932-E581691AD397}" type="slidenum">
              <a:rPr lang="zh-CN" altLang="en-US" sz="900" b="1" smtClean="0">
                <a:solidFill>
                  <a:schemeClr val="accent1">
                    <a:lumMod val="20000"/>
                    <a:lumOff val="80000"/>
                  </a:schemeClr>
                </a:solidFill>
                <a:latin typeface="微软雅黑" pitchFamily="34" charset="-122"/>
                <a:ea typeface="微软雅黑" pitchFamily="34" charset="-122"/>
              </a:rPr>
              <a:t>‹#›</a:t>
            </a:fld>
            <a:r>
              <a:rPr lang="zh-CN" altLang="en-US" sz="900" b="1">
                <a:solidFill>
                  <a:schemeClr val="accent1">
                    <a:lumMod val="20000"/>
                    <a:lumOff val="80000"/>
                  </a:schemeClr>
                </a:solidFill>
                <a:latin typeface="微软雅黑" pitchFamily="34" charset="-122"/>
                <a:ea typeface="微软雅黑"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lIns="121963" tIns="60981" rIns="121963" bIns="60981"/>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1" y="900113"/>
            <a:ext cx="4038600" cy="2545556"/>
          </a:xfrm>
          <a:prstGeom prst="rect">
            <a:avLst/>
          </a:prstGeom>
        </p:spPr>
        <p:txBody>
          <a:bodyPr lIns="121963" tIns="60981" rIns="121963" bIns="60981"/>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6"/>
            <a:ext cx="4040188" cy="479822"/>
          </a:xfrm>
          <a:prstGeom prst="rect">
            <a:avLst/>
          </a:prstGeom>
        </p:spPr>
        <p:txBody>
          <a:bodyPr lIns="121963" tIns="60981" rIns="121963" bIns="60981"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8165" indent="0">
              <a:buNone/>
              <a:defRPr sz="1575" b="1"/>
            </a:lvl5pPr>
            <a:lvl6pPr marL="2285365" indent="0">
              <a:buNone/>
              <a:defRPr sz="1575" b="1"/>
            </a:lvl6pPr>
            <a:lvl7pPr marL="2742565" indent="0">
              <a:buNone/>
              <a:defRPr sz="1575" b="1"/>
            </a:lvl7pPr>
            <a:lvl8pPr marL="3199765" indent="0">
              <a:buNone/>
              <a:defRPr sz="1575" b="1"/>
            </a:lvl8pPr>
            <a:lvl9pPr marL="3656965" indent="0">
              <a:buNone/>
              <a:defRPr sz="1575"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a:prstGeom prst="rect">
            <a:avLst/>
          </a:prstGeom>
        </p:spPr>
        <p:txBody>
          <a:bodyPr lIns="121963" tIns="60981" rIns="121963" bIns="60981"/>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6"/>
            <a:ext cx="4041775" cy="479822"/>
          </a:xfrm>
          <a:prstGeom prst="rect">
            <a:avLst/>
          </a:prstGeom>
        </p:spPr>
        <p:txBody>
          <a:bodyPr lIns="121963" tIns="60981" rIns="121963" bIns="60981"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8165" indent="0">
              <a:buNone/>
              <a:defRPr sz="1575" b="1"/>
            </a:lvl5pPr>
            <a:lvl6pPr marL="2285365" indent="0">
              <a:buNone/>
              <a:defRPr sz="1575" b="1"/>
            </a:lvl6pPr>
            <a:lvl7pPr marL="2742565" indent="0">
              <a:buNone/>
              <a:defRPr sz="1575" b="1"/>
            </a:lvl7pPr>
            <a:lvl8pPr marL="3199765" indent="0">
              <a:buNone/>
              <a:defRPr sz="1575" b="1"/>
            </a:lvl8pPr>
            <a:lvl9pPr marL="3656965" indent="0">
              <a:buNone/>
              <a:defRPr sz="1575"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lIns="121963" tIns="60981" rIns="121963" bIns="60981"/>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8" name="页脚占位符 7"/>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defTabSz="913765" fontAlgn="auto">
              <a:spcBef>
                <a:spcPts val="0"/>
              </a:spcBef>
              <a:spcAft>
                <a:spcPts val="0"/>
              </a:spcAft>
            </a:pPr>
            <a:fld id="{DF659192-60C8-49F5-94DF-1E29C3FCC85C}"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defTabSz="913765" fontAlgn="auto">
              <a:spcBef>
                <a:spcPts val="0"/>
              </a:spcBef>
              <a:spcAft>
                <a:spcPts val="0"/>
              </a:spcAft>
            </a:pPr>
            <a:endParaRPr lang="zh-CN" altLang="en-US" sz="1800">
              <a:solidFill>
                <a:prstClr val="black"/>
              </a:solidFill>
              <a:latin typeface="Calibri"/>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defTabSz="913765" fontAlgn="auto">
              <a:spcBef>
                <a:spcPts val="0"/>
              </a:spcBef>
              <a:spcAft>
                <a:spcPts val="0"/>
              </a:spcAft>
            </a:pPr>
            <a:fld id="{EB730883-2733-4EB0-9793-894FF9D50112}"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628651" y="1369219"/>
            <a:ext cx="7886700" cy="3263504"/>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91472" tIns="45736" rIns="91472" bIns="45736"/>
          <a:lstStyle/>
          <a:p>
            <a:pPr defTabSz="913765" fontAlgn="auto">
              <a:spcBef>
                <a:spcPts val="0"/>
              </a:spcBef>
              <a:spcAft>
                <a:spcPts val="0"/>
              </a:spcAft>
            </a:pPr>
            <a:fld id="{530820CF-B880-4189-942D-D702A7CBA730}" type="datetimeFigureOut">
              <a:rPr lang="zh-CN" altLang="en-US" sz="1800" smtClean="0">
                <a:solidFill>
                  <a:prstClr val="black"/>
                </a:solidFill>
                <a:latin typeface="Calibri"/>
              </a:rPr>
              <a:t>2018/12/17</a:t>
            </a:fld>
            <a:endParaRPr lang="zh-CN" altLang="en-US" sz="1800">
              <a:solidFill>
                <a:prstClr val="black"/>
              </a:solidFill>
              <a:latin typeface="Calibri"/>
            </a:endParaRPr>
          </a:p>
        </p:txBody>
      </p:sp>
      <p:sp>
        <p:nvSpPr>
          <p:cNvPr id="5" name="页脚占位符 4"/>
          <p:cNvSpPr>
            <a:spLocks noGrp="1"/>
          </p:cNvSpPr>
          <p:nvPr>
            <p:ph type="ftr" sz="quarter" idx="11"/>
          </p:nvPr>
        </p:nvSpPr>
        <p:spPr>
          <a:xfrm>
            <a:off x="3028951" y="4767263"/>
            <a:ext cx="3086100" cy="273844"/>
          </a:xfrm>
          <a:prstGeom prst="rect">
            <a:avLst/>
          </a:prstGeom>
        </p:spPr>
        <p:txBody>
          <a:bodyPr lIns="91472" tIns="45736" rIns="91472" bIns="45736"/>
          <a:lstStyle/>
          <a:p>
            <a:pPr defTabSz="913765" fontAlgn="auto">
              <a:spcBef>
                <a:spcPts val="0"/>
              </a:spcBef>
              <a:spcAft>
                <a:spcPts val="0"/>
              </a:spcAft>
            </a:pPr>
            <a:endParaRPr lang="zh-CN" altLang="en-US" sz="1800">
              <a:solidFill>
                <a:prstClr val="black"/>
              </a:solidFill>
              <a:latin typeface="Calibri"/>
            </a:endParaRPr>
          </a:p>
        </p:txBody>
      </p:sp>
      <p:sp>
        <p:nvSpPr>
          <p:cNvPr id="6" name="灯片编号占位符 5"/>
          <p:cNvSpPr>
            <a:spLocks noGrp="1"/>
          </p:cNvSpPr>
          <p:nvPr>
            <p:ph type="sldNum" sz="quarter" idx="12"/>
          </p:nvPr>
        </p:nvSpPr>
        <p:spPr>
          <a:xfrm>
            <a:off x="6457951" y="4767263"/>
            <a:ext cx="2057400" cy="273844"/>
          </a:xfrm>
          <a:prstGeom prst="rect">
            <a:avLst/>
          </a:prstGeom>
        </p:spPr>
        <p:txBody>
          <a:bodyPr lIns="91472" tIns="45736" rIns="91472" bIns="45736"/>
          <a:lstStyle/>
          <a:p>
            <a:pPr defTabSz="913765" fontAlgn="auto">
              <a:spcBef>
                <a:spcPts val="0"/>
              </a:spcBef>
              <a:spcAft>
                <a:spcPts val="0"/>
              </a:spcAft>
            </a:pPr>
            <a:fld id="{0C913308-F349-4B6D-A68A-DD1791B4A57B}" type="slidenum">
              <a:rPr lang="zh-CN" altLang="en-US" sz="1800" smtClean="0">
                <a:solidFill>
                  <a:prstClr val="black"/>
                </a:solidFill>
                <a:latin typeface="Calibri"/>
              </a:rPr>
              <a:t>‹#›</a:t>
            </a:fld>
            <a:endParaRPr lang="zh-CN" altLang="en-US" sz="18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250" advClick="0" advTm="4210">
        <p14:switch dir="r"/>
      </p:transition>
    </mc:Choice>
    <mc:Fallback xmlns="">
      <p:transition spd="slow" advClick="0" advTm="4210">
        <p:fade/>
      </p:transition>
    </mc:Fallback>
  </mc:AlternateContent>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a:noFill/>
          <a:ln>
            <a:noFill/>
          </a:ln>
          <a:effectLst/>
        </p:spPr>
      </p:pic>
      <p:sp>
        <p:nvSpPr>
          <p:cNvPr id="80" name="TextBox 79"/>
          <p:cNvSpPr txBox="1">
            <a:spLocks noChangeArrowheads="1"/>
          </p:cNvSpPr>
          <p:nvPr/>
        </p:nvSpPr>
        <p:spPr bwMode="auto">
          <a:xfrm>
            <a:off x="1039811" y="750169"/>
            <a:ext cx="7388561" cy="1528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ts val="5600"/>
              </a:lnSpc>
            </a:pPr>
            <a:r>
              <a:rPr lang="en-US" altLang="zh-CN" sz="4000" b="1">
                <a:solidFill>
                  <a:schemeClr val="bg1"/>
                </a:solidFill>
                <a:latin typeface="黑体" pitchFamily="49" charset="-122"/>
                <a:ea typeface="黑体" pitchFamily="49" charset="-122"/>
              </a:rPr>
              <a:t>2018</a:t>
            </a:r>
            <a:r>
              <a:rPr lang="zh-CN" altLang="zh-CN" sz="4000" b="1">
                <a:solidFill>
                  <a:schemeClr val="bg1"/>
                </a:solidFill>
                <a:latin typeface="黑体" pitchFamily="49" charset="-122"/>
                <a:ea typeface="黑体" pitchFamily="49" charset="-122"/>
              </a:rPr>
              <a:t>年</a:t>
            </a:r>
            <a:endParaRPr lang="en-US" altLang="zh-CN" sz="4000" b="1">
              <a:solidFill>
                <a:schemeClr val="bg1"/>
              </a:solidFill>
              <a:latin typeface="黑体" pitchFamily="49" charset="-122"/>
              <a:ea typeface="黑体" pitchFamily="49" charset="-122"/>
            </a:endParaRPr>
          </a:p>
          <a:p>
            <a:pPr algn="ctr" eaLnBrk="1" hangingPunct="1">
              <a:lnSpc>
                <a:spcPts val="5600"/>
              </a:lnSpc>
            </a:pPr>
            <a:r>
              <a:rPr lang="zh-CN" altLang="zh-CN" sz="4000" b="1">
                <a:solidFill>
                  <a:schemeClr val="bg1"/>
                </a:solidFill>
                <a:latin typeface="黑体" pitchFamily="49" charset="-122"/>
                <a:ea typeface="黑体" pitchFamily="49" charset="-122"/>
              </a:rPr>
              <a:t>行政事业单位国有资产报告讲解</a:t>
            </a:r>
            <a:endParaRPr lang="zh-CN" altLang="en-US" sz="4000">
              <a:solidFill>
                <a:schemeClr val="bg1"/>
              </a:solidFill>
              <a:latin typeface="黑体" pitchFamily="49" charset="-122"/>
              <a:ea typeface="黑体" pitchFamily="49" charset="-122"/>
            </a:endParaRPr>
          </a:p>
        </p:txBody>
      </p:sp>
      <p:sp>
        <p:nvSpPr>
          <p:cNvPr id="11" name="文本占位符 2"/>
          <p:cNvSpPr>
            <a:spLocks noChangeArrowheads="1"/>
          </p:cNvSpPr>
          <p:nvPr/>
        </p:nvSpPr>
        <p:spPr bwMode="auto">
          <a:xfrm>
            <a:off x="2940171" y="2875950"/>
            <a:ext cx="358784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400" b="1" dirty="0" smtClean="0">
                <a:solidFill>
                  <a:schemeClr val="bg1"/>
                </a:solidFill>
                <a:latin typeface="黑体" pitchFamily="49" charset="-122"/>
                <a:ea typeface="黑体" pitchFamily="49" charset="-122"/>
              </a:rPr>
              <a:t>陕西省财政厅</a:t>
            </a:r>
            <a:r>
              <a:rPr lang="zh-CN" altLang="zh-CN" sz="2400" b="1" dirty="0" smtClean="0">
                <a:solidFill>
                  <a:schemeClr val="bg1"/>
                </a:solidFill>
                <a:latin typeface="黑体" pitchFamily="49" charset="-122"/>
                <a:ea typeface="黑体" pitchFamily="49" charset="-122"/>
              </a:rPr>
              <a:t>资产</a:t>
            </a:r>
            <a:r>
              <a:rPr lang="zh-CN" altLang="en-US" sz="2400" b="1" dirty="0" smtClean="0">
                <a:solidFill>
                  <a:schemeClr val="bg1"/>
                </a:solidFill>
                <a:latin typeface="黑体" pitchFamily="49" charset="-122"/>
                <a:ea typeface="黑体" pitchFamily="49" charset="-122"/>
              </a:rPr>
              <a:t>管理</a:t>
            </a:r>
            <a:r>
              <a:rPr lang="zh-CN" altLang="zh-CN" sz="2400" b="1" dirty="0" smtClean="0">
                <a:solidFill>
                  <a:schemeClr val="bg1"/>
                </a:solidFill>
                <a:latin typeface="黑体" pitchFamily="49" charset="-122"/>
                <a:ea typeface="黑体" pitchFamily="49" charset="-122"/>
              </a:rPr>
              <a:t>处</a:t>
            </a:r>
            <a:endParaRPr lang="zh-CN" altLang="en-US" sz="2400" b="1" dirty="0">
              <a:solidFill>
                <a:schemeClr val="bg1"/>
              </a:solidFill>
              <a:latin typeface="黑体" pitchFamily="49" charset="-122"/>
              <a:ea typeface="黑体" pitchFamily="49" charset="-122"/>
            </a:endParaRPr>
          </a:p>
        </p:txBody>
      </p:sp>
      <p:sp>
        <p:nvSpPr>
          <p:cNvPr id="12" name="矩形 11"/>
          <p:cNvSpPr/>
          <p:nvPr/>
        </p:nvSpPr>
        <p:spPr>
          <a:xfrm>
            <a:off x="3865904" y="3523672"/>
            <a:ext cx="173637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b="1">
                <a:solidFill>
                  <a:schemeClr val="bg1"/>
                </a:solidFill>
                <a:latin typeface="黑体" pitchFamily="49" charset="-122"/>
                <a:ea typeface="黑体" pitchFamily="49" charset="-122"/>
              </a:rPr>
              <a:t>2018</a:t>
            </a:r>
            <a:r>
              <a:rPr lang="zh-CN" altLang="zh-CN" sz="2400" b="1">
                <a:solidFill>
                  <a:schemeClr val="bg1"/>
                </a:solidFill>
                <a:latin typeface="黑体" pitchFamily="49" charset="-122"/>
                <a:ea typeface="黑体" pitchFamily="49" charset="-122"/>
              </a:rPr>
              <a:t>年</a:t>
            </a:r>
            <a:r>
              <a:rPr lang="en-US" altLang="zh-CN" sz="2400" b="1">
                <a:solidFill>
                  <a:schemeClr val="bg1"/>
                </a:solidFill>
                <a:latin typeface="黑体" pitchFamily="49" charset="-122"/>
                <a:ea typeface="黑体" pitchFamily="49" charset="-122"/>
              </a:rPr>
              <a:t>12</a:t>
            </a:r>
            <a:r>
              <a:rPr lang="zh-CN" altLang="zh-CN" sz="2400" b="1">
                <a:solidFill>
                  <a:schemeClr val="bg1"/>
                </a:solidFill>
                <a:latin typeface="黑体" pitchFamily="49" charset="-122"/>
                <a:ea typeface="黑体" pitchFamily="49" charset="-122"/>
              </a:rPr>
              <a:t>月</a:t>
            </a:r>
            <a:endParaRPr lang="zh-CN" altLang="en-US" sz="2400" b="1">
              <a:solidFill>
                <a:schemeClr val="bg1"/>
              </a:solidFill>
              <a:latin typeface="黑体" pitchFamily="49" charset="-122"/>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4210">
        <p14:vortex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strVal val="4*#ppt_w"/>
                                          </p:val>
                                        </p:tav>
                                        <p:tav tm="100000">
                                          <p:val>
                                            <p:strVal val="#ppt_w"/>
                                          </p:val>
                                        </p:tav>
                                      </p:tavLst>
                                    </p:anim>
                                    <p:anim calcmode="lin" valueType="num">
                                      <p:cBhvr>
                                        <p:cTn id="8" dur="500" fill="hold"/>
                                        <p:tgtEl>
                                          <p:spTgt spid="8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1" presetClass="entr" presetSubtype="0" fill="hold" grpId="1"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par>
                                <p:cTn id="17" presetID="41" presetClass="entr" presetSubtype="0" fill="hold" grpId="1" nodeType="withEffect">
                                  <p:stCondLst>
                                    <p:cond delay="50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1" grpId="1"/>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总体情况和</a:t>
            </a:r>
            <a:r>
              <a:rPr lang="zh-CN" altLang="zh-CN" sz="2400" b="1" kern="0" dirty="0">
                <a:solidFill>
                  <a:srgbClr val="FFFFFF"/>
                </a:solidFill>
                <a:latin typeface="微软雅黑" pitchFamily="34" charset="-122"/>
                <a:ea typeface="微软雅黑" pitchFamily="34" charset="-122"/>
              </a:rPr>
              <a:t>编报体系</a:t>
            </a:r>
            <a:endParaRPr lang="zh-CN" altLang="en-US" sz="2400" b="1" kern="0" dirty="0">
              <a:solidFill>
                <a:srgbClr val="FFFFFF"/>
              </a:solidFill>
              <a:latin typeface="微软雅黑" pitchFamily="34" charset="-122"/>
              <a:ea typeface="微软雅黑" pitchFamily="34" charset="-122"/>
            </a:endParaRPr>
          </a:p>
        </p:txBody>
      </p:sp>
      <p:sp>
        <p:nvSpPr>
          <p:cNvPr id="12" name="六边形 11"/>
          <p:cNvSpPr/>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01</a:t>
            </a:r>
            <a:endParaRPr lang="zh-CN" altLang="en-US" sz="2400" dirty="0">
              <a:solidFill>
                <a:srgbClr val="4D4D4D"/>
              </a:solidFill>
              <a:latin typeface="微软雅黑" pitchFamily="34" charset="-122"/>
              <a:ea typeface="微软雅黑" pitchFamily="34" charset="-122"/>
            </a:endParaRPr>
          </a:p>
        </p:txBody>
      </p:sp>
      <p:sp>
        <p:nvSpPr>
          <p:cNvPr id="13" name="任意多边形 12"/>
          <p:cNvSpPr/>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itchFamily="34" charset="-122"/>
                <a:ea typeface="微软雅黑" pitchFamily="34" charset="-122"/>
              </a:rPr>
              <a:t>资产报告修订调整情况</a:t>
            </a:r>
          </a:p>
        </p:txBody>
      </p:sp>
      <p:sp>
        <p:nvSpPr>
          <p:cNvPr id="14" name="六边形 13"/>
          <p:cNvSpPr/>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itchFamily="34" charset="-122"/>
                <a:ea typeface="微软雅黑" pitchFamily="34" charset="-122"/>
              </a:rPr>
              <a:t>02</a:t>
            </a:r>
            <a:endParaRPr lang="zh-CN" altLang="en-US" sz="2400" b="1" dirty="0">
              <a:solidFill>
                <a:srgbClr val="FFC000"/>
              </a:solidFill>
              <a:latin typeface="微软雅黑" pitchFamily="34" charset="-122"/>
              <a:ea typeface="微软雅黑" pitchFamily="34" charset="-122"/>
            </a:endParaRPr>
          </a:p>
        </p:txBody>
      </p:sp>
      <p:sp>
        <p:nvSpPr>
          <p:cNvPr id="15" name="任意多边形 14"/>
          <p:cNvSpPr/>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资产报告编报解读</a:t>
            </a:r>
          </a:p>
        </p:txBody>
      </p:sp>
      <p:sp>
        <p:nvSpPr>
          <p:cNvPr id="16" name="六边形 15"/>
          <p:cNvSpPr/>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03</a:t>
            </a:r>
            <a:endParaRPr lang="zh-CN" altLang="en-US" sz="2400" dirty="0">
              <a:solidFill>
                <a:srgbClr val="4D4D4D"/>
              </a:solidFill>
              <a:latin typeface="微软雅黑" pitchFamily="34" charset="-122"/>
              <a:ea typeface="微软雅黑" pitchFamily="34" charset="-122"/>
            </a:endParaRPr>
          </a:p>
        </p:txBody>
      </p:sp>
      <p:sp>
        <p:nvSpPr>
          <p:cNvPr id="19" name="文本框 18"/>
          <p:cNvSpPr txBox="1"/>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itchFamily="34" charset="-122"/>
                <a:ea typeface="微软雅黑" pitchFamily="34" charset="-122"/>
              </a:rPr>
              <a:t>Table of Contents</a:t>
            </a:r>
            <a:endParaRPr lang="zh-CN" altLang="en-US" spc="300" dirty="0">
              <a:solidFill>
                <a:schemeClr val="bg1"/>
              </a:solidFill>
              <a:latin typeface="微软雅黑" pitchFamily="34" charset="-122"/>
              <a:ea typeface="微软雅黑" pitchFamily="34" charset="-122"/>
            </a:endParaRPr>
          </a:p>
        </p:txBody>
      </p:sp>
      <p:sp>
        <p:nvSpPr>
          <p:cNvPr id="20" name="文本框 1"/>
          <p:cNvSpPr txBox="1">
            <a:spLocks noChangeArrowheads="1"/>
          </p:cNvSpPr>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a:lnSpc>
                <a:spcPct val="100000"/>
              </a:lnSpc>
              <a:spcBef>
                <a:spcPct val="0"/>
              </a:spcBef>
              <a:buFontTx/>
              <a:buNone/>
            </a:pPr>
            <a:r>
              <a:rPr lang="zh-CN" altLang="en-US" sz="2400" b="1" dirty="0">
                <a:solidFill>
                  <a:schemeClr val="bg1"/>
                </a:solidFill>
                <a:latin typeface="微软雅黑" pitchFamily="34" charset="-122"/>
                <a:ea typeface="微软雅黑"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a:endParaRPr>
            </a:p>
          </p:txBody>
        </p:sp>
      </p:grpSp>
      <p:sp>
        <p:nvSpPr>
          <p:cNvPr id="17" name="任意多边形 14"/>
          <p:cNvSpPr/>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itchFamily="34" charset="-122"/>
                <a:ea typeface="微软雅黑" pitchFamily="34" charset="-122"/>
              </a:rPr>
              <a:t>主要指标解析</a:t>
            </a:r>
          </a:p>
        </p:txBody>
      </p:sp>
      <p:sp>
        <p:nvSpPr>
          <p:cNvPr id="18" name="六边形 17"/>
          <p:cNvSpPr/>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04</a:t>
            </a:r>
            <a:endParaRPr lang="zh-CN" altLang="en-US" sz="2400" dirty="0">
              <a:solidFill>
                <a:srgbClr val="4D4D4D"/>
              </a:solidFill>
              <a:latin typeface="微软雅黑" pitchFamily="34" charset="-122"/>
              <a:ea typeface="微软雅黑" pitchFamily="34" charset="-122"/>
            </a:endParaRPr>
          </a:p>
        </p:txBody>
      </p:sp>
      <p:sp>
        <p:nvSpPr>
          <p:cNvPr id="21" name="任意多边形 14"/>
          <p:cNvSpPr/>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itchFamily="34" charset="-122"/>
                <a:ea typeface="微软雅黑" pitchFamily="34" charset="-122"/>
              </a:rPr>
              <a:t>资产月报解读</a:t>
            </a:r>
          </a:p>
        </p:txBody>
      </p:sp>
      <p:sp>
        <p:nvSpPr>
          <p:cNvPr id="22" name="六边形 21"/>
          <p:cNvSpPr/>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05</a:t>
            </a:r>
            <a:endParaRPr lang="zh-CN" altLang="en-US" sz="2400" dirty="0">
              <a:solidFill>
                <a:srgbClr val="4D4D4D"/>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0745" y="1338894"/>
            <a:ext cx="8222510" cy="3021238"/>
            <a:chOff x="460745" y="1338894"/>
            <a:chExt cx="8222510" cy="3021238"/>
          </a:xfrm>
        </p:grpSpPr>
        <p:sp>
          <p:nvSpPr>
            <p:cNvPr id="39" name="MH_SubTitle_2"/>
            <p:cNvSpPr/>
            <p:nvPr/>
          </p:nvSpPr>
          <p:spPr bwMode="auto">
            <a:xfrm>
              <a:off x="4609518" y="1338894"/>
              <a:ext cx="4073737" cy="537109"/>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0070C0"/>
            </a:solidFill>
            <a:ln>
              <a:noFill/>
            </a:ln>
          </p:spPr>
          <p:txBody>
            <a:bodyPr lIns="180000" rIns="180000" anchor="ctr">
              <a:normAutofit/>
            </a:bodyPr>
            <a:lstStyle>
              <a:lvl1pPr>
                <a:spcBef>
                  <a:spcPct val="20000"/>
                </a:spcBef>
                <a:buFont typeface="Arial" pitchFamily="34" charset="0"/>
                <a:buChar char="•"/>
                <a:defRPr sz="3200">
                  <a:solidFill>
                    <a:schemeClr val="tx1"/>
                  </a:solidFill>
                  <a:latin typeface="Arial Narrow" panose="020B0606020202030204"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anose="020B0606020202030204"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anose="020B0606020202030204"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anose="020B0606020202030204"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anose="020B0606020202030204"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algn="r" defTabSz="914400" eaLnBrk="1" fontAlgn="auto" latinLnBrk="0" hangingPunct="1">
                <a:lnSpc>
                  <a:spcPct val="120000"/>
                </a:lnSpc>
                <a:spcBef>
                  <a:spcPct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a:ea typeface="微软雅黑"/>
              </a:endParaRPr>
            </a:p>
          </p:txBody>
        </p:sp>
        <p:sp>
          <p:nvSpPr>
            <p:cNvPr id="40" name="MH_SubTitle_1"/>
            <p:cNvSpPr/>
            <p:nvPr/>
          </p:nvSpPr>
          <p:spPr bwMode="auto">
            <a:xfrm>
              <a:off x="460745" y="3823023"/>
              <a:ext cx="4079660" cy="537109"/>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070C0"/>
            </a:solidFill>
            <a:ln>
              <a:noFill/>
            </a:ln>
          </p:spPr>
          <p:txBody>
            <a:bodyPr lIns="180000" rIns="180000" anchor="ctr">
              <a:normAutofit/>
            </a:bodyPr>
            <a:lstStyle>
              <a:lvl1pPr>
                <a:spcBef>
                  <a:spcPct val="20000"/>
                </a:spcBef>
                <a:buFont typeface="Arial" pitchFamily="34" charset="0"/>
                <a:buChar char="•"/>
                <a:defRPr sz="3200">
                  <a:solidFill>
                    <a:schemeClr val="tx1"/>
                  </a:solidFill>
                  <a:latin typeface="Arial Narrow" panose="020B0606020202030204"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anose="020B0606020202030204"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anose="020B0606020202030204"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anose="020B0606020202030204"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anose="020B0606020202030204"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defTabSz="914400" eaLnBrk="1" fontAlgn="auto" latinLnBrk="0" hangingPunct="1">
                <a:lnSpc>
                  <a:spcPct val="120000"/>
                </a:lnSpc>
                <a:spcBef>
                  <a:spcPct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Arial"/>
                <a:ea typeface="微软雅黑"/>
              </a:endParaRPr>
            </a:p>
          </p:txBody>
        </p:sp>
        <p:sp>
          <p:nvSpPr>
            <p:cNvPr id="46" name="MH_Title_1"/>
            <p:cNvSpPr/>
            <p:nvPr/>
          </p:nvSpPr>
          <p:spPr>
            <a:xfrm>
              <a:off x="3209479" y="1492919"/>
              <a:ext cx="2709242" cy="2711215"/>
            </a:xfrm>
            <a:prstGeom prst="donut">
              <a:avLst>
                <a:gd name="adj" fmla="val 3648"/>
              </a:avLst>
            </a:prstGeom>
            <a:solidFill>
              <a:srgbClr val="1B3280"/>
            </a:solidFill>
            <a:ln>
              <a:noFill/>
            </a:ln>
          </p:spPr>
          <p:txBody>
            <a:bodyPr lIns="0" tIns="0" rIns="0" bIns="0" anchor="ctr">
              <a:normAutofit/>
            </a:bodyPr>
            <a:lstStyle/>
            <a:p>
              <a:pPr>
                <a:lnSpc>
                  <a:spcPct val="120000"/>
                </a:lnSpc>
                <a:spcBef>
                  <a:spcPts val="0"/>
                </a:spcBef>
                <a:spcAft>
                  <a:spcPts val="0"/>
                </a:spcAft>
              </a:pPr>
              <a:endParaRPr lang="en-US" altLang="zh-CN" sz="3200" b="1">
                <a:solidFill>
                  <a:srgbClr val="545454"/>
                </a:solidFill>
                <a:latin typeface="微软雅黑" pitchFamily="34" charset="-122"/>
                <a:ea typeface="微软雅黑" pitchFamily="34" charset="-122"/>
              </a:endParaRPr>
            </a:p>
          </p:txBody>
        </p:sp>
        <p:sp>
          <p:nvSpPr>
            <p:cNvPr id="5" name="矩形 4"/>
            <p:cNvSpPr/>
            <p:nvPr/>
          </p:nvSpPr>
          <p:spPr>
            <a:xfrm>
              <a:off x="3370854" y="2579020"/>
              <a:ext cx="2339102" cy="497957"/>
            </a:xfrm>
            <a:prstGeom prst="rect">
              <a:avLst/>
            </a:prstGeom>
          </p:spPr>
          <p:txBody>
            <a:bodyPr wrap="none">
              <a:spAutoFit/>
            </a:bodyPr>
            <a:lstStyle/>
            <a:p>
              <a:pPr>
                <a:lnSpc>
                  <a:spcPct val="120000"/>
                </a:lnSpc>
                <a:spcBef>
                  <a:spcPts val="0"/>
                </a:spcBef>
                <a:spcAft>
                  <a:spcPts val="0"/>
                </a:spcAft>
              </a:pPr>
              <a:r>
                <a:rPr lang="zh-CN" altLang="en-US" sz="2400" b="1">
                  <a:solidFill>
                    <a:srgbClr val="545454"/>
                  </a:solidFill>
                  <a:latin typeface="微软雅黑" pitchFamily="34" charset="-122"/>
                  <a:ea typeface="微软雅黑" pitchFamily="34" charset="-122"/>
                </a:rPr>
                <a:t>修订原则和思路</a:t>
              </a:r>
              <a:endParaRPr lang="en-US" altLang="zh-CN" sz="2400" b="1">
                <a:solidFill>
                  <a:srgbClr val="545454"/>
                </a:solidFill>
                <a:latin typeface="微软雅黑" pitchFamily="34" charset="-122"/>
                <a:ea typeface="微软雅黑" pitchFamily="34" charset="-122"/>
              </a:endParaRPr>
            </a:p>
          </p:txBody>
        </p:sp>
      </p:grpSp>
      <p:sp>
        <p:nvSpPr>
          <p:cNvPr id="30" name="文本框 2"/>
          <p:cNvSpPr txBox="1"/>
          <p:nvPr/>
        </p:nvSpPr>
        <p:spPr>
          <a:xfrm>
            <a:off x="29768" y="60602"/>
            <a:ext cx="416124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第二部分 资产报告修订调整情况</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2041964"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修订原则和思路</a:t>
            </a:r>
            <a:endParaRPr lang="en-US" altLang="zh-CN" sz="1600" b="1">
              <a:solidFill>
                <a:srgbClr val="545454"/>
              </a:solidFill>
              <a:latin typeface="微软雅黑" pitchFamily="34" charset="-122"/>
              <a:ea typeface="微软雅黑" pitchFamily="34" charset="-122"/>
            </a:endParaRPr>
          </a:p>
        </p:txBody>
      </p:sp>
      <p:sp>
        <p:nvSpPr>
          <p:cNvPr id="41" name="矩形 40"/>
          <p:cNvSpPr/>
          <p:nvPr/>
        </p:nvSpPr>
        <p:spPr>
          <a:xfrm>
            <a:off x="5910783" y="1948248"/>
            <a:ext cx="3200400" cy="230832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8605" algn="just" fontAlgn="auto">
              <a:lnSpc>
                <a:spcPct val="150000"/>
              </a:lnSpc>
              <a:spcBef>
                <a:spcPts val="0"/>
              </a:spcBef>
              <a:spcAft>
                <a:spcPts val="0"/>
              </a:spcAft>
            </a:pPr>
            <a:r>
              <a:rPr lang="zh-CN" altLang="en-US" sz="1200" dirty="0">
                <a:solidFill>
                  <a:prstClr val="black">
                    <a:lumMod val="65000"/>
                    <a:lumOff val="35000"/>
                  </a:prstClr>
                </a:solidFill>
                <a:latin typeface="微软雅黑"/>
                <a:ea typeface="微软雅黑"/>
              </a:rPr>
              <a:t>围绕</a:t>
            </a:r>
            <a:r>
              <a:rPr lang="en-US" altLang="zh-CN" sz="1200" dirty="0">
                <a:solidFill>
                  <a:prstClr val="black">
                    <a:lumMod val="65000"/>
                    <a:lumOff val="35000"/>
                  </a:prstClr>
                </a:solidFill>
                <a:latin typeface="微软雅黑"/>
                <a:ea typeface="微软雅黑"/>
              </a:rPr>
              <a:t>2017</a:t>
            </a:r>
            <a:r>
              <a:rPr lang="zh-CN" altLang="en-US" sz="1200" dirty="0">
                <a:solidFill>
                  <a:prstClr val="black">
                    <a:lumMod val="65000"/>
                    <a:lumOff val="35000"/>
                  </a:prstClr>
                </a:solidFill>
                <a:latin typeface="微软雅黑"/>
                <a:ea typeface="微软雅黑"/>
              </a:rPr>
              <a:t>年度资产报告的审议意见和建议，结合各中央部门和地方提交的</a:t>
            </a:r>
            <a:r>
              <a:rPr lang="en-US" altLang="zh-CN" sz="1200" dirty="0">
                <a:solidFill>
                  <a:prstClr val="black">
                    <a:lumMod val="65000"/>
                    <a:lumOff val="35000"/>
                  </a:prstClr>
                </a:solidFill>
                <a:latin typeface="微软雅黑"/>
                <a:ea typeface="微软雅黑"/>
              </a:rPr>
              <a:t>2018</a:t>
            </a:r>
            <a:r>
              <a:rPr lang="zh-CN" altLang="en-US" sz="1200" dirty="0">
                <a:solidFill>
                  <a:prstClr val="black">
                    <a:lumMod val="65000"/>
                    <a:lumOff val="35000"/>
                  </a:prstClr>
                </a:solidFill>
                <a:latin typeface="微软雅黑"/>
                <a:ea typeface="微软雅黑"/>
              </a:rPr>
              <a:t>年资产报告修订意见和建议，在充分考虑工作的延续性和稳定性、资产管理需要且符合向人大报告要求的基础上，从可行性、必要性、准确性和风险控制等多角度把握，对</a:t>
            </a:r>
            <a:r>
              <a:rPr lang="zh-CN" altLang="en-US" sz="1200" b="1" dirty="0">
                <a:solidFill>
                  <a:prstClr val="black">
                    <a:lumMod val="65000"/>
                    <a:lumOff val="35000"/>
                  </a:prstClr>
                </a:solidFill>
                <a:latin typeface="微软雅黑"/>
                <a:ea typeface="微软雅黑"/>
              </a:rPr>
              <a:t>报表功能</a:t>
            </a:r>
            <a:r>
              <a:rPr lang="zh-CN" altLang="en-US" sz="1200" dirty="0">
                <a:solidFill>
                  <a:prstClr val="black">
                    <a:lumMod val="65000"/>
                    <a:lumOff val="35000"/>
                  </a:prstClr>
                </a:solidFill>
                <a:latin typeface="微软雅黑"/>
                <a:ea typeface="微软雅黑"/>
              </a:rPr>
              <a:t>、</a:t>
            </a:r>
            <a:r>
              <a:rPr lang="zh-CN" altLang="en-US" sz="1200" b="1" dirty="0">
                <a:solidFill>
                  <a:prstClr val="black">
                    <a:lumMod val="65000"/>
                    <a:lumOff val="35000"/>
                  </a:prstClr>
                </a:solidFill>
                <a:latin typeface="微软雅黑"/>
                <a:ea typeface="微软雅黑"/>
              </a:rPr>
              <a:t>体系设计</a:t>
            </a:r>
            <a:r>
              <a:rPr lang="zh-CN" altLang="en-US" sz="1200" dirty="0">
                <a:solidFill>
                  <a:prstClr val="black">
                    <a:lumMod val="65000"/>
                    <a:lumOff val="35000"/>
                  </a:prstClr>
                </a:solidFill>
                <a:latin typeface="微软雅黑"/>
                <a:ea typeface="微软雅黑"/>
              </a:rPr>
              <a:t>、</a:t>
            </a:r>
            <a:r>
              <a:rPr lang="zh-CN" altLang="en-US" sz="1200" b="1" dirty="0">
                <a:solidFill>
                  <a:prstClr val="black">
                    <a:lumMod val="65000"/>
                    <a:lumOff val="35000"/>
                  </a:prstClr>
                </a:solidFill>
                <a:latin typeface="微软雅黑"/>
                <a:ea typeface="微软雅黑"/>
              </a:rPr>
              <a:t>指标设置</a:t>
            </a:r>
            <a:r>
              <a:rPr lang="zh-CN" altLang="en-US" sz="1200" dirty="0">
                <a:solidFill>
                  <a:prstClr val="black">
                    <a:lumMod val="65000"/>
                    <a:lumOff val="35000"/>
                  </a:prstClr>
                </a:solidFill>
                <a:latin typeface="微软雅黑"/>
                <a:ea typeface="微软雅黑"/>
              </a:rPr>
              <a:t>、</a:t>
            </a:r>
            <a:r>
              <a:rPr lang="zh-CN" altLang="en-US" sz="1200" b="1" dirty="0">
                <a:solidFill>
                  <a:prstClr val="black">
                    <a:lumMod val="65000"/>
                    <a:lumOff val="35000"/>
                  </a:prstClr>
                </a:solidFill>
                <a:latin typeface="微软雅黑"/>
                <a:ea typeface="微软雅黑"/>
              </a:rPr>
              <a:t>报表格式</a:t>
            </a:r>
            <a:r>
              <a:rPr lang="zh-CN" altLang="en-US" sz="1200" dirty="0">
                <a:solidFill>
                  <a:prstClr val="black">
                    <a:lumMod val="65000"/>
                    <a:lumOff val="35000"/>
                  </a:prstClr>
                </a:solidFill>
                <a:latin typeface="微软雅黑"/>
                <a:ea typeface="微软雅黑"/>
              </a:rPr>
              <a:t>和</a:t>
            </a:r>
            <a:r>
              <a:rPr lang="zh-CN" altLang="en-US" sz="1200" b="1" dirty="0">
                <a:solidFill>
                  <a:prstClr val="black">
                    <a:lumMod val="65000"/>
                    <a:lumOff val="35000"/>
                  </a:prstClr>
                </a:solidFill>
                <a:latin typeface="微软雅黑"/>
                <a:ea typeface="微软雅黑"/>
              </a:rPr>
              <a:t>逻辑验算</a:t>
            </a:r>
            <a:r>
              <a:rPr lang="zh-CN" altLang="en-US" sz="1200" dirty="0">
                <a:solidFill>
                  <a:prstClr val="black">
                    <a:lumMod val="65000"/>
                    <a:lumOff val="35000"/>
                  </a:prstClr>
                </a:solidFill>
                <a:latin typeface="微软雅黑"/>
                <a:ea typeface="微软雅黑"/>
              </a:rPr>
              <a:t>等进行反复讨论研究，确定修订内容。</a:t>
            </a:r>
          </a:p>
        </p:txBody>
      </p:sp>
      <p:sp>
        <p:nvSpPr>
          <p:cNvPr id="42" name="矩形 41"/>
          <p:cNvSpPr/>
          <p:nvPr/>
        </p:nvSpPr>
        <p:spPr>
          <a:xfrm>
            <a:off x="6066831" y="1397640"/>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0"/>
              </a:spcBef>
              <a:spcAft>
                <a:spcPts val="0"/>
              </a:spcAft>
            </a:pPr>
            <a:r>
              <a:rPr lang="zh-CN" altLang="en-US" b="1">
                <a:solidFill>
                  <a:prstClr val="white"/>
                </a:solidFill>
                <a:latin typeface="微软雅黑"/>
                <a:ea typeface="微软雅黑"/>
              </a:rPr>
              <a:t>修订思路</a:t>
            </a:r>
          </a:p>
        </p:txBody>
      </p:sp>
      <p:sp>
        <p:nvSpPr>
          <p:cNvPr id="43" name="矩形 42"/>
          <p:cNvSpPr/>
          <p:nvPr/>
        </p:nvSpPr>
        <p:spPr>
          <a:xfrm>
            <a:off x="986830" y="3909924"/>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20000"/>
              </a:lnSpc>
              <a:spcBef>
                <a:spcPts val="0"/>
              </a:spcBef>
              <a:spcAft>
                <a:spcPts val="0"/>
              </a:spcAft>
            </a:pPr>
            <a:r>
              <a:rPr lang="zh-CN" altLang="en-US" b="1">
                <a:solidFill>
                  <a:prstClr val="white"/>
                </a:solidFill>
                <a:latin typeface="微软雅黑"/>
                <a:ea typeface="微软雅黑"/>
              </a:rPr>
              <a:t>修订原则</a:t>
            </a:r>
          </a:p>
        </p:txBody>
      </p:sp>
      <p:sp>
        <p:nvSpPr>
          <p:cNvPr id="44" name="矩形 43"/>
          <p:cNvSpPr/>
          <p:nvPr/>
        </p:nvSpPr>
        <p:spPr>
          <a:xfrm>
            <a:off x="17017" y="1352582"/>
            <a:ext cx="3198795" cy="246221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fontAlgn="auto">
              <a:lnSpc>
                <a:spcPct val="150000"/>
              </a:lnSpc>
              <a:spcBef>
                <a:spcPts val="600"/>
              </a:spcBef>
              <a:spcAft>
                <a:spcPts val="0"/>
              </a:spcAft>
              <a:buFont typeface="Wingdings" pitchFamily="2" charset="2"/>
              <a:buChar char="Ø"/>
            </a:pPr>
            <a:r>
              <a:rPr lang="zh-CN" altLang="en-US" sz="1200" b="1" dirty="0">
                <a:solidFill>
                  <a:prstClr val="black">
                    <a:lumMod val="65000"/>
                    <a:lumOff val="35000"/>
                  </a:prstClr>
                </a:solidFill>
                <a:latin typeface="微软雅黑"/>
                <a:ea typeface="微软雅黑"/>
              </a:rPr>
              <a:t>遵循资产报告制度相关规定。</a:t>
            </a:r>
            <a:r>
              <a:rPr lang="zh-CN" altLang="en-US" sz="1200" dirty="0">
                <a:solidFill>
                  <a:prstClr val="black">
                    <a:lumMod val="65000"/>
                    <a:lumOff val="35000"/>
                  </a:prstClr>
                </a:solidFill>
                <a:latin typeface="微软雅黑"/>
                <a:ea typeface="微软雅黑"/>
              </a:rPr>
              <a:t>符合</a:t>
            </a:r>
            <a:r>
              <a:rPr lang="zh-CN" altLang="en-US" sz="1200" dirty="0">
                <a:solidFill>
                  <a:srgbClr val="5BBAF6"/>
                </a:solidFill>
                <a:latin typeface="微软雅黑"/>
                <a:ea typeface="微软雅黑"/>
              </a:rPr>
              <a:t>资产管理与预算管理、财务管理相结合，实物管理与价值管理</a:t>
            </a:r>
            <a:r>
              <a:rPr lang="zh-CN" altLang="en-US" sz="1200" dirty="0">
                <a:solidFill>
                  <a:prstClr val="black">
                    <a:lumMod val="65000"/>
                    <a:lumOff val="35000"/>
                  </a:prstClr>
                </a:solidFill>
                <a:latin typeface="微软雅黑"/>
                <a:ea typeface="微软雅黑"/>
              </a:rPr>
              <a:t>相结合的原则。</a:t>
            </a:r>
            <a:endParaRPr lang="en-US" altLang="zh-CN" sz="1200" dirty="0">
              <a:solidFill>
                <a:prstClr val="black">
                  <a:lumMod val="65000"/>
                  <a:lumOff val="35000"/>
                </a:prstClr>
              </a:solidFill>
              <a:latin typeface="微软雅黑"/>
              <a:ea typeface="微软雅黑"/>
            </a:endParaRPr>
          </a:p>
          <a:p>
            <a:pPr marL="171450" indent="-171450" fontAlgn="auto">
              <a:lnSpc>
                <a:spcPct val="150000"/>
              </a:lnSpc>
              <a:spcBef>
                <a:spcPts val="600"/>
              </a:spcBef>
              <a:spcAft>
                <a:spcPts val="0"/>
              </a:spcAft>
              <a:buFont typeface="Wingdings" pitchFamily="2" charset="2"/>
              <a:buChar char="Ø"/>
            </a:pPr>
            <a:r>
              <a:rPr lang="zh-CN" altLang="en-US" sz="1200" b="1" dirty="0">
                <a:solidFill>
                  <a:srgbClr val="FF0000"/>
                </a:solidFill>
                <a:latin typeface="微软雅黑"/>
                <a:ea typeface="微软雅黑"/>
              </a:rPr>
              <a:t>适应国务院向全国人大报告相关要求的原则。</a:t>
            </a:r>
            <a:r>
              <a:rPr lang="zh-CN" altLang="en-US" sz="1200" dirty="0">
                <a:solidFill>
                  <a:prstClr val="black">
                    <a:lumMod val="65000"/>
                    <a:lumOff val="35000"/>
                  </a:prstClr>
                </a:solidFill>
                <a:latin typeface="微软雅黑"/>
                <a:ea typeface="微软雅黑"/>
              </a:rPr>
              <a:t>体现资产全覆盖、全口径的管理要求。</a:t>
            </a:r>
            <a:endParaRPr lang="en-US" altLang="zh-CN" sz="1200" dirty="0">
              <a:solidFill>
                <a:prstClr val="black">
                  <a:lumMod val="65000"/>
                  <a:lumOff val="35000"/>
                </a:prstClr>
              </a:solidFill>
              <a:latin typeface="微软雅黑"/>
              <a:ea typeface="微软雅黑"/>
            </a:endParaRPr>
          </a:p>
          <a:p>
            <a:pPr marL="171450" indent="-171450" fontAlgn="auto">
              <a:lnSpc>
                <a:spcPct val="150000"/>
              </a:lnSpc>
              <a:spcBef>
                <a:spcPts val="600"/>
              </a:spcBef>
              <a:spcAft>
                <a:spcPts val="0"/>
              </a:spcAft>
              <a:buFont typeface="Wingdings" pitchFamily="2" charset="2"/>
              <a:buChar char="Ø"/>
            </a:pPr>
            <a:r>
              <a:rPr lang="zh-CN" altLang="en-US" sz="1200" b="1" dirty="0">
                <a:solidFill>
                  <a:prstClr val="black">
                    <a:lumMod val="65000"/>
                    <a:lumOff val="35000"/>
                  </a:prstClr>
                </a:solidFill>
                <a:latin typeface="微软雅黑"/>
                <a:ea typeface="微软雅黑"/>
              </a:rPr>
              <a:t>提高资产管理信息质量。</a:t>
            </a:r>
            <a:r>
              <a:rPr lang="zh-CN" altLang="en-US" sz="1200" dirty="0">
                <a:solidFill>
                  <a:prstClr val="black">
                    <a:lumMod val="65000"/>
                    <a:lumOff val="35000"/>
                  </a:prstClr>
                </a:solidFill>
                <a:latin typeface="微软雅黑"/>
                <a:ea typeface="微软雅黑"/>
              </a:rPr>
              <a:t>更加科学合理、简便适用，提供的资产管理信息将为各级资产管理发挥更好的基础性作用。</a:t>
            </a:r>
          </a:p>
        </p:txBody>
      </p:sp>
      <p:cxnSp>
        <p:nvCxnSpPr>
          <p:cNvPr id="19" name="直接连接符 18"/>
          <p:cNvCxnSpPr/>
          <p:nvPr/>
        </p:nvCxnSpPr>
        <p:spPr>
          <a:xfrm>
            <a:off x="0" y="561562"/>
            <a:ext cx="392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prism isInverted="1"/>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1200"/>
                            </p:stCondLst>
                            <p:childTnLst>
                              <p:par>
                                <p:cTn id="13" presetID="1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p:tgtEl>
                                          <p:spTgt spid="31"/>
                                        </p:tgtEl>
                                        <p:attrNameLst>
                                          <p:attrName>ppt_x</p:attrName>
                                        </p:attrNameLst>
                                      </p:cBhvr>
                                      <p:tavLst>
                                        <p:tav tm="0">
                                          <p:val>
                                            <p:strVal val="#ppt_x-#ppt_w*1.125000"/>
                                          </p:val>
                                        </p:tav>
                                        <p:tav tm="100000">
                                          <p:val>
                                            <p:strVal val="#ppt_x"/>
                                          </p:val>
                                        </p:tav>
                                      </p:tavLst>
                                    </p:anim>
                                    <p:animEffect transition="in" filter="wipe(right)">
                                      <p:cBhvr>
                                        <p:cTn id="16" dur="250"/>
                                        <p:tgtEl>
                                          <p:spTgt spid="31"/>
                                        </p:tgtEl>
                                      </p:cBhvr>
                                    </p:animEffect>
                                  </p:childTnLst>
                                </p:cTn>
                              </p:par>
                            </p:childTnLst>
                          </p:cTn>
                        </p:par>
                        <p:par>
                          <p:cTn id="17" fill="hold">
                            <p:stCondLst>
                              <p:cond delay="17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200"/>
                            </p:stCondLst>
                            <p:childTnLst>
                              <p:par>
                                <p:cTn id="22" presetID="3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style.rotation</p:attrName>
                                        </p:attrNameLst>
                                      </p:cBhvr>
                                      <p:tavLst>
                                        <p:tav tm="0">
                                          <p:val>
                                            <p:fltVal val="720"/>
                                          </p:val>
                                        </p:tav>
                                        <p:tav tm="100000">
                                          <p:val>
                                            <p:fltVal val="0"/>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ppt_w</p:attrName>
                                        </p:attrNameLst>
                                      </p:cBhvr>
                                      <p:tavLst>
                                        <p:tav tm="0">
                                          <p:val>
                                            <p:fltVal val="0"/>
                                          </p:val>
                                        </p:tav>
                                        <p:tav tm="100000">
                                          <p:val>
                                            <p:strVal val="#ppt_w"/>
                                          </p:val>
                                        </p:tav>
                                      </p:tavLst>
                                    </p:anim>
                                  </p:childTnLst>
                                </p:cTn>
                              </p:par>
                            </p:childTnLst>
                          </p:cTn>
                        </p:par>
                        <p:par>
                          <p:cTn id="28" fill="hold">
                            <p:stCondLst>
                              <p:cond delay="2700"/>
                            </p:stCondLst>
                            <p:childTnLst>
                              <p:par>
                                <p:cTn id="29" presetID="16" presetClass="entr" presetSubtype="37"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outVertical)">
                                      <p:cBhvr>
                                        <p:cTn id="31" dur="500"/>
                                        <p:tgtEl>
                                          <p:spTgt spid="42"/>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par>
                          <p:cTn id="35" fill="hold">
                            <p:stCondLst>
                              <p:cond delay="3200"/>
                            </p:stCondLst>
                            <p:childTnLst>
                              <p:par>
                                <p:cTn id="36" presetID="5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par>
                          <p:cTn id="41" fill="hold">
                            <p:stCondLst>
                              <p:cond delay="3700"/>
                            </p:stCondLst>
                            <p:childTnLst>
                              <p:par>
                                <p:cTn id="42" presetID="53" presetClass="entr" presetSubtype="16"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a:solidFill>
                  <a:srgbClr val="545454"/>
                </a:solidFill>
                <a:latin typeface="微软雅黑" pitchFamily="34" charset="-122"/>
                <a:ea typeface="微软雅黑" pitchFamily="34" charset="-122"/>
              </a:rPr>
              <a:t>2018</a:t>
            </a:r>
            <a:r>
              <a:rPr lang="zh-CN" altLang="en-US" sz="1600" b="1">
                <a:solidFill>
                  <a:srgbClr val="545454"/>
                </a:solidFill>
                <a:latin typeface="微软雅黑" pitchFamily="34" charset="-122"/>
                <a:ea typeface="微软雅黑" pitchFamily="34" charset="-122"/>
              </a:rPr>
              <a:t>年主要修订内容</a:t>
            </a:r>
            <a:endParaRPr lang="en-US" altLang="zh-CN" sz="1600" b="1">
              <a:solidFill>
                <a:srgbClr val="545454"/>
              </a:solidFill>
              <a:latin typeface="微软雅黑" pitchFamily="34" charset="-122"/>
              <a:ea typeface="微软雅黑" pitchFamily="34" charset="-122"/>
            </a:endParaRPr>
          </a:p>
        </p:txBody>
      </p:sp>
      <p:sp>
        <p:nvSpPr>
          <p:cNvPr id="27" name="圆角矩形 5"/>
          <p:cNvSpPr/>
          <p:nvPr/>
        </p:nvSpPr>
        <p:spPr>
          <a:xfrm>
            <a:off x="185999" y="1341709"/>
            <a:ext cx="8824286" cy="1611031"/>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28" name="组合 27"/>
          <p:cNvGrpSpPr/>
          <p:nvPr/>
        </p:nvGrpSpPr>
        <p:grpSpPr>
          <a:xfrm>
            <a:off x="250183" y="1444069"/>
            <a:ext cx="2266374" cy="1415095"/>
            <a:chOff x="717476" y="1291449"/>
            <a:chExt cx="2764477" cy="1106750"/>
          </a:xfrm>
        </p:grpSpPr>
        <p:sp>
          <p:nvSpPr>
            <p:cNvPr id="29" name="圆角矩形 7"/>
            <p:cNvSpPr/>
            <p:nvPr/>
          </p:nvSpPr>
          <p:spPr>
            <a:xfrm>
              <a:off x="717476" y="1291449"/>
              <a:ext cx="2764477" cy="1106750"/>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45" name="TextBox 9"/>
            <p:cNvSpPr txBox="1"/>
            <p:nvPr/>
          </p:nvSpPr>
          <p:spPr>
            <a:xfrm>
              <a:off x="738629" y="1688360"/>
              <a:ext cx="260245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a:defRPr/>
              </a:pPr>
              <a:r>
                <a:rPr lang="zh-CN" altLang="en-US" sz="2000" b="1" kern="0">
                  <a:solidFill>
                    <a:srgbClr val="FFFFFF"/>
                  </a:solidFill>
                  <a:latin typeface="微软雅黑" pitchFamily="34" charset="-122"/>
                  <a:ea typeface="微软雅黑" pitchFamily="34" charset="-122"/>
                </a:rPr>
                <a:t>优化单户表</a:t>
              </a:r>
              <a:endParaRPr kumimoji="0" lang="zh-CN" altLang="en-US" sz="20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grpSp>
      <p:sp>
        <p:nvSpPr>
          <p:cNvPr id="47" name="文本框 58"/>
          <p:cNvSpPr txBox="1"/>
          <p:nvPr/>
        </p:nvSpPr>
        <p:spPr>
          <a:xfrm>
            <a:off x="2607956" y="1414474"/>
            <a:ext cx="6419671" cy="1477328"/>
          </a:xfrm>
          <a:prstGeom prst="rect">
            <a:avLst/>
          </a:prstGeom>
          <a:noFill/>
        </p:spPr>
        <p:txBody>
          <a:bodyPr wrap="square" rtlCol="0">
            <a:spAutoFit/>
          </a:bodyPr>
          <a:lstStyle/>
          <a:p>
            <a:pPr indent="266700" fontAlgn="auto">
              <a:lnSpc>
                <a:spcPct val="150000"/>
              </a:lnSpc>
              <a:spcBef>
                <a:spcPts val="0"/>
              </a:spcBef>
              <a:spcAft>
                <a:spcPts val="0"/>
              </a:spcAft>
              <a:defRPr/>
            </a:pPr>
            <a:r>
              <a:rPr lang="zh-CN" altLang="en-US" sz="1200" b="1" dirty="0">
                <a:solidFill>
                  <a:sysClr val="windowText" lastClr="000000"/>
                </a:solidFill>
                <a:latin typeface="微软雅黑" pitchFamily="34" charset="-122"/>
                <a:ea typeface="微软雅黑" pitchFamily="34" charset="-122"/>
              </a:rPr>
              <a:t>修订后单户表</a:t>
            </a:r>
            <a:r>
              <a:rPr lang="en-US" altLang="zh-CN" sz="1200" b="1" dirty="0">
                <a:solidFill>
                  <a:sysClr val="windowText" lastClr="000000"/>
                </a:solidFill>
                <a:latin typeface="微软雅黑" pitchFamily="34" charset="-122"/>
                <a:ea typeface="微软雅黑" pitchFamily="34" charset="-122"/>
              </a:rPr>
              <a:t>12</a:t>
            </a:r>
            <a:r>
              <a:rPr lang="zh-CN" altLang="en-US" sz="1200" b="1" dirty="0">
                <a:solidFill>
                  <a:sysClr val="windowText" lastClr="000000"/>
                </a:solidFill>
                <a:latin typeface="微软雅黑" pitchFamily="34" charset="-122"/>
                <a:ea typeface="微软雅黑" pitchFamily="34" charset="-122"/>
              </a:rPr>
              <a:t>张，与上年减少</a:t>
            </a:r>
            <a:r>
              <a:rPr lang="en-US" altLang="zh-CN" sz="1200" b="1" dirty="0">
                <a:solidFill>
                  <a:sysClr val="windowText" lastClr="000000"/>
                </a:solidFill>
                <a:latin typeface="微软雅黑" pitchFamily="34" charset="-122"/>
                <a:ea typeface="微软雅黑" pitchFamily="34" charset="-122"/>
              </a:rPr>
              <a:t>1</a:t>
            </a:r>
            <a:r>
              <a:rPr lang="zh-CN" altLang="en-US" sz="1200" b="1" dirty="0">
                <a:solidFill>
                  <a:sysClr val="windowText" lastClr="000000"/>
                </a:solidFill>
                <a:latin typeface="微软雅黑" pitchFamily="34" charset="-122"/>
                <a:ea typeface="微软雅黑" pitchFamily="34" charset="-122"/>
              </a:rPr>
              <a:t>张。</a:t>
            </a:r>
            <a:endParaRPr lang="en-US" altLang="zh-CN" sz="1200" b="1" dirty="0">
              <a:solidFill>
                <a:sysClr val="windowText" lastClr="000000"/>
              </a:solidFill>
              <a:latin typeface="微软雅黑" pitchFamily="34" charset="-122"/>
              <a:ea typeface="微软雅黑" pitchFamily="34" charset="-122"/>
            </a:endParaRPr>
          </a:p>
          <a:p>
            <a:pPr marL="285750" indent="-2857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取消“大型设备情况表”和“行政事业单位使用其他单位房屋、土地情况表”，相关内容整合到其他表中。</a:t>
            </a:r>
            <a:endParaRPr lang="en-US" altLang="zh-CN" sz="1200" dirty="0">
              <a:solidFill>
                <a:sysClr val="windowText" lastClr="000000"/>
              </a:solidFill>
              <a:latin typeface="微软雅黑" pitchFamily="34" charset="-122"/>
              <a:ea typeface="微软雅黑" pitchFamily="34" charset="-122"/>
            </a:endParaRPr>
          </a:p>
          <a:p>
            <a:pPr marL="285750" indent="-2857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合并“固定资产情况表”和“无形资产情况表”，改为“固定和无形资产存量情况表”。</a:t>
            </a:r>
            <a:endParaRPr lang="en-US" altLang="zh-CN" sz="1200" dirty="0">
              <a:solidFill>
                <a:sysClr val="windowText" lastClr="000000"/>
              </a:solidFill>
              <a:latin typeface="微软雅黑" pitchFamily="34" charset="-122"/>
              <a:ea typeface="微软雅黑" pitchFamily="34" charset="-122"/>
            </a:endParaRPr>
          </a:p>
          <a:p>
            <a:pPr marL="285750" indent="-2857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新增“</a:t>
            </a:r>
            <a:r>
              <a:rPr lang="zh-CN" altLang="en-US" sz="1200" dirty="0">
                <a:solidFill>
                  <a:srgbClr val="FF0000"/>
                </a:solidFill>
                <a:latin typeface="微软雅黑" pitchFamily="34" charset="-122"/>
                <a:ea typeface="微软雅黑" pitchFamily="34" charset="-122"/>
              </a:rPr>
              <a:t>固定和无形资产配置情况表</a:t>
            </a:r>
            <a:r>
              <a:rPr lang="zh-CN" altLang="en-US" sz="1200" dirty="0">
                <a:solidFill>
                  <a:sysClr val="windowText" lastClr="000000"/>
                </a:solidFill>
                <a:latin typeface="微软雅黑" pitchFamily="34" charset="-122"/>
                <a:ea typeface="微软雅黑" pitchFamily="34" charset="-122"/>
              </a:rPr>
              <a:t>”和“</a:t>
            </a:r>
            <a:r>
              <a:rPr lang="zh-CN" altLang="en-US" sz="1200" dirty="0">
                <a:solidFill>
                  <a:srgbClr val="FF0000"/>
                </a:solidFill>
                <a:latin typeface="微软雅黑" pitchFamily="34" charset="-122"/>
                <a:ea typeface="微软雅黑" pitchFamily="34" charset="-122"/>
              </a:rPr>
              <a:t>行政单位公共基础设施情况表</a:t>
            </a:r>
            <a:r>
              <a:rPr lang="zh-CN" altLang="en-US" sz="1200" dirty="0">
                <a:solidFill>
                  <a:sysClr val="windowText" lastClr="000000"/>
                </a:solidFill>
                <a:latin typeface="微软雅黑" pitchFamily="34" charset="-122"/>
                <a:ea typeface="微软雅黑" pitchFamily="34" charset="-122"/>
              </a:rPr>
              <a:t>”。</a:t>
            </a:r>
            <a:endParaRPr lang="en-US" altLang="zh-CN" sz="1200" dirty="0">
              <a:solidFill>
                <a:sysClr val="windowText" lastClr="000000"/>
              </a:solidFill>
              <a:latin typeface="微软雅黑" pitchFamily="34" charset="-122"/>
              <a:ea typeface="微软雅黑" pitchFamily="34" charset="-122"/>
            </a:endParaRPr>
          </a:p>
        </p:txBody>
      </p:sp>
      <p:sp>
        <p:nvSpPr>
          <p:cNvPr id="48" name="圆角矩形 5"/>
          <p:cNvSpPr/>
          <p:nvPr/>
        </p:nvSpPr>
        <p:spPr>
          <a:xfrm>
            <a:off x="185999" y="3273506"/>
            <a:ext cx="8824286" cy="1611031"/>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49" name="组合 48"/>
          <p:cNvGrpSpPr/>
          <p:nvPr/>
        </p:nvGrpSpPr>
        <p:grpSpPr>
          <a:xfrm>
            <a:off x="250183" y="3375866"/>
            <a:ext cx="2266374" cy="1415095"/>
            <a:chOff x="717476" y="1291449"/>
            <a:chExt cx="2764477" cy="1106750"/>
          </a:xfrm>
        </p:grpSpPr>
        <p:sp>
          <p:nvSpPr>
            <p:cNvPr id="50" name="圆角矩形 7"/>
            <p:cNvSpPr/>
            <p:nvPr/>
          </p:nvSpPr>
          <p:spPr>
            <a:xfrm>
              <a:off x="717476" y="1291449"/>
              <a:ext cx="2764477" cy="1106750"/>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51" name="TextBox 9"/>
            <p:cNvSpPr txBox="1"/>
            <p:nvPr/>
          </p:nvSpPr>
          <p:spPr>
            <a:xfrm>
              <a:off x="738629" y="1688360"/>
              <a:ext cx="260245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2"/>
                <a:defRPr/>
              </a:pPr>
              <a:r>
                <a:rPr lang="zh-CN" altLang="en-US" sz="2000" b="1" kern="0">
                  <a:solidFill>
                    <a:srgbClr val="FFFFFF"/>
                  </a:solidFill>
                  <a:latin typeface="微软雅黑" pitchFamily="34" charset="-122"/>
                  <a:ea typeface="微软雅黑" pitchFamily="34" charset="-122"/>
                </a:rPr>
                <a:t>瘦身汇总表</a:t>
              </a:r>
              <a:endParaRPr kumimoji="0" lang="zh-CN" altLang="en-US" sz="20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grpSp>
      <p:sp>
        <p:nvSpPr>
          <p:cNvPr id="52" name="文本框 58"/>
          <p:cNvSpPr txBox="1"/>
          <p:nvPr/>
        </p:nvSpPr>
        <p:spPr>
          <a:xfrm>
            <a:off x="2607956" y="3495175"/>
            <a:ext cx="6419671" cy="1200329"/>
          </a:xfrm>
          <a:prstGeom prst="rect">
            <a:avLst/>
          </a:prstGeom>
          <a:noFill/>
        </p:spPr>
        <p:txBody>
          <a:bodyPr wrap="square" rtlCol="0">
            <a:spAutoFit/>
          </a:bodyPr>
          <a:lstStyle/>
          <a:p>
            <a:pPr indent="266700" fontAlgn="auto">
              <a:lnSpc>
                <a:spcPct val="150000"/>
              </a:lnSpc>
              <a:spcBef>
                <a:spcPts val="0"/>
              </a:spcBef>
              <a:spcAft>
                <a:spcPts val="0"/>
              </a:spcAft>
              <a:defRPr/>
            </a:pPr>
            <a:r>
              <a:rPr lang="zh-CN" altLang="en-US" sz="1200" b="1" dirty="0">
                <a:solidFill>
                  <a:sysClr val="windowText" lastClr="000000"/>
                </a:solidFill>
                <a:latin typeface="微软雅黑" pitchFamily="34" charset="-122"/>
                <a:ea typeface="微软雅黑" pitchFamily="34" charset="-122"/>
              </a:rPr>
              <a:t>修订后汇总表</a:t>
            </a:r>
            <a:r>
              <a:rPr lang="en-US" altLang="zh-CN" sz="1200" b="1" dirty="0">
                <a:solidFill>
                  <a:sysClr val="windowText" lastClr="000000"/>
                </a:solidFill>
                <a:latin typeface="微软雅黑" pitchFamily="34" charset="-122"/>
                <a:ea typeface="微软雅黑" pitchFamily="34" charset="-122"/>
              </a:rPr>
              <a:t>8</a:t>
            </a:r>
            <a:r>
              <a:rPr lang="zh-CN" altLang="en-US" sz="1200" b="1" dirty="0">
                <a:solidFill>
                  <a:sysClr val="windowText" lastClr="000000"/>
                </a:solidFill>
                <a:latin typeface="微软雅黑" pitchFamily="34" charset="-122"/>
                <a:ea typeface="微软雅黑" pitchFamily="34" charset="-122"/>
              </a:rPr>
              <a:t>张，与比上年减少</a:t>
            </a:r>
            <a:r>
              <a:rPr lang="en-US" altLang="zh-CN" sz="1200" b="1" dirty="0">
                <a:solidFill>
                  <a:sysClr val="windowText" lastClr="000000"/>
                </a:solidFill>
                <a:latin typeface="微软雅黑" pitchFamily="34" charset="-122"/>
                <a:ea typeface="微软雅黑" pitchFamily="34" charset="-122"/>
              </a:rPr>
              <a:t>5</a:t>
            </a:r>
            <a:r>
              <a:rPr lang="zh-CN" altLang="en-US" sz="1200" b="1" dirty="0">
                <a:solidFill>
                  <a:sysClr val="windowText" lastClr="000000"/>
                </a:solidFill>
                <a:latin typeface="微软雅黑" pitchFamily="34" charset="-122"/>
                <a:ea typeface="微软雅黑" pitchFamily="34" charset="-122"/>
              </a:rPr>
              <a:t>张。</a:t>
            </a:r>
            <a:endParaRPr lang="en-US" altLang="zh-CN" sz="1200" b="1" dirty="0">
              <a:solidFill>
                <a:sysClr val="windowText" lastClr="000000"/>
              </a:solidFill>
              <a:latin typeface="微软雅黑" pitchFamily="34" charset="-122"/>
              <a:ea typeface="微软雅黑" pitchFamily="34" charset="-122"/>
            </a:endParaRPr>
          </a:p>
          <a:p>
            <a:pPr indent="266700" fontAlgn="auto">
              <a:lnSpc>
                <a:spcPct val="150000"/>
              </a:lnSpc>
              <a:spcBef>
                <a:spcPts val="0"/>
              </a:spcBef>
              <a:spcAft>
                <a:spcPts val="0"/>
              </a:spcAft>
              <a:defRPr/>
            </a:pPr>
            <a:r>
              <a:rPr lang="zh-CN" altLang="en-US" sz="1200" dirty="0">
                <a:solidFill>
                  <a:sysClr val="windowText" lastClr="000000"/>
                </a:solidFill>
                <a:latin typeface="微软雅黑" pitchFamily="34" charset="-122"/>
                <a:ea typeface="微软雅黑" pitchFamily="34" charset="-122"/>
              </a:rPr>
              <a:t>打破原有汇总表与单户表完全对应、信息重复统计，按照资产管理</a:t>
            </a:r>
            <a:r>
              <a:rPr lang="zh-CN" altLang="en-US" sz="1200" dirty="0">
                <a:latin typeface="微软雅黑" pitchFamily="34" charset="-122"/>
                <a:ea typeface="微软雅黑" pitchFamily="34" charset="-122"/>
              </a:rPr>
              <a:t>中</a:t>
            </a:r>
            <a:r>
              <a:rPr lang="zh-CN" altLang="en-US" sz="1200" dirty="0">
                <a:solidFill>
                  <a:srgbClr val="FF0000"/>
                </a:solidFill>
                <a:latin typeface="微软雅黑" pitchFamily="34" charset="-122"/>
                <a:ea typeface="微软雅黑" pitchFamily="34" charset="-122"/>
              </a:rPr>
              <a:t>存量、配置、使用、处置和收益环节</a:t>
            </a:r>
            <a:r>
              <a:rPr lang="zh-CN" altLang="en-US" sz="1200" dirty="0">
                <a:solidFill>
                  <a:sysClr val="windowText" lastClr="000000"/>
                </a:solidFill>
                <a:latin typeface="微软雅黑" pitchFamily="34" charset="-122"/>
                <a:ea typeface="微软雅黑" pitchFamily="34" charset="-122"/>
              </a:rPr>
              <a:t>重新设置了汇总表，从相应单户表中提取形成汇总数据，为报告使用者提供更多有效信息。</a:t>
            </a:r>
            <a:endParaRPr lang="en-US" altLang="zh-CN" sz="1200" dirty="0">
              <a:solidFill>
                <a:sysClr val="windowText" lastClr="000000"/>
              </a:solidFill>
              <a:latin typeface="微软雅黑" pitchFamily="34" charset="-122"/>
              <a:ea typeface="微软雅黑" pitchFamily="34" charset="-122"/>
            </a:endParaRPr>
          </a:p>
        </p:txBody>
      </p:sp>
      <p:sp>
        <p:nvSpPr>
          <p:cNvPr id="20" name="文本框 2"/>
          <p:cNvSpPr txBox="1"/>
          <p:nvPr/>
        </p:nvSpPr>
        <p:spPr>
          <a:xfrm>
            <a:off x="29768" y="60602"/>
            <a:ext cx="416124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第二部分 资产报告修订调整情况</a:t>
            </a:r>
          </a:p>
        </p:txBody>
      </p:sp>
      <p:cxnSp>
        <p:nvCxnSpPr>
          <p:cNvPr id="21" name="直接连接符 20"/>
          <p:cNvCxnSpPr/>
          <p:nvPr/>
        </p:nvCxnSpPr>
        <p:spPr>
          <a:xfrm>
            <a:off x="0" y="561562"/>
            <a:ext cx="392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prism isInverted="1"/>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30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3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animBg="1"/>
      <p:bldP spid="47" grpId="0"/>
      <p:bldP spid="48"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a:solidFill>
                  <a:srgbClr val="545454"/>
                </a:solidFill>
                <a:latin typeface="微软雅黑" pitchFamily="34" charset="-122"/>
                <a:ea typeface="微软雅黑" pitchFamily="34" charset="-122"/>
              </a:rPr>
              <a:t>2018</a:t>
            </a:r>
            <a:r>
              <a:rPr lang="zh-CN" altLang="en-US" sz="1600" b="1">
                <a:solidFill>
                  <a:srgbClr val="545454"/>
                </a:solidFill>
                <a:latin typeface="微软雅黑" pitchFamily="34" charset="-122"/>
                <a:ea typeface="微软雅黑" pitchFamily="34" charset="-122"/>
              </a:rPr>
              <a:t>年主要修订内容</a:t>
            </a:r>
            <a:endParaRPr lang="en-US" altLang="zh-CN" sz="1600" b="1">
              <a:solidFill>
                <a:srgbClr val="545454"/>
              </a:solidFill>
              <a:latin typeface="微软雅黑" pitchFamily="34" charset="-122"/>
              <a:ea typeface="微软雅黑" pitchFamily="34" charset="-122"/>
            </a:endParaRPr>
          </a:p>
        </p:txBody>
      </p:sp>
      <p:sp>
        <p:nvSpPr>
          <p:cNvPr id="27" name="圆角矩形 5"/>
          <p:cNvSpPr/>
          <p:nvPr/>
        </p:nvSpPr>
        <p:spPr>
          <a:xfrm>
            <a:off x="168657" y="1180798"/>
            <a:ext cx="8824286" cy="1009962"/>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28" name="组合 27"/>
          <p:cNvGrpSpPr/>
          <p:nvPr/>
        </p:nvGrpSpPr>
        <p:grpSpPr>
          <a:xfrm>
            <a:off x="240658" y="1272175"/>
            <a:ext cx="2321032" cy="822889"/>
            <a:chOff x="717476" y="1294777"/>
            <a:chExt cx="2831148" cy="643584"/>
          </a:xfrm>
        </p:grpSpPr>
        <p:sp>
          <p:nvSpPr>
            <p:cNvPr id="29" name="圆角矩形 7"/>
            <p:cNvSpPr/>
            <p:nvPr/>
          </p:nvSpPr>
          <p:spPr>
            <a:xfrm>
              <a:off x="717476" y="1294777"/>
              <a:ext cx="2764477" cy="643584"/>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45" name="TextBox 9"/>
            <p:cNvSpPr txBox="1"/>
            <p:nvPr/>
          </p:nvSpPr>
          <p:spPr>
            <a:xfrm>
              <a:off x="738628" y="1460105"/>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3"/>
                <a:defRPr/>
              </a:pPr>
              <a:r>
                <a:rPr lang="zh-CN" altLang="en-US" sz="2000" b="1" kern="0">
                  <a:solidFill>
                    <a:srgbClr val="FFFFFF"/>
                  </a:solidFill>
                  <a:latin typeface="微软雅黑" pitchFamily="34" charset="-122"/>
                  <a:ea typeface="微软雅黑" pitchFamily="34" charset="-122"/>
                </a:rPr>
                <a:t>明确编报范围</a:t>
              </a:r>
              <a:endParaRPr kumimoji="0" lang="zh-CN" altLang="en-US" sz="20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grpSp>
      <p:sp>
        <p:nvSpPr>
          <p:cNvPr id="47" name="文本框 58"/>
          <p:cNvSpPr txBox="1"/>
          <p:nvPr/>
        </p:nvSpPr>
        <p:spPr>
          <a:xfrm>
            <a:off x="2607956" y="1230702"/>
            <a:ext cx="6419671" cy="890693"/>
          </a:xfrm>
          <a:prstGeom prst="rect">
            <a:avLst/>
          </a:prstGeom>
          <a:noFill/>
        </p:spPr>
        <p:txBody>
          <a:bodyPr wrap="square" rtlCol="0">
            <a:spAutoFit/>
          </a:bodyPr>
          <a:lstStyle/>
          <a:p>
            <a:pPr marL="171450" indent="-171450" fontAlgn="auto">
              <a:lnSpc>
                <a:spcPct val="150000"/>
              </a:lnSpc>
              <a:spcBef>
                <a:spcPts val="0"/>
              </a:spcBef>
              <a:spcAft>
                <a:spcPts val="0"/>
              </a:spcAft>
              <a:buFont typeface="Wingdings" pitchFamily="2" charset="2"/>
              <a:buChar char="l"/>
              <a:defRPr/>
            </a:pPr>
            <a:r>
              <a:rPr lang="zh-CN" altLang="en-US" sz="1200">
                <a:solidFill>
                  <a:sysClr val="windowText" lastClr="000000"/>
                </a:solidFill>
                <a:latin typeface="微软雅黑" pitchFamily="34" charset="-122"/>
                <a:ea typeface="微软雅黑" pitchFamily="34" charset="-122"/>
              </a:rPr>
              <a:t>明确驻外机构、工会、供销社、人防、尚未脱钩行业商会协会及培训疗养机构的资产、代储物资、基本建设项目、涉密单位资产等填报范围。</a:t>
            </a:r>
            <a:endParaRPr lang="en-US" altLang="zh-CN" sz="1200">
              <a:solidFill>
                <a:sysClr val="windowText" lastClr="000000"/>
              </a:solidFill>
              <a:latin typeface="微软雅黑" pitchFamily="34" charset="-122"/>
              <a:ea typeface="微软雅黑" pitchFamily="34" charset="-122"/>
            </a:endParaRPr>
          </a:p>
          <a:p>
            <a:pPr marL="171450" indent="-171450" fontAlgn="auto">
              <a:lnSpc>
                <a:spcPct val="150000"/>
              </a:lnSpc>
              <a:spcBef>
                <a:spcPts val="0"/>
              </a:spcBef>
              <a:spcAft>
                <a:spcPts val="0"/>
              </a:spcAft>
              <a:buFont typeface="Wingdings" pitchFamily="2" charset="2"/>
              <a:buChar char="l"/>
              <a:defRPr/>
            </a:pPr>
            <a:r>
              <a:rPr lang="zh-CN" altLang="en-US" sz="1200">
                <a:solidFill>
                  <a:sysClr val="windowText" lastClr="000000"/>
                </a:solidFill>
                <a:latin typeface="微软雅黑" pitchFamily="34" charset="-122"/>
                <a:ea typeface="微软雅黑" pitchFamily="34" charset="-122"/>
              </a:rPr>
              <a:t>明确代编资产事项填报调整表等内容。</a:t>
            </a:r>
            <a:endParaRPr lang="en-US" altLang="zh-CN" sz="1200">
              <a:solidFill>
                <a:sysClr val="windowText" lastClr="000000"/>
              </a:solidFill>
              <a:latin typeface="微软雅黑" pitchFamily="34" charset="-122"/>
              <a:ea typeface="微软雅黑" pitchFamily="34" charset="-122"/>
            </a:endParaRPr>
          </a:p>
        </p:txBody>
      </p:sp>
      <p:sp>
        <p:nvSpPr>
          <p:cNvPr id="20" name="圆角矩形 5"/>
          <p:cNvSpPr/>
          <p:nvPr/>
        </p:nvSpPr>
        <p:spPr>
          <a:xfrm>
            <a:off x="168657" y="2345338"/>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21" name="组合 20"/>
          <p:cNvGrpSpPr/>
          <p:nvPr/>
        </p:nvGrpSpPr>
        <p:grpSpPr>
          <a:xfrm>
            <a:off x="240658" y="2424580"/>
            <a:ext cx="2321032" cy="559570"/>
            <a:chOff x="717476" y="1273363"/>
            <a:chExt cx="2831148" cy="437641"/>
          </a:xfrm>
        </p:grpSpPr>
        <p:sp>
          <p:nvSpPr>
            <p:cNvPr id="22"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23"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4"/>
                <a:defRPr/>
              </a:pPr>
              <a:r>
                <a:rPr lang="zh-CN" altLang="en-US" sz="2000" b="1" kern="0">
                  <a:solidFill>
                    <a:srgbClr val="FFFFFF"/>
                  </a:solidFill>
                  <a:latin typeface="微软雅黑" pitchFamily="34" charset="-122"/>
                  <a:ea typeface="微软雅黑" pitchFamily="34" charset="-122"/>
                </a:rPr>
                <a:t>简化统计指标</a:t>
              </a:r>
              <a:endParaRPr kumimoji="0" lang="zh-CN" altLang="en-US" sz="20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grpSp>
      <p:sp>
        <p:nvSpPr>
          <p:cNvPr id="24" name="文本框 58"/>
          <p:cNvSpPr txBox="1"/>
          <p:nvPr/>
        </p:nvSpPr>
        <p:spPr>
          <a:xfrm>
            <a:off x="2607956" y="2536017"/>
            <a:ext cx="6419671" cy="369332"/>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itchFamily="34" charset="-122"/>
                <a:ea typeface="微软雅黑" pitchFamily="34" charset="-122"/>
              </a:rPr>
              <a:t>修订后单户表共有</a:t>
            </a:r>
            <a:r>
              <a:rPr lang="en-US" altLang="zh-CN" sz="1200">
                <a:solidFill>
                  <a:sysClr val="windowText" lastClr="000000"/>
                </a:solidFill>
                <a:latin typeface="微软雅黑" pitchFamily="34" charset="-122"/>
                <a:ea typeface="微软雅黑" pitchFamily="34" charset="-122"/>
              </a:rPr>
              <a:t>2210</a:t>
            </a:r>
            <a:r>
              <a:rPr lang="zh-CN" altLang="en-US" sz="1200">
                <a:solidFill>
                  <a:sysClr val="windowText" lastClr="000000"/>
                </a:solidFill>
                <a:latin typeface="微软雅黑" pitchFamily="34" charset="-122"/>
                <a:ea typeface="微软雅黑" pitchFamily="34" charset="-122"/>
              </a:rPr>
              <a:t>个指标，自动提取指标比上年增加</a:t>
            </a:r>
            <a:r>
              <a:rPr lang="en-US" altLang="zh-CN" sz="1200">
                <a:solidFill>
                  <a:sysClr val="windowText" lastClr="000000"/>
                </a:solidFill>
                <a:latin typeface="微软雅黑" pitchFamily="34" charset="-122"/>
                <a:ea typeface="微软雅黑" pitchFamily="34" charset="-122"/>
              </a:rPr>
              <a:t>467</a:t>
            </a:r>
            <a:r>
              <a:rPr lang="zh-CN" altLang="en-US" sz="1200">
                <a:solidFill>
                  <a:sysClr val="windowText" lastClr="000000"/>
                </a:solidFill>
                <a:latin typeface="微软雅黑" pitchFamily="34" charset="-122"/>
                <a:ea typeface="微软雅黑" pitchFamily="34" charset="-122"/>
              </a:rPr>
              <a:t>项，进一步提高编报效率。</a:t>
            </a:r>
            <a:endParaRPr lang="en-US" altLang="zh-CN" sz="1200">
              <a:solidFill>
                <a:sysClr val="windowText" lastClr="000000"/>
              </a:solidFill>
              <a:latin typeface="微软雅黑" pitchFamily="34" charset="-122"/>
              <a:ea typeface="微软雅黑" pitchFamily="34" charset="-122"/>
            </a:endParaRPr>
          </a:p>
        </p:txBody>
      </p:sp>
      <p:sp>
        <p:nvSpPr>
          <p:cNvPr id="41" name="圆角矩形 5"/>
          <p:cNvSpPr/>
          <p:nvPr/>
        </p:nvSpPr>
        <p:spPr>
          <a:xfrm>
            <a:off x="168657" y="3219057"/>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42" name="组合 41"/>
          <p:cNvGrpSpPr/>
          <p:nvPr/>
        </p:nvGrpSpPr>
        <p:grpSpPr>
          <a:xfrm>
            <a:off x="223316" y="3298299"/>
            <a:ext cx="2321032" cy="559570"/>
            <a:chOff x="717476" y="1273363"/>
            <a:chExt cx="2831148" cy="437641"/>
          </a:xfrm>
        </p:grpSpPr>
        <p:sp>
          <p:nvSpPr>
            <p:cNvPr id="43"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44"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5"/>
                <a:defRPr/>
              </a:pPr>
              <a:r>
                <a:rPr lang="zh-CN" altLang="en-US" sz="2000" b="1" kern="0">
                  <a:solidFill>
                    <a:srgbClr val="FFFFFF"/>
                  </a:solidFill>
                  <a:latin typeface="微软雅黑" pitchFamily="34" charset="-122"/>
                  <a:ea typeface="微软雅黑" pitchFamily="34" charset="-122"/>
                </a:rPr>
                <a:t>完善审核公式</a:t>
              </a:r>
            </a:p>
          </p:txBody>
        </p:sp>
      </p:grpSp>
      <p:sp>
        <p:nvSpPr>
          <p:cNvPr id="46" name="文本框 58"/>
          <p:cNvSpPr txBox="1"/>
          <p:nvPr/>
        </p:nvSpPr>
        <p:spPr>
          <a:xfrm>
            <a:off x="2564068" y="3276705"/>
            <a:ext cx="6419671"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itchFamily="34" charset="-122"/>
                <a:ea typeface="微软雅黑" pitchFamily="34" charset="-122"/>
              </a:rPr>
              <a:t>全面梳理表内和表间公式，共建立逻辑性公式</a:t>
            </a:r>
            <a:r>
              <a:rPr lang="en-US" altLang="zh-CN" sz="1200" b="1">
                <a:solidFill>
                  <a:sysClr val="windowText" lastClr="000000"/>
                </a:solidFill>
                <a:latin typeface="微软雅黑" pitchFamily="34" charset="-122"/>
                <a:ea typeface="微软雅黑" pitchFamily="34" charset="-122"/>
              </a:rPr>
              <a:t>452</a:t>
            </a:r>
            <a:r>
              <a:rPr lang="zh-CN" altLang="en-US" sz="1200" b="1">
                <a:solidFill>
                  <a:sysClr val="windowText" lastClr="000000"/>
                </a:solidFill>
                <a:latin typeface="微软雅黑" pitchFamily="34" charset="-122"/>
                <a:ea typeface="微软雅黑" pitchFamily="34" charset="-122"/>
              </a:rPr>
              <a:t>个</a:t>
            </a:r>
            <a:r>
              <a:rPr lang="zh-CN" altLang="en-US" sz="1200">
                <a:solidFill>
                  <a:sysClr val="windowText" lastClr="000000"/>
                </a:solidFill>
                <a:latin typeface="微软雅黑" pitchFamily="34" charset="-122"/>
                <a:ea typeface="微软雅黑" pitchFamily="34" charset="-122"/>
              </a:rPr>
              <a:t>和核实性公式</a:t>
            </a:r>
            <a:r>
              <a:rPr lang="en-US" altLang="zh-CN" sz="1200" b="1">
                <a:solidFill>
                  <a:sysClr val="windowText" lastClr="000000"/>
                </a:solidFill>
                <a:latin typeface="微软雅黑" pitchFamily="34" charset="-122"/>
                <a:ea typeface="微软雅黑" pitchFamily="34" charset="-122"/>
              </a:rPr>
              <a:t>353</a:t>
            </a:r>
            <a:r>
              <a:rPr lang="zh-CN" altLang="en-US" sz="1200" b="1">
                <a:solidFill>
                  <a:sysClr val="windowText" lastClr="000000"/>
                </a:solidFill>
                <a:latin typeface="微软雅黑" pitchFamily="34" charset="-122"/>
                <a:ea typeface="微软雅黑" pitchFamily="34" charset="-122"/>
              </a:rPr>
              <a:t>个</a:t>
            </a:r>
            <a:r>
              <a:rPr lang="zh-CN" altLang="en-US" sz="1200">
                <a:solidFill>
                  <a:sysClr val="windowText" lastClr="000000"/>
                </a:solidFill>
                <a:latin typeface="微软雅黑" pitchFamily="34" charset="-122"/>
                <a:ea typeface="微软雅黑" pitchFamily="34" charset="-122"/>
              </a:rPr>
              <a:t>，加强逻辑验算，提高资产信息编报质量。</a:t>
            </a:r>
          </a:p>
        </p:txBody>
      </p:sp>
      <p:sp>
        <p:nvSpPr>
          <p:cNvPr id="53" name="圆角矩形 5"/>
          <p:cNvSpPr/>
          <p:nvPr/>
        </p:nvSpPr>
        <p:spPr>
          <a:xfrm>
            <a:off x="168657" y="4095431"/>
            <a:ext cx="8824286" cy="718116"/>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54" name="组合 53"/>
          <p:cNvGrpSpPr/>
          <p:nvPr/>
        </p:nvGrpSpPr>
        <p:grpSpPr>
          <a:xfrm>
            <a:off x="240658" y="4174673"/>
            <a:ext cx="2321032" cy="559570"/>
            <a:chOff x="717476" y="1273363"/>
            <a:chExt cx="2831148" cy="437641"/>
          </a:xfrm>
        </p:grpSpPr>
        <p:sp>
          <p:nvSpPr>
            <p:cNvPr id="55" name="圆角矩形 7"/>
            <p:cNvSpPr/>
            <p:nvPr/>
          </p:nvSpPr>
          <p:spPr>
            <a:xfrm>
              <a:off x="717476" y="1273363"/>
              <a:ext cx="2764477" cy="437641"/>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56" name="TextBox 9"/>
            <p:cNvSpPr txBox="1"/>
            <p:nvPr/>
          </p:nvSpPr>
          <p:spPr>
            <a:xfrm>
              <a:off x="738628" y="1335721"/>
              <a:ext cx="2809996"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6"/>
                <a:defRPr/>
              </a:pPr>
              <a:r>
                <a:rPr lang="zh-CN" altLang="en-US" sz="2000" b="1" kern="0">
                  <a:solidFill>
                    <a:srgbClr val="FFFFFF"/>
                  </a:solidFill>
                  <a:latin typeface="微软雅黑" pitchFamily="34" charset="-122"/>
                  <a:ea typeface="微软雅黑" pitchFamily="34" charset="-122"/>
                </a:rPr>
                <a:t>细化编制说明</a:t>
              </a:r>
            </a:p>
          </p:txBody>
        </p:sp>
      </p:grpSp>
      <p:sp>
        <p:nvSpPr>
          <p:cNvPr id="57" name="文本框 58"/>
          <p:cNvSpPr txBox="1"/>
          <p:nvPr/>
        </p:nvSpPr>
        <p:spPr>
          <a:xfrm>
            <a:off x="2559604" y="4147611"/>
            <a:ext cx="6419671" cy="613694"/>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itchFamily="34" charset="-122"/>
                <a:ea typeface="微软雅黑" pitchFamily="34" charset="-122"/>
              </a:rPr>
              <a:t>结合中央部门和地方财政提交的修订意见，细化关键指标编制说明，清晰表述填报口径和方法。</a:t>
            </a:r>
          </a:p>
        </p:txBody>
      </p:sp>
      <p:sp>
        <p:nvSpPr>
          <p:cNvPr id="38" name="文本框 2"/>
          <p:cNvSpPr txBox="1"/>
          <p:nvPr/>
        </p:nvSpPr>
        <p:spPr>
          <a:xfrm>
            <a:off x="29768" y="60602"/>
            <a:ext cx="416124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第二部分 资产报告修订调整情况</a:t>
            </a:r>
          </a:p>
        </p:txBody>
      </p:sp>
      <p:cxnSp>
        <p:nvCxnSpPr>
          <p:cNvPr id="39" name="直接连接符 38"/>
          <p:cNvCxnSpPr/>
          <p:nvPr/>
        </p:nvCxnSpPr>
        <p:spPr>
          <a:xfrm>
            <a:off x="0" y="561562"/>
            <a:ext cx="392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30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p:bldP spid="20" grpId="0" animBg="1"/>
      <p:bldP spid="24" grpId="0"/>
      <p:bldP spid="41" grpId="0" animBg="1"/>
      <p:bldP spid="46" grpId="0"/>
      <p:bldP spid="53" grpId="0" animBg="1"/>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3108736"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en-US" altLang="zh-CN" sz="1600" b="1">
                <a:solidFill>
                  <a:srgbClr val="545454"/>
                </a:solidFill>
                <a:latin typeface="微软雅黑" pitchFamily="34" charset="-122"/>
                <a:ea typeface="微软雅黑" pitchFamily="34" charset="-122"/>
              </a:rPr>
              <a:t>2018</a:t>
            </a:r>
            <a:r>
              <a:rPr lang="zh-CN" altLang="en-US" sz="1600" b="1">
                <a:solidFill>
                  <a:srgbClr val="545454"/>
                </a:solidFill>
                <a:latin typeface="微软雅黑" pitchFamily="34" charset="-122"/>
                <a:ea typeface="微软雅黑" pitchFamily="34" charset="-122"/>
              </a:rPr>
              <a:t>年主要修订内容</a:t>
            </a:r>
            <a:endParaRPr lang="en-US" altLang="zh-CN" sz="1600" b="1">
              <a:solidFill>
                <a:srgbClr val="545454"/>
              </a:solidFill>
              <a:latin typeface="微软雅黑" pitchFamily="34" charset="-122"/>
              <a:ea typeface="微软雅黑" pitchFamily="34" charset="-122"/>
            </a:endParaRPr>
          </a:p>
        </p:txBody>
      </p:sp>
      <p:sp>
        <p:nvSpPr>
          <p:cNvPr id="20" name="圆角矩形 5"/>
          <p:cNvSpPr/>
          <p:nvPr/>
        </p:nvSpPr>
        <p:spPr>
          <a:xfrm>
            <a:off x="159857" y="1172258"/>
            <a:ext cx="8824286" cy="940390"/>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21" name="组合 20"/>
          <p:cNvGrpSpPr/>
          <p:nvPr/>
        </p:nvGrpSpPr>
        <p:grpSpPr>
          <a:xfrm>
            <a:off x="231857" y="1251500"/>
            <a:ext cx="2739984" cy="786864"/>
            <a:chOff x="717475" y="1273363"/>
            <a:chExt cx="3342177" cy="615408"/>
          </a:xfrm>
        </p:grpSpPr>
        <p:sp>
          <p:nvSpPr>
            <p:cNvPr id="22" name="圆角矩形 7"/>
            <p:cNvSpPr/>
            <p:nvPr/>
          </p:nvSpPr>
          <p:spPr>
            <a:xfrm>
              <a:off x="717475" y="1273363"/>
              <a:ext cx="3342176" cy="615408"/>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23" name="TextBox 9"/>
            <p:cNvSpPr txBox="1"/>
            <p:nvPr/>
          </p:nvSpPr>
          <p:spPr>
            <a:xfrm>
              <a:off x="738628" y="1424604"/>
              <a:ext cx="3321024"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7"/>
                <a:defRPr/>
              </a:pPr>
              <a:r>
                <a:rPr lang="zh-CN" altLang="en-US" sz="2000" b="1" kern="0">
                  <a:solidFill>
                    <a:srgbClr val="FFFFFF"/>
                  </a:solidFill>
                  <a:latin typeface="微软雅黑" pitchFamily="34" charset="-122"/>
                  <a:ea typeface="微软雅黑" pitchFamily="34" charset="-122"/>
                </a:rPr>
                <a:t>增加辅助分析工具</a:t>
              </a:r>
              <a:endParaRPr kumimoji="0" lang="zh-CN" altLang="en-US" sz="20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grpSp>
      <p:sp>
        <p:nvSpPr>
          <p:cNvPr id="24" name="文本框 58"/>
          <p:cNvSpPr txBox="1"/>
          <p:nvPr/>
        </p:nvSpPr>
        <p:spPr>
          <a:xfrm>
            <a:off x="3124238" y="1319288"/>
            <a:ext cx="5846236"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itchFamily="34" charset="-122"/>
                <a:ea typeface="微软雅黑" pitchFamily="34" charset="-122"/>
              </a:rPr>
              <a:t>在资产报表软件中设置资产结构、配置、使用、处置、收益分析指标体系，由报表数据提取生成，辅助各行政事业单位做好资产管理情况分析。</a:t>
            </a:r>
            <a:endParaRPr lang="en-US" altLang="zh-CN" sz="1200">
              <a:solidFill>
                <a:sysClr val="windowText" lastClr="000000"/>
              </a:solidFill>
              <a:latin typeface="微软雅黑" pitchFamily="34" charset="-122"/>
              <a:ea typeface="微软雅黑" pitchFamily="34" charset="-122"/>
            </a:endParaRPr>
          </a:p>
        </p:txBody>
      </p:sp>
      <p:sp>
        <p:nvSpPr>
          <p:cNvPr id="41" name="圆角矩形 5"/>
          <p:cNvSpPr/>
          <p:nvPr/>
        </p:nvSpPr>
        <p:spPr>
          <a:xfrm>
            <a:off x="159857" y="2380879"/>
            <a:ext cx="8824286" cy="939600"/>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42" name="组合 41"/>
          <p:cNvGrpSpPr/>
          <p:nvPr/>
        </p:nvGrpSpPr>
        <p:grpSpPr>
          <a:xfrm>
            <a:off x="214516" y="2460120"/>
            <a:ext cx="2757325" cy="788399"/>
            <a:chOff x="717476" y="1273363"/>
            <a:chExt cx="3363330" cy="616609"/>
          </a:xfrm>
        </p:grpSpPr>
        <p:sp>
          <p:nvSpPr>
            <p:cNvPr id="43" name="圆角矩形 7"/>
            <p:cNvSpPr/>
            <p:nvPr/>
          </p:nvSpPr>
          <p:spPr>
            <a:xfrm>
              <a:off x="717476" y="1273363"/>
              <a:ext cx="3363330" cy="616609"/>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44" name="TextBox 9"/>
            <p:cNvSpPr txBox="1"/>
            <p:nvPr/>
          </p:nvSpPr>
          <p:spPr>
            <a:xfrm>
              <a:off x="738628" y="1425204"/>
              <a:ext cx="3342178"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8"/>
                <a:defRPr/>
              </a:pPr>
              <a:r>
                <a:rPr lang="zh-CN" altLang="en-US" sz="2000" b="1" kern="0">
                  <a:solidFill>
                    <a:srgbClr val="FFFFFF"/>
                  </a:solidFill>
                  <a:latin typeface="微软雅黑" pitchFamily="34" charset="-122"/>
                  <a:ea typeface="微软雅黑" pitchFamily="34" charset="-122"/>
                </a:rPr>
                <a:t>改进分析报告内容</a:t>
              </a:r>
            </a:p>
          </p:txBody>
        </p:sp>
      </p:grpSp>
      <p:sp>
        <p:nvSpPr>
          <p:cNvPr id="46" name="文本框 58"/>
          <p:cNvSpPr txBox="1"/>
          <p:nvPr/>
        </p:nvSpPr>
        <p:spPr>
          <a:xfrm>
            <a:off x="3124238" y="2527514"/>
            <a:ext cx="5846236" cy="646331"/>
          </a:xfrm>
          <a:prstGeom prst="rect">
            <a:avLst/>
          </a:prstGeom>
          <a:noFill/>
        </p:spPr>
        <p:txBody>
          <a:bodyPr wrap="square" rtlCol="0">
            <a:spAutoFit/>
          </a:bodyPr>
          <a:lstStyle/>
          <a:p>
            <a:pPr fontAlgn="auto">
              <a:lnSpc>
                <a:spcPct val="150000"/>
              </a:lnSpc>
              <a:spcBef>
                <a:spcPts val="0"/>
              </a:spcBef>
              <a:spcAft>
                <a:spcPts val="0"/>
              </a:spcAft>
              <a:defRPr/>
            </a:pPr>
            <a:r>
              <a:rPr lang="zh-CN" altLang="en-US" sz="1200">
                <a:solidFill>
                  <a:sysClr val="windowText" lastClr="000000"/>
                </a:solidFill>
                <a:latin typeface="微软雅黑" pitchFamily="34" charset="-122"/>
                <a:ea typeface="微软雅黑" pitchFamily="34" charset="-122"/>
              </a:rPr>
              <a:t>细化分析报告的撰写提纲，引导各部门（单位）结合资产管理实际情况，进行全面详实地分析，促进分析结论得以有效运用。</a:t>
            </a:r>
          </a:p>
        </p:txBody>
      </p:sp>
      <p:sp>
        <p:nvSpPr>
          <p:cNvPr id="53" name="圆角矩形 5"/>
          <p:cNvSpPr/>
          <p:nvPr/>
        </p:nvSpPr>
        <p:spPr>
          <a:xfrm>
            <a:off x="159857" y="3591285"/>
            <a:ext cx="8824286" cy="1114009"/>
          </a:xfrm>
          <a:prstGeom prst="roundRect">
            <a:avLst>
              <a:gd name="adj" fmla="val 0"/>
            </a:avLst>
          </a:prstGeom>
          <a:solidFill>
            <a:srgbClr val="FFFFFF">
              <a:lumMod val="85000"/>
            </a:srgbClr>
          </a:solidFill>
          <a:ln w="25400" cap="flat" cmpd="sng" algn="ctr">
            <a:noFill/>
            <a:prstDash val="sysDash"/>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nvGrpSpPr>
          <p:cNvPr id="54" name="组合 53"/>
          <p:cNvGrpSpPr/>
          <p:nvPr/>
        </p:nvGrpSpPr>
        <p:grpSpPr>
          <a:xfrm>
            <a:off x="231858" y="3670526"/>
            <a:ext cx="2739984" cy="941721"/>
            <a:chOff x="717476" y="1273362"/>
            <a:chExt cx="3342177" cy="736522"/>
          </a:xfrm>
        </p:grpSpPr>
        <p:sp>
          <p:nvSpPr>
            <p:cNvPr id="55" name="圆角矩形 7"/>
            <p:cNvSpPr/>
            <p:nvPr/>
          </p:nvSpPr>
          <p:spPr>
            <a:xfrm>
              <a:off x="717476" y="1273362"/>
              <a:ext cx="3342177" cy="736522"/>
            </a:xfrm>
            <a:prstGeom prst="roundRect">
              <a:avLst>
                <a:gd name="adj" fmla="val 1088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56" name="TextBox 9"/>
            <p:cNvSpPr txBox="1"/>
            <p:nvPr/>
          </p:nvSpPr>
          <p:spPr>
            <a:xfrm>
              <a:off x="738628" y="1485159"/>
              <a:ext cx="3321025" cy="312927"/>
            </a:xfrm>
            <a:prstGeom prst="rect">
              <a:avLst/>
            </a:prstGeom>
            <a:noFill/>
          </p:spPr>
          <p:txBody>
            <a:bodyPr wrap="square" rtlCol="0">
              <a:spAutoFit/>
            </a:bodyPr>
            <a:lstStyle/>
            <a:p>
              <a:pPr marL="457200" marR="0" lvl="0" indent="-457200" algn="ctr" defTabSz="914400" eaLnBrk="1" fontAlgn="auto" latinLnBrk="0" hangingPunct="1">
                <a:spcBef>
                  <a:spcPts val="0"/>
                </a:spcBef>
                <a:spcAft>
                  <a:spcPts val="0"/>
                </a:spcAft>
                <a:buClrTx/>
                <a:buSzTx/>
                <a:buFont typeface="+mj-ea"/>
                <a:buAutoNum type="circleNumDbPlain" startAt="9"/>
                <a:defRPr/>
              </a:pPr>
              <a:r>
                <a:rPr lang="zh-CN" altLang="en-US" sz="2000" b="1" kern="0">
                  <a:solidFill>
                    <a:srgbClr val="FFFFFF"/>
                  </a:solidFill>
                  <a:latin typeface="微软雅黑" pitchFamily="34" charset="-122"/>
                  <a:ea typeface="微软雅黑" pitchFamily="34" charset="-122"/>
                </a:rPr>
                <a:t>升级资产信息系统</a:t>
              </a:r>
            </a:p>
          </p:txBody>
        </p:sp>
      </p:grpSp>
      <p:sp>
        <p:nvSpPr>
          <p:cNvPr id="57" name="文本框 58"/>
          <p:cNvSpPr txBox="1"/>
          <p:nvPr/>
        </p:nvSpPr>
        <p:spPr>
          <a:xfrm>
            <a:off x="3124238" y="3686624"/>
            <a:ext cx="5846784" cy="923330"/>
          </a:xfrm>
          <a:prstGeom prst="rect">
            <a:avLst/>
          </a:prstGeom>
          <a:noFill/>
        </p:spPr>
        <p:txBody>
          <a:bodyPr wrap="square" rtlCol="0">
            <a:spAutoFit/>
          </a:bodyPr>
          <a:lstStyle/>
          <a:p>
            <a:pPr marL="171450" indent="-1714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完善资产卡片登记信息，更新行业分类和无形资产等标准规范。</a:t>
            </a:r>
            <a:endParaRPr lang="en-US" altLang="zh-CN" sz="1200" dirty="0">
              <a:solidFill>
                <a:sysClr val="windowText" lastClr="000000"/>
              </a:solidFill>
              <a:latin typeface="微软雅黑" pitchFamily="34" charset="-122"/>
              <a:ea typeface="微软雅黑" pitchFamily="34" charset="-122"/>
            </a:endParaRPr>
          </a:p>
          <a:p>
            <a:pPr marL="171450" indent="-1714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完善折旧管理功能，新增存货、在建工程和租借入资产管理模块。</a:t>
            </a:r>
            <a:endParaRPr lang="en-US" altLang="zh-CN" sz="1200" dirty="0">
              <a:solidFill>
                <a:sysClr val="windowText" lastClr="000000"/>
              </a:solidFill>
              <a:latin typeface="微软雅黑" pitchFamily="34" charset="-122"/>
              <a:ea typeface="微软雅黑" pitchFamily="34" charset="-122"/>
            </a:endParaRPr>
          </a:p>
          <a:p>
            <a:pPr marL="171450" indent="-171450" fontAlgn="auto">
              <a:lnSpc>
                <a:spcPct val="150000"/>
              </a:lnSpc>
              <a:spcBef>
                <a:spcPts val="0"/>
              </a:spcBef>
              <a:spcAft>
                <a:spcPts val="0"/>
              </a:spcAft>
              <a:buFont typeface="Wingdings" pitchFamily="2" charset="2"/>
              <a:buChar char="l"/>
              <a:defRPr/>
            </a:pPr>
            <a:r>
              <a:rPr lang="zh-CN" altLang="en-US" sz="1200" dirty="0">
                <a:solidFill>
                  <a:sysClr val="windowText" lastClr="000000"/>
                </a:solidFill>
                <a:latin typeface="微软雅黑" pitchFamily="34" charset="-122"/>
                <a:ea typeface="微软雅黑" pitchFamily="34" charset="-122"/>
              </a:rPr>
              <a:t>增加</a:t>
            </a:r>
            <a:r>
              <a:rPr lang="zh-CN" altLang="en-US" sz="1200" dirty="0">
                <a:solidFill>
                  <a:srgbClr val="FF0000"/>
                </a:solidFill>
                <a:latin typeface="微软雅黑" pitchFamily="34" charset="-122"/>
                <a:ea typeface="微软雅黑" pitchFamily="34" charset="-122"/>
              </a:rPr>
              <a:t>资产分析</a:t>
            </a:r>
            <a:r>
              <a:rPr lang="zh-CN" altLang="en-US" sz="1200" dirty="0">
                <a:solidFill>
                  <a:sysClr val="windowText" lastClr="000000"/>
                </a:solidFill>
                <a:latin typeface="微软雅黑" pitchFamily="34" charset="-122"/>
                <a:ea typeface="微软雅黑" pitchFamily="34" charset="-122"/>
              </a:rPr>
              <a:t>和</a:t>
            </a:r>
            <a:r>
              <a:rPr lang="zh-CN" altLang="en-US" sz="1200" dirty="0">
                <a:solidFill>
                  <a:srgbClr val="FF0000"/>
                </a:solidFill>
                <a:latin typeface="微软雅黑" pitchFamily="34" charset="-122"/>
                <a:ea typeface="微软雅黑" pitchFamily="34" charset="-122"/>
              </a:rPr>
              <a:t>数据体检</a:t>
            </a:r>
            <a:r>
              <a:rPr lang="zh-CN" altLang="en-US" sz="1200" dirty="0">
                <a:solidFill>
                  <a:sysClr val="windowText" lastClr="000000"/>
                </a:solidFill>
                <a:latin typeface="微软雅黑" pitchFamily="34" charset="-122"/>
                <a:ea typeface="微软雅黑" pitchFamily="34" charset="-122"/>
              </a:rPr>
              <a:t>等功能，改善界面设计和交互方式等。</a:t>
            </a:r>
            <a:endParaRPr lang="en-US" altLang="zh-CN" sz="1200" dirty="0">
              <a:solidFill>
                <a:sysClr val="windowText" lastClr="000000"/>
              </a:solidFill>
              <a:latin typeface="微软雅黑" pitchFamily="34" charset="-122"/>
              <a:ea typeface="微软雅黑" pitchFamily="34" charset="-122"/>
            </a:endParaRPr>
          </a:p>
        </p:txBody>
      </p:sp>
      <p:sp>
        <p:nvSpPr>
          <p:cNvPr id="25" name="文本框 2"/>
          <p:cNvSpPr txBox="1"/>
          <p:nvPr/>
        </p:nvSpPr>
        <p:spPr>
          <a:xfrm>
            <a:off x="29768" y="60602"/>
            <a:ext cx="416124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第二部分 资产报告修订调整情况</a:t>
            </a:r>
          </a:p>
        </p:txBody>
      </p:sp>
      <p:cxnSp>
        <p:nvCxnSpPr>
          <p:cNvPr id="26" name="直接连接符 25"/>
          <p:cNvCxnSpPr/>
          <p:nvPr/>
        </p:nvCxnSpPr>
        <p:spPr>
          <a:xfrm>
            <a:off x="0" y="561562"/>
            <a:ext cx="392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0-#ppt_w/2"/>
                                          </p:val>
                                        </p:tav>
                                        <p:tav tm="100000">
                                          <p:val>
                                            <p:strVal val="#ppt_x"/>
                                          </p:val>
                                        </p:tav>
                                      </p:tavLst>
                                    </p:anim>
                                    <p:anim calcmode="lin" valueType="num">
                                      <p:cBhvr additive="base">
                                        <p:cTn id="30" dur="500" fill="hold"/>
                                        <p:tgtEl>
                                          <p:spTgt spid="53"/>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57"/>
                                        </p:tgtEl>
                                        <p:attrNameLst>
                                          <p:attrName>style.visibility</p:attrName>
                                        </p:attrNameLst>
                                      </p:cBhvr>
                                      <p:to>
                                        <p:strVal val="visible"/>
                                      </p:to>
                                    </p:set>
                                    <p:animEffect transition="in" filter="wipe(left)">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41" grpId="0" animBg="1"/>
      <p:bldP spid="46" grpId="0"/>
      <p:bldP spid="53" grpId="0" animBg="1"/>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总体情况和</a:t>
            </a:r>
            <a:r>
              <a:rPr lang="zh-CN" altLang="zh-CN" sz="2400" b="1" kern="0" dirty="0">
                <a:solidFill>
                  <a:srgbClr val="FFFFFF"/>
                </a:solidFill>
                <a:latin typeface="微软雅黑" pitchFamily="34" charset="-122"/>
                <a:ea typeface="微软雅黑" pitchFamily="34" charset="-122"/>
              </a:rPr>
              <a:t>编报体系</a:t>
            </a:r>
            <a:endParaRPr lang="zh-CN" altLang="en-US" sz="2400" b="1" kern="0" dirty="0">
              <a:solidFill>
                <a:srgbClr val="FFFFFF"/>
              </a:solidFill>
              <a:latin typeface="微软雅黑" pitchFamily="34" charset="-122"/>
              <a:ea typeface="微软雅黑" pitchFamily="34" charset="-122"/>
            </a:endParaRPr>
          </a:p>
        </p:txBody>
      </p:sp>
      <p:sp>
        <p:nvSpPr>
          <p:cNvPr id="12" name="六边形 11"/>
          <p:cNvSpPr/>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01</a:t>
            </a:r>
            <a:endParaRPr lang="zh-CN" altLang="en-US" sz="2400" dirty="0">
              <a:solidFill>
                <a:srgbClr val="4D4D4D"/>
              </a:solidFill>
              <a:latin typeface="微软雅黑" pitchFamily="34" charset="-122"/>
              <a:ea typeface="微软雅黑" pitchFamily="34" charset="-122"/>
            </a:endParaRPr>
          </a:p>
        </p:txBody>
      </p:sp>
      <p:sp>
        <p:nvSpPr>
          <p:cNvPr id="13" name="任意多边形 12"/>
          <p:cNvSpPr/>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资产报告修订调整情况</a:t>
            </a:r>
          </a:p>
        </p:txBody>
      </p:sp>
      <p:sp>
        <p:nvSpPr>
          <p:cNvPr id="14" name="六边形 13"/>
          <p:cNvSpPr/>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02</a:t>
            </a:r>
            <a:endParaRPr lang="zh-CN" altLang="en-US" sz="2400" dirty="0">
              <a:solidFill>
                <a:srgbClr val="4D4D4D"/>
              </a:solidFill>
              <a:latin typeface="微软雅黑" pitchFamily="34" charset="-122"/>
              <a:ea typeface="微软雅黑" pitchFamily="34" charset="-122"/>
            </a:endParaRPr>
          </a:p>
        </p:txBody>
      </p:sp>
      <p:sp>
        <p:nvSpPr>
          <p:cNvPr id="15" name="任意多边形 14"/>
          <p:cNvSpPr/>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itchFamily="34" charset="-122"/>
                <a:ea typeface="微软雅黑" pitchFamily="34" charset="-122"/>
              </a:rPr>
              <a:t>资产报告编报解读</a:t>
            </a:r>
          </a:p>
        </p:txBody>
      </p:sp>
      <p:sp>
        <p:nvSpPr>
          <p:cNvPr id="16" name="六边形 15"/>
          <p:cNvSpPr/>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itchFamily="34" charset="-122"/>
                <a:ea typeface="微软雅黑" pitchFamily="34" charset="-122"/>
              </a:rPr>
              <a:t>03</a:t>
            </a:r>
            <a:endParaRPr lang="zh-CN" altLang="en-US" sz="2400" b="1" dirty="0">
              <a:solidFill>
                <a:srgbClr val="FFC000"/>
              </a:solidFill>
              <a:latin typeface="微软雅黑" pitchFamily="34" charset="-122"/>
              <a:ea typeface="微软雅黑" pitchFamily="34" charset="-122"/>
            </a:endParaRPr>
          </a:p>
        </p:txBody>
      </p:sp>
      <p:sp>
        <p:nvSpPr>
          <p:cNvPr id="19" name="文本框 18"/>
          <p:cNvSpPr txBox="1"/>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itchFamily="34" charset="-122"/>
                <a:ea typeface="微软雅黑" pitchFamily="34" charset="-122"/>
              </a:rPr>
              <a:t>Table of Contents</a:t>
            </a:r>
            <a:endParaRPr lang="zh-CN" altLang="en-US" spc="300" dirty="0">
              <a:solidFill>
                <a:schemeClr val="bg1"/>
              </a:solidFill>
              <a:latin typeface="微软雅黑" pitchFamily="34" charset="-122"/>
              <a:ea typeface="微软雅黑" pitchFamily="34" charset="-122"/>
            </a:endParaRPr>
          </a:p>
        </p:txBody>
      </p:sp>
      <p:sp>
        <p:nvSpPr>
          <p:cNvPr id="20" name="文本框 1"/>
          <p:cNvSpPr txBox="1">
            <a:spLocks noChangeArrowheads="1"/>
          </p:cNvSpPr>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a:lnSpc>
                <a:spcPct val="100000"/>
              </a:lnSpc>
              <a:spcBef>
                <a:spcPct val="0"/>
              </a:spcBef>
              <a:buFontTx/>
              <a:buNone/>
            </a:pPr>
            <a:r>
              <a:rPr lang="zh-CN" altLang="en-US" sz="2400" b="1" dirty="0">
                <a:solidFill>
                  <a:schemeClr val="bg1"/>
                </a:solidFill>
                <a:latin typeface="微软雅黑" pitchFamily="34" charset="-122"/>
                <a:ea typeface="微软雅黑"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a:endParaRPr>
            </a:p>
          </p:txBody>
        </p:sp>
      </p:grpSp>
      <p:sp>
        <p:nvSpPr>
          <p:cNvPr id="17" name="任意多边形 14"/>
          <p:cNvSpPr/>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itchFamily="34" charset="-122"/>
                <a:ea typeface="微软雅黑" pitchFamily="34" charset="-122"/>
              </a:rPr>
              <a:t>主要指标解析</a:t>
            </a:r>
          </a:p>
        </p:txBody>
      </p:sp>
      <p:sp>
        <p:nvSpPr>
          <p:cNvPr id="18" name="六边形 17"/>
          <p:cNvSpPr/>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04</a:t>
            </a:r>
            <a:endParaRPr lang="zh-CN" altLang="en-US" sz="2400" dirty="0">
              <a:solidFill>
                <a:srgbClr val="4D4D4D"/>
              </a:solidFill>
              <a:latin typeface="微软雅黑" pitchFamily="34" charset="-122"/>
              <a:ea typeface="微软雅黑" pitchFamily="34" charset="-122"/>
            </a:endParaRPr>
          </a:p>
        </p:txBody>
      </p:sp>
      <p:sp>
        <p:nvSpPr>
          <p:cNvPr id="21" name="任意多边形 14"/>
          <p:cNvSpPr/>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itchFamily="34" charset="-122"/>
                <a:ea typeface="微软雅黑" pitchFamily="34" charset="-122"/>
              </a:rPr>
              <a:t>资产月报解读</a:t>
            </a:r>
          </a:p>
        </p:txBody>
      </p:sp>
      <p:sp>
        <p:nvSpPr>
          <p:cNvPr id="22" name="六边形 21"/>
          <p:cNvSpPr/>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05</a:t>
            </a:r>
            <a:endParaRPr lang="zh-CN" altLang="en-US" sz="2400" dirty="0">
              <a:solidFill>
                <a:srgbClr val="4D4D4D"/>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第三部分 编报解读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编报范围</a:t>
            </a:r>
            <a:endParaRPr lang="en-US" altLang="zh-CN" sz="1600" b="1">
              <a:solidFill>
                <a:srgbClr val="545454"/>
              </a:solidFill>
              <a:latin typeface="微软雅黑" pitchFamily="34" charset="-122"/>
              <a:ea typeface="微软雅黑" pitchFamily="34" charset="-122"/>
            </a:endParaRPr>
          </a:p>
        </p:txBody>
      </p:sp>
      <p:grpSp>
        <p:nvGrpSpPr>
          <p:cNvPr id="2" name="组合 1"/>
          <p:cNvGrpSpPr/>
          <p:nvPr/>
        </p:nvGrpSpPr>
        <p:grpSpPr>
          <a:xfrm>
            <a:off x="533506" y="1124370"/>
            <a:ext cx="8123238" cy="2357437"/>
            <a:chOff x="533506" y="1124370"/>
            <a:chExt cx="8123238" cy="2357437"/>
          </a:xfrm>
        </p:grpSpPr>
        <p:sp>
          <p:nvSpPr>
            <p:cNvPr id="38" name="AutoShape 74"/>
            <p:cNvSpPr>
              <a:spLocks noChangeArrowheads="1"/>
            </p:cNvSpPr>
            <p:nvPr/>
          </p:nvSpPr>
          <p:spPr bwMode="gray">
            <a:xfrm>
              <a:off x="533506" y="1124370"/>
              <a:ext cx="8123238" cy="2357437"/>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39" name="Text Box 78"/>
            <p:cNvSpPr txBox="1">
              <a:spLocks noChangeArrowheads="1"/>
            </p:cNvSpPr>
            <p:nvPr/>
          </p:nvSpPr>
          <p:spPr bwMode="gray">
            <a:xfrm>
              <a:off x="584306" y="1213249"/>
              <a:ext cx="805815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a:latin typeface="微软雅黑" pitchFamily="34" charset="-122"/>
                  <a:ea typeface="微软雅黑" pitchFamily="34" charset="-122"/>
                </a:rPr>
                <a:t>经机构编制管理部门批准成立的，执行行政、事业单位财务和会计制度</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包括：科学事业单位、中小学校、高等学校、医院、基层医疗卫生机构、测绘事业单位、地质勘查事业单位、彩票机构等行业会计制度</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的各级各类行政事业单位、社会团体；执行民间非营利组织会计制度的社会团体等单位，截至</a:t>
              </a:r>
              <a:r>
                <a:rPr lang="en-US" altLang="zh-CN">
                  <a:latin typeface="微软雅黑" pitchFamily="34" charset="-122"/>
                  <a:ea typeface="微软雅黑" pitchFamily="34" charset="-122"/>
                </a:rPr>
                <a:t>2018</a:t>
              </a:r>
              <a:r>
                <a:rPr lang="zh-CN" altLang="en-US">
                  <a:latin typeface="微软雅黑" pitchFamily="34" charset="-122"/>
                  <a:ea typeface="微软雅黑" pitchFamily="34" charset="-122"/>
                </a:rPr>
                <a:t>年</a:t>
              </a:r>
              <a:r>
                <a:rPr lang="en-US" altLang="zh-CN">
                  <a:latin typeface="微软雅黑" pitchFamily="34" charset="-122"/>
                  <a:ea typeface="微软雅黑" pitchFamily="34" charset="-122"/>
                </a:rPr>
                <a:t>12</a:t>
              </a:r>
              <a:r>
                <a:rPr lang="zh-CN" altLang="en-US">
                  <a:latin typeface="微软雅黑" pitchFamily="34" charset="-122"/>
                  <a:ea typeface="微软雅黑" pitchFamily="34" charset="-122"/>
                </a:rPr>
                <a:t>月</a:t>
              </a:r>
              <a:r>
                <a:rPr lang="en-US" altLang="zh-CN">
                  <a:latin typeface="微软雅黑" pitchFamily="34" charset="-122"/>
                  <a:ea typeface="微软雅黑" pitchFamily="34" charset="-122"/>
                </a:rPr>
                <a:t>31</a:t>
              </a:r>
              <a:r>
                <a:rPr lang="zh-CN" altLang="en-US">
                  <a:latin typeface="微软雅黑" pitchFamily="34" charset="-122"/>
                  <a:ea typeface="微软雅黑" pitchFamily="34" charset="-122"/>
                </a:rPr>
                <a:t>日的全部国有资产。</a:t>
              </a:r>
              <a:endParaRPr lang="en-US" altLang="zh-CN">
                <a:solidFill>
                  <a:srgbClr val="000000"/>
                </a:solidFill>
                <a:latin typeface="微软雅黑" pitchFamily="34" charset="-122"/>
                <a:ea typeface="微软雅黑" pitchFamily="34" charset="-122"/>
              </a:endParaRPr>
            </a:p>
          </p:txBody>
        </p:sp>
      </p:grpSp>
      <p:sp>
        <p:nvSpPr>
          <p:cNvPr id="40" name="圆角矩形 53"/>
          <p:cNvSpPr>
            <a:spLocks noChangeArrowheads="1"/>
          </p:cNvSpPr>
          <p:nvPr/>
        </p:nvSpPr>
        <p:spPr bwMode="auto">
          <a:xfrm>
            <a:off x="546194" y="4136955"/>
            <a:ext cx="1034574"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a:solidFill>
                  <a:schemeClr val="bg1"/>
                </a:solidFill>
                <a:latin typeface="微软雅黑" pitchFamily="34" charset="-122"/>
                <a:ea typeface="微软雅黑" pitchFamily="34" charset="-122"/>
              </a:rPr>
              <a:t>驻外</a:t>
            </a:r>
            <a:r>
              <a:rPr lang="zh-CN" altLang="zh-CN" sz="1600" b="1" dirty="0" smtClean="0">
                <a:solidFill>
                  <a:schemeClr val="bg1"/>
                </a:solidFill>
                <a:latin typeface="微软雅黑" pitchFamily="34" charset="-122"/>
                <a:ea typeface="微软雅黑" pitchFamily="34" charset="-122"/>
              </a:rPr>
              <a:t>机构</a:t>
            </a:r>
            <a:endParaRPr lang="zh-CN" altLang="en-US" sz="1600" dirty="0">
              <a:solidFill>
                <a:schemeClr val="bg1"/>
              </a:solidFill>
              <a:latin typeface="微软雅黑" pitchFamily="34" charset="-122"/>
              <a:ea typeface="微软雅黑" pitchFamily="34" charset="-122"/>
            </a:endParaRPr>
          </a:p>
        </p:txBody>
      </p:sp>
      <p:sp>
        <p:nvSpPr>
          <p:cNvPr id="41" name="圆角矩形 54"/>
          <p:cNvSpPr>
            <a:spLocks noChangeArrowheads="1"/>
          </p:cNvSpPr>
          <p:nvPr/>
        </p:nvSpPr>
        <p:spPr bwMode="auto">
          <a:xfrm>
            <a:off x="1783644" y="4136955"/>
            <a:ext cx="831175"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smtClean="0">
                <a:solidFill>
                  <a:schemeClr val="bg1"/>
                </a:solidFill>
                <a:latin typeface="微软雅黑" pitchFamily="34" charset="-122"/>
                <a:ea typeface="微软雅黑" pitchFamily="34" charset="-122"/>
              </a:rPr>
              <a:t>供销社</a:t>
            </a:r>
            <a:endParaRPr lang="zh-CN" altLang="en-US" sz="1600" dirty="0">
              <a:solidFill>
                <a:schemeClr val="bg1"/>
              </a:solidFill>
              <a:latin typeface="微软雅黑" pitchFamily="34" charset="-122"/>
              <a:ea typeface="微软雅黑" pitchFamily="34" charset="-122"/>
            </a:endParaRPr>
          </a:p>
        </p:txBody>
      </p:sp>
      <p:sp>
        <p:nvSpPr>
          <p:cNvPr id="42" name="圆角矩形 55"/>
          <p:cNvSpPr>
            <a:spLocks noChangeArrowheads="1"/>
          </p:cNvSpPr>
          <p:nvPr/>
        </p:nvSpPr>
        <p:spPr bwMode="auto">
          <a:xfrm>
            <a:off x="2901175" y="4136955"/>
            <a:ext cx="1034574"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a:solidFill>
                  <a:schemeClr val="bg1"/>
                </a:solidFill>
                <a:latin typeface="微软雅黑" pitchFamily="34" charset="-122"/>
                <a:ea typeface="微软雅黑" pitchFamily="34" charset="-122"/>
              </a:rPr>
              <a:t>工会资产</a:t>
            </a:r>
            <a:endParaRPr lang="zh-CN" altLang="en-US" sz="1600" dirty="0">
              <a:solidFill>
                <a:schemeClr val="bg1"/>
              </a:solidFill>
              <a:latin typeface="微软雅黑" pitchFamily="34" charset="-122"/>
              <a:ea typeface="微软雅黑" pitchFamily="34" charset="-122"/>
            </a:endParaRPr>
          </a:p>
        </p:txBody>
      </p:sp>
      <p:sp>
        <p:nvSpPr>
          <p:cNvPr id="43" name="圆角矩形 56"/>
          <p:cNvSpPr>
            <a:spLocks noChangeArrowheads="1"/>
          </p:cNvSpPr>
          <p:nvPr/>
        </p:nvSpPr>
        <p:spPr bwMode="auto">
          <a:xfrm>
            <a:off x="4280971" y="4136955"/>
            <a:ext cx="1443157"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1600" b="1" dirty="0">
                <a:solidFill>
                  <a:schemeClr val="bg1"/>
                </a:solidFill>
                <a:latin typeface="微软雅黑" pitchFamily="34" charset="-122"/>
                <a:ea typeface="微软雅黑" pitchFamily="34" charset="-122"/>
              </a:rPr>
              <a:t>其他群众</a:t>
            </a:r>
            <a:r>
              <a:rPr lang="zh-CN" altLang="en-US" sz="1600" b="1" dirty="0" smtClean="0">
                <a:solidFill>
                  <a:schemeClr val="bg1"/>
                </a:solidFill>
                <a:latin typeface="微软雅黑" pitchFamily="34" charset="-122"/>
                <a:ea typeface="微软雅黑" pitchFamily="34" charset="-122"/>
              </a:rPr>
              <a:t>团体</a:t>
            </a:r>
            <a:endParaRPr lang="zh-CN" altLang="en-US" sz="1600" dirty="0">
              <a:solidFill>
                <a:schemeClr val="bg1"/>
              </a:solidFill>
              <a:latin typeface="微软雅黑" pitchFamily="34" charset="-122"/>
              <a:ea typeface="微软雅黑" pitchFamily="34" charset="-122"/>
            </a:endParaRPr>
          </a:p>
        </p:txBody>
      </p:sp>
      <p:sp>
        <p:nvSpPr>
          <p:cNvPr id="44" name="圆角矩形 57"/>
          <p:cNvSpPr>
            <a:spLocks noChangeArrowheads="1"/>
          </p:cNvSpPr>
          <p:nvPr/>
        </p:nvSpPr>
        <p:spPr bwMode="auto">
          <a:xfrm>
            <a:off x="5293527" y="4648129"/>
            <a:ext cx="1034574"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a:solidFill>
                  <a:srgbClr val="FFFF00"/>
                </a:solidFill>
                <a:latin typeface="微软雅黑" pitchFamily="34" charset="-122"/>
                <a:ea typeface="微软雅黑" pitchFamily="34" charset="-122"/>
              </a:rPr>
              <a:t>代储物资</a:t>
            </a:r>
            <a:endParaRPr lang="zh-CN" altLang="en-US" sz="1600" dirty="0">
              <a:solidFill>
                <a:srgbClr val="FFFF00"/>
              </a:solidFill>
              <a:latin typeface="微软雅黑" pitchFamily="34" charset="-122"/>
              <a:ea typeface="微软雅黑" pitchFamily="34" charset="-122"/>
            </a:endParaRPr>
          </a:p>
        </p:txBody>
      </p:sp>
      <p:sp>
        <p:nvSpPr>
          <p:cNvPr id="45" name="圆角矩形 58"/>
          <p:cNvSpPr>
            <a:spLocks noChangeArrowheads="1"/>
          </p:cNvSpPr>
          <p:nvPr/>
        </p:nvSpPr>
        <p:spPr bwMode="auto">
          <a:xfrm>
            <a:off x="527156" y="4648130"/>
            <a:ext cx="2052000"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a:solidFill>
                  <a:srgbClr val="FFFF00"/>
                </a:solidFill>
                <a:latin typeface="微软雅黑" pitchFamily="34" charset="-122"/>
                <a:ea typeface="微软雅黑" pitchFamily="34" charset="-122"/>
              </a:rPr>
              <a:t>基本建设项目</a:t>
            </a:r>
            <a:endParaRPr lang="zh-CN" altLang="en-US" sz="1600" dirty="0">
              <a:solidFill>
                <a:srgbClr val="FFFF00"/>
              </a:solidFill>
              <a:latin typeface="微软雅黑" pitchFamily="34" charset="-122"/>
              <a:ea typeface="微软雅黑" pitchFamily="34" charset="-122"/>
            </a:endParaRPr>
          </a:p>
        </p:txBody>
      </p:sp>
      <p:sp>
        <p:nvSpPr>
          <p:cNvPr id="46" name="圆角矩形 59"/>
          <p:cNvSpPr>
            <a:spLocks noChangeArrowheads="1"/>
          </p:cNvSpPr>
          <p:nvPr/>
        </p:nvSpPr>
        <p:spPr bwMode="auto">
          <a:xfrm>
            <a:off x="2885189" y="4648130"/>
            <a:ext cx="2052000"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a:solidFill>
                  <a:srgbClr val="FFC000"/>
                </a:solidFill>
                <a:latin typeface="微软雅黑" pitchFamily="34" charset="-122"/>
                <a:ea typeface="微软雅黑" pitchFamily="34" charset="-122"/>
              </a:rPr>
              <a:t>涉密单位的资产</a:t>
            </a:r>
            <a:endParaRPr lang="zh-CN" altLang="en-US" sz="1600">
              <a:solidFill>
                <a:srgbClr val="FFC000"/>
              </a:solidFill>
              <a:latin typeface="微软雅黑" pitchFamily="34" charset="-122"/>
              <a:ea typeface="微软雅黑" pitchFamily="34" charset="-122"/>
            </a:endParaRPr>
          </a:p>
        </p:txBody>
      </p:sp>
      <p:sp>
        <p:nvSpPr>
          <p:cNvPr id="47" name="圆角矩形 60"/>
          <p:cNvSpPr>
            <a:spLocks noChangeArrowheads="1"/>
          </p:cNvSpPr>
          <p:nvPr/>
        </p:nvSpPr>
        <p:spPr bwMode="auto">
          <a:xfrm>
            <a:off x="6025728" y="4136955"/>
            <a:ext cx="2879646"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zh-CN" sz="1600" b="1" dirty="0">
                <a:solidFill>
                  <a:schemeClr val="bg1"/>
                </a:solidFill>
                <a:latin typeface="微软雅黑" pitchFamily="34" charset="-122"/>
                <a:ea typeface="微软雅黑" pitchFamily="34" charset="-122"/>
              </a:rPr>
              <a:t>行业商会协会及培训疗养</a:t>
            </a:r>
            <a:r>
              <a:rPr lang="zh-CN" altLang="zh-CN" sz="1600" b="1" dirty="0" smtClean="0">
                <a:solidFill>
                  <a:schemeClr val="bg1"/>
                </a:solidFill>
                <a:latin typeface="微软雅黑" pitchFamily="34" charset="-122"/>
                <a:ea typeface="微软雅黑" pitchFamily="34" charset="-122"/>
              </a:rPr>
              <a:t>机构</a:t>
            </a:r>
            <a:endParaRPr lang="zh-CN" altLang="en-US" sz="1600" dirty="0">
              <a:solidFill>
                <a:schemeClr val="bg1"/>
              </a:solidFill>
              <a:latin typeface="微软雅黑" pitchFamily="34" charset="-122"/>
              <a:ea typeface="微软雅黑" pitchFamily="34" charset="-122"/>
            </a:endParaRPr>
          </a:p>
        </p:txBody>
      </p:sp>
      <p:sp>
        <p:nvSpPr>
          <p:cNvPr id="50" name="矩形 2"/>
          <p:cNvSpPr>
            <a:spLocks noChangeArrowheads="1"/>
          </p:cNvSpPr>
          <p:nvPr/>
        </p:nvSpPr>
        <p:spPr bwMode="auto">
          <a:xfrm>
            <a:off x="3889422" y="3629367"/>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1600" b="1">
                <a:latin typeface="微软雅黑" pitchFamily="34" charset="-122"/>
                <a:ea typeface="微软雅黑" pitchFamily="34" charset="-122"/>
                <a:cs typeface="Arial" pitchFamily="34" charset="0"/>
              </a:rPr>
              <a:t>关注</a:t>
            </a:r>
            <a:r>
              <a:rPr lang="zh-CN" altLang="zh-CN" sz="1600" b="1">
                <a:latin typeface="微软雅黑" pitchFamily="34" charset="-122"/>
                <a:ea typeface="微软雅黑" pitchFamily="34" charset="-122"/>
                <a:cs typeface="Arial" pitchFamily="34" charset="0"/>
              </a:rPr>
              <a:t>以下</a:t>
            </a:r>
            <a:r>
              <a:rPr lang="zh-CN" altLang="en-US" sz="1600" b="1">
                <a:latin typeface="微软雅黑" pitchFamily="34" charset="-122"/>
                <a:ea typeface="微软雅黑" pitchFamily="34" charset="-122"/>
                <a:cs typeface="Arial" pitchFamily="34" charset="0"/>
              </a:rPr>
              <a:t>情况</a:t>
            </a:r>
          </a:p>
        </p:txBody>
      </p:sp>
      <p:cxnSp>
        <p:nvCxnSpPr>
          <p:cNvPr id="69" name="直接连接符 68"/>
          <p:cNvCxnSpPr/>
          <p:nvPr/>
        </p:nvCxnSpPr>
        <p:spPr>
          <a:xfrm flipV="1">
            <a:off x="457308" y="4021479"/>
            <a:ext cx="8280000" cy="0"/>
          </a:xfrm>
          <a:prstGeom prst="line">
            <a:avLst/>
          </a:prstGeom>
          <a:ln w="19050">
            <a:solidFill>
              <a:srgbClr val="548DEA"/>
            </a:solidFill>
          </a:ln>
        </p:spPr>
        <p:style>
          <a:lnRef idx="1">
            <a:schemeClr val="accent1"/>
          </a:lnRef>
          <a:fillRef idx="0">
            <a:schemeClr val="accent1"/>
          </a:fillRef>
          <a:effectRef idx="0">
            <a:schemeClr val="accent1"/>
          </a:effectRef>
          <a:fontRef idx="minor">
            <a:schemeClr val="tx1"/>
          </a:fontRef>
        </p:style>
      </p:cxnSp>
      <p:sp>
        <p:nvSpPr>
          <p:cNvPr id="23" name="圆角矩形 57"/>
          <p:cNvSpPr>
            <a:spLocks noChangeArrowheads="1"/>
          </p:cNvSpPr>
          <p:nvPr/>
        </p:nvSpPr>
        <p:spPr bwMode="auto">
          <a:xfrm>
            <a:off x="6948264" y="4648128"/>
            <a:ext cx="1034575" cy="374571"/>
          </a:xfrm>
          <a:prstGeom prst="roundRect">
            <a:avLst>
              <a:gd name="adj" fmla="val 16667"/>
            </a:avLst>
          </a:prstGeom>
        </p:spPr>
        <p:style>
          <a:lnRef idx="1">
            <a:schemeClr val="accent1"/>
          </a:lnRef>
          <a:fillRef idx="3">
            <a:schemeClr val="accent1"/>
          </a:fillRef>
          <a:effectRef idx="2">
            <a:schemeClr val="accent1"/>
          </a:effectRef>
          <a:fontRef idx="minor">
            <a:schemeClr val="lt1"/>
          </a:fontRef>
        </p:style>
        <p:txBody>
          <a:bodyPr wrap="non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1600" b="1" dirty="0" smtClean="0">
                <a:solidFill>
                  <a:srgbClr val="FFFF00"/>
                </a:solidFill>
                <a:latin typeface="微软雅黑" pitchFamily="34" charset="-122"/>
                <a:ea typeface="微软雅黑" pitchFamily="34" charset="-122"/>
              </a:rPr>
              <a:t>人防资产</a:t>
            </a:r>
            <a:endParaRPr lang="zh-CN" altLang="en-US" sz="1600" b="1" dirty="0">
              <a:solidFill>
                <a:srgbClr val="FFFF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99"/>
                            </p:stCondLst>
                            <p:childTnLst>
                              <p:par>
                                <p:cTn id="13" presetID="1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p:tgtEl>
                                          <p:spTgt spid="31"/>
                                        </p:tgtEl>
                                        <p:attrNameLst>
                                          <p:attrName>ppt_x</p:attrName>
                                        </p:attrNameLst>
                                      </p:cBhvr>
                                      <p:tavLst>
                                        <p:tav tm="0">
                                          <p:val>
                                            <p:strVal val="#ppt_x-#ppt_w*1.125000"/>
                                          </p:val>
                                        </p:tav>
                                        <p:tav tm="100000">
                                          <p:val>
                                            <p:strVal val="#ppt_x"/>
                                          </p:val>
                                        </p:tav>
                                      </p:tavLst>
                                    </p:anim>
                                    <p:animEffect transition="in" filter="wipe(right)">
                                      <p:cBhvr>
                                        <p:cTn id="16" dur="250"/>
                                        <p:tgtEl>
                                          <p:spTgt spid="31"/>
                                        </p:tgtEl>
                                      </p:cBhvr>
                                    </p:animEffect>
                                  </p:childTnLst>
                                </p:cTn>
                              </p:par>
                            </p:childTnLst>
                          </p:cTn>
                        </p:par>
                        <p:par>
                          <p:cTn id="17" fill="hold">
                            <p:stCondLst>
                              <p:cond delay="1399"/>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899"/>
                            </p:stCondLst>
                            <p:childTnLst>
                              <p:par>
                                <p:cTn id="22" presetID="14" presetClass="entr" presetSubtype="1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par>
                          <p:cTn id="25" fill="hold">
                            <p:stCondLst>
                              <p:cond delay="2399"/>
                            </p:stCondLst>
                            <p:childTnLst>
                              <p:par>
                                <p:cTn id="26" presetID="42" presetClass="entr" presetSubtype="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anim calcmode="lin" valueType="num">
                                      <p:cBhvr>
                                        <p:cTn id="29" dur="500" fill="hold"/>
                                        <p:tgtEl>
                                          <p:spTgt spid="40"/>
                                        </p:tgtEl>
                                        <p:attrNameLst>
                                          <p:attrName>ppt_x</p:attrName>
                                        </p:attrNameLst>
                                      </p:cBhvr>
                                      <p:tavLst>
                                        <p:tav tm="0">
                                          <p:val>
                                            <p:strVal val="#ppt_x"/>
                                          </p:val>
                                        </p:tav>
                                        <p:tav tm="100000">
                                          <p:val>
                                            <p:strVal val="#ppt_x"/>
                                          </p:val>
                                        </p:tav>
                                      </p:tavLst>
                                    </p:anim>
                                    <p:anim calcmode="lin" valueType="num">
                                      <p:cBhvr>
                                        <p:cTn id="30" dur="5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strVal val="#ppt_x"/>
                                          </p:val>
                                        </p:tav>
                                        <p:tav tm="100000">
                                          <p:val>
                                            <p:strVal val="#ppt_x"/>
                                          </p:val>
                                        </p:tav>
                                      </p:tavLst>
                                    </p:anim>
                                    <p:anim calcmode="lin" valueType="num">
                                      <p:cBhvr>
                                        <p:cTn id="35" dur="5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anim calcmode="lin" valueType="num">
                                      <p:cBhvr>
                                        <p:cTn id="39" dur="500" fill="hold"/>
                                        <p:tgtEl>
                                          <p:spTgt spid="42"/>
                                        </p:tgtEl>
                                        <p:attrNameLst>
                                          <p:attrName>ppt_x</p:attrName>
                                        </p:attrNameLst>
                                      </p:cBhvr>
                                      <p:tavLst>
                                        <p:tav tm="0">
                                          <p:val>
                                            <p:strVal val="#ppt_x"/>
                                          </p:val>
                                        </p:tav>
                                        <p:tav tm="100000">
                                          <p:val>
                                            <p:strVal val="#ppt_x"/>
                                          </p:val>
                                        </p:tav>
                                      </p:tavLst>
                                    </p:anim>
                                    <p:anim calcmode="lin" valueType="num">
                                      <p:cBhvr>
                                        <p:cTn id="40" dur="5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anim calcmode="lin" valueType="num">
                                      <p:cBhvr>
                                        <p:cTn id="49" dur="500" fill="hold"/>
                                        <p:tgtEl>
                                          <p:spTgt spid="44"/>
                                        </p:tgtEl>
                                        <p:attrNameLst>
                                          <p:attrName>ppt_x</p:attrName>
                                        </p:attrNameLst>
                                      </p:cBhvr>
                                      <p:tavLst>
                                        <p:tav tm="0">
                                          <p:val>
                                            <p:strVal val="#ppt_x"/>
                                          </p:val>
                                        </p:tav>
                                        <p:tav tm="100000">
                                          <p:val>
                                            <p:strVal val="#ppt_x"/>
                                          </p:val>
                                        </p:tav>
                                      </p:tavLst>
                                    </p:anim>
                                    <p:anim calcmode="lin" valueType="num">
                                      <p:cBhvr>
                                        <p:cTn id="50" dur="5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anim calcmode="lin" valueType="num">
                                      <p:cBhvr>
                                        <p:cTn id="54" dur="500" fill="hold"/>
                                        <p:tgtEl>
                                          <p:spTgt spid="45"/>
                                        </p:tgtEl>
                                        <p:attrNameLst>
                                          <p:attrName>ppt_x</p:attrName>
                                        </p:attrNameLst>
                                      </p:cBhvr>
                                      <p:tavLst>
                                        <p:tav tm="0">
                                          <p:val>
                                            <p:strVal val="#ppt_x"/>
                                          </p:val>
                                        </p:tav>
                                        <p:tav tm="100000">
                                          <p:val>
                                            <p:strVal val="#ppt_x"/>
                                          </p:val>
                                        </p:tav>
                                      </p:tavLst>
                                    </p:anim>
                                    <p:anim calcmode="lin" valueType="num">
                                      <p:cBhvr>
                                        <p:cTn id="55" dur="5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anim calcmode="lin" valueType="num">
                                      <p:cBhvr>
                                        <p:cTn id="59" dur="500" fill="hold"/>
                                        <p:tgtEl>
                                          <p:spTgt spid="46"/>
                                        </p:tgtEl>
                                        <p:attrNameLst>
                                          <p:attrName>ppt_x</p:attrName>
                                        </p:attrNameLst>
                                      </p:cBhvr>
                                      <p:tavLst>
                                        <p:tav tm="0">
                                          <p:val>
                                            <p:strVal val="#ppt_x"/>
                                          </p:val>
                                        </p:tav>
                                        <p:tav tm="100000">
                                          <p:val>
                                            <p:strVal val="#ppt_x"/>
                                          </p:val>
                                        </p:tav>
                                      </p:tavLst>
                                    </p:anim>
                                    <p:anim calcmode="lin" valueType="num">
                                      <p:cBhvr>
                                        <p:cTn id="60" dur="5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anim calcmode="lin" valueType="num">
                                      <p:cBhvr>
                                        <p:cTn id="64" dur="500" fill="hold"/>
                                        <p:tgtEl>
                                          <p:spTgt spid="47"/>
                                        </p:tgtEl>
                                        <p:attrNameLst>
                                          <p:attrName>ppt_x</p:attrName>
                                        </p:attrNameLst>
                                      </p:cBhvr>
                                      <p:tavLst>
                                        <p:tav tm="0">
                                          <p:val>
                                            <p:strVal val="#ppt_x"/>
                                          </p:val>
                                        </p:tav>
                                        <p:tav tm="100000">
                                          <p:val>
                                            <p:strVal val="#ppt_x"/>
                                          </p:val>
                                        </p:tav>
                                      </p:tavLst>
                                    </p:anim>
                                    <p:anim calcmode="lin" valueType="num">
                                      <p:cBhvr>
                                        <p:cTn id="65" dur="500" fill="hold"/>
                                        <p:tgtEl>
                                          <p:spTgt spid="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strVal val="#ppt_x"/>
                                          </p:val>
                                        </p:tav>
                                        <p:tav tm="100000">
                                          <p:val>
                                            <p:strVal val="#ppt_x"/>
                                          </p:val>
                                        </p:tav>
                                      </p:tavLst>
                                    </p:anim>
                                    <p:anim calcmode="lin" valueType="num">
                                      <p:cBhvr>
                                        <p:cTn id="70" dur="500" fill="hold"/>
                                        <p:tgtEl>
                                          <p:spTgt spid="50"/>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anim calcmode="lin" valueType="num">
                                      <p:cBhvr>
                                        <p:cTn id="74" dur="500" fill="hold"/>
                                        <p:tgtEl>
                                          <p:spTgt spid="69"/>
                                        </p:tgtEl>
                                        <p:attrNameLst>
                                          <p:attrName>ppt_x</p:attrName>
                                        </p:attrNameLst>
                                      </p:cBhvr>
                                      <p:tavLst>
                                        <p:tav tm="0">
                                          <p:val>
                                            <p:strVal val="#ppt_x"/>
                                          </p:val>
                                        </p:tav>
                                        <p:tav tm="100000">
                                          <p:val>
                                            <p:strVal val="#ppt_x"/>
                                          </p:val>
                                        </p:tav>
                                      </p:tavLst>
                                    </p:anim>
                                    <p:anim calcmode="lin" valueType="num">
                                      <p:cBhvr>
                                        <p:cTn id="75" dur="500" fill="hold"/>
                                        <p:tgtEl>
                                          <p:spTgt spid="6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anim calcmode="lin" valueType="num">
                                      <p:cBhvr>
                                        <p:cTn id="79" dur="500" fill="hold"/>
                                        <p:tgtEl>
                                          <p:spTgt spid="23"/>
                                        </p:tgtEl>
                                        <p:attrNameLst>
                                          <p:attrName>ppt_x</p:attrName>
                                        </p:attrNameLst>
                                      </p:cBhvr>
                                      <p:tavLst>
                                        <p:tav tm="0">
                                          <p:val>
                                            <p:strVal val="#ppt_x"/>
                                          </p:val>
                                        </p:tav>
                                        <p:tav tm="100000">
                                          <p:val>
                                            <p:strVal val="#ppt_x"/>
                                          </p:val>
                                        </p:tav>
                                      </p:tavLst>
                                    </p:anim>
                                    <p:anim calcmode="lin" valueType="num">
                                      <p:cBhvr>
                                        <p:cTn id="8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40" grpId="0" animBg="1"/>
      <p:bldP spid="41" grpId="0" animBg="1"/>
      <p:bldP spid="42" grpId="0" animBg="1"/>
      <p:bldP spid="43" grpId="0" animBg="1"/>
      <p:bldP spid="44" grpId="0" animBg="1"/>
      <p:bldP spid="45" grpId="0" animBg="1"/>
      <p:bldP spid="46" grpId="0" animBg="1"/>
      <p:bldP spid="47" grpId="0" animBg="1"/>
      <p:bldP spid="50"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第三部分 编报解读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编报时间</a:t>
            </a:r>
            <a:endParaRPr lang="en-US" altLang="zh-CN" sz="1600" b="1">
              <a:solidFill>
                <a:srgbClr val="545454"/>
              </a:solidFill>
              <a:latin typeface="微软雅黑" pitchFamily="34" charset="-122"/>
              <a:ea typeface="微软雅黑" pitchFamily="34" charset="-122"/>
            </a:endParaRPr>
          </a:p>
        </p:txBody>
      </p:sp>
      <p:grpSp>
        <p:nvGrpSpPr>
          <p:cNvPr id="91" name="组合 90"/>
          <p:cNvGrpSpPr/>
          <p:nvPr/>
        </p:nvGrpSpPr>
        <p:grpSpPr>
          <a:xfrm rot="16200000">
            <a:off x="1332652" y="2942627"/>
            <a:ext cx="578719" cy="79277"/>
            <a:chOff x="2275701" y="3565783"/>
            <a:chExt cx="771625" cy="105702"/>
          </a:xfrm>
          <a:solidFill>
            <a:srgbClr val="41514E"/>
          </a:solidFill>
        </p:grpSpPr>
        <p:sp>
          <p:nvSpPr>
            <p:cNvPr id="93" name="Rectangle 20"/>
            <p:cNvSpPr>
              <a:spLocks noChangeArrowheads="1"/>
            </p:cNvSpPr>
            <p:nvPr/>
          </p:nvSpPr>
          <p:spPr bwMode="auto">
            <a:xfrm>
              <a:off x="2327326" y="3612486"/>
              <a:ext cx="720000"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4"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99" name="组合 98"/>
          <p:cNvGrpSpPr/>
          <p:nvPr/>
        </p:nvGrpSpPr>
        <p:grpSpPr>
          <a:xfrm rot="17903220">
            <a:off x="1444201" y="2959008"/>
            <a:ext cx="614716" cy="79277"/>
            <a:chOff x="2275701" y="3565783"/>
            <a:chExt cx="819621" cy="105702"/>
          </a:xfrm>
          <a:solidFill>
            <a:srgbClr val="41514E"/>
          </a:solidFill>
        </p:grpSpPr>
        <p:sp>
          <p:nvSpPr>
            <p:cNvPr id="100" name="Rectangle 11"/>
            <p:cNvSpPr>
              <a:spLocks noChangeArrowheads="1"/>
            </p:cNvSpPr>
            <p:nvPr/>
          </p:nvSpPr>
          <p:spPr bwMode="auto">
            <a:xfrm>
              <a:off x="2897618" y="3612486"/>
              <a:ext cx="144000"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1" name="Rectangle 20"/>
            <p:cNvSpPr>
              <a:spLocks noChangeArrowheads="1"/>
            </p:cNvSpPr>
            <p:nvPr/>
          </p:nvSpPr>
          <p:spPr bwMode="auto">
            <a:xfrm>
              <a:off x="2327323" y="3612487"/>
              <a:ext cx="767999"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2"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03" name="组合 102"/>
          <p:cNvGrpSpPr/>
          <p:nvPr/>
        </p:nvGrpSpPr>
        <p:grpSpPr>
          <a:xfrm rot="19788153">
            <a:off x="1541406" y="3051251"/>
            <a:ext cx="627804" cy="79277"/>
            <a:chOff x="2258254" y="3562713"/>
            <a:chExt cx="837071" cy="105702"/>
          </a:xfrm>
          <a:solidFill>
            <a:srgbClr val="41514E"/>
          </a:solidFill>
        </p:grpSpPr>
        <p:sp>
          <p:nvSpPr>
            <p:cNvPr id="104" name="Rectangle 11"/>
            <p:cNvSpPr>
              <a:spLocks noChangeArrowheads="1"/>
            </p:cNvSpPr>
            <p:nvPr/>
          </p:nvSpPr>
          <p:spPr bwMode="auto">
            <a:xfrm>
              <a:off x="2897618" y="3612487"/>
              <a:ext cx="144000"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5" name="Rectangle 20"/>
            <p:cNvSpPr>
              <a:spLocks noChangeArrowheads="1"/>
            </p:cNvSpPr>
            <p:nvPr/>
          </p:nvSpPr>
          <p:spPr bwMode="auto">
            <a:xfrm>
              <a:off x="2327326" y="3612487"/>
              <a:ext cx="767999"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6" name="Oval 21"/>
            <p:cNvSpPr>
              <a:spLocks noChangeArrowheads="1"/>
            </p:cNvSpPr>
            <p:nvPr/>
          </p:nvSpPr>
          <p:spPr bwMode="auto">
            <a:xfrm>
              <a:off x="2258254" y="356271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07" name="TextBox 39"/>
          <p:cNvSpPr txBox="1"/>
          <p:nvPr/>
        </p:nvSpPr>
        <p:spPr>
          <a:xfrm>
            <a:off x="1078801" y="4396016"/>
            <a:ext cx="1107996" cy="369332"/>
          </a:xfrm>
          <a:prstGeom prst="rect">
            <a:avLst/>
          </a:prstGeom>
          <a:noFill/>
        </p:spPr>
        <p:txBody>
          <a:bodyPr wrap="none" rtlCol="0" anchor="ctr">
            <a:spAutoFit/>
          </a:bodyPr>
          <a:lstStyle/>
          <a:p>
            <a:r>
              <a:rPr lang="zh-CN" altLang="en-US">
                <a:effectLst>
                  <a:outerShdw blurRad="266700" algn="tl" rotWithShape="0">
                    <a:schemeClr val="tx2">
                      <a:lumMod val="40000"/>
                      <a:lumOff val="60000"/>
                      <a:alpha val="55000"/>
                    </a:schemeClr>
                  </a:outerShdw>
                </a:effectLst>
                <a:latin typeface="微软雅黑" pitchFamily="34" charset="-122"/>
                <a:ea typeface="微软雅黑" pitchFamily="34" charset="-122"/>
              </a:rPr>
              <a:t>编报时间</a:t>
            </a:r>
            <a:endParaRPr lang="zh-CN" altLang="en-US" sz="1800">
              <a:effectLst>
                <a:outerShdw blurRad="266700" algn="tl" rotWithShape="0">
                  <a:schemeClr val="tx2">
                    <a:lumMod val="40000"/>
                    <a:lumOff val="60000"/>
                    <a:alpha val="55000"/>
                  </a:schemeClr>
                </a:outerShdw>
              </a:effectLst>
              <a:latin typeface="微软雅黑" pitchFamily="34" charset="-122"/>
              <a:ea typeface="微软雅黑" pitchFamily="34" charset="-122"/>
            </a:endParaRPr>
          </a:p>
        </p:txBody>
      </p:sp>
      <p:cxnSp>
        <p:nvCxnSpPr>
          <p:cNvPr id="108" name="直接连接符 107"/>
          <p:cNvCxnSpPr/>
          <p:nvPr/>
        </p:nvCxnSpPr>
        <p:spPr>
          <a:xfrm flipV="1">
            <a:off x="1684544" y="1666449"/>
            <a:ext cx="388542" cy="59377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073086" y="1666448"/>
            <a:ext cx="1080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0" name="TextBox 44"/>
          <p:cNvSpPr txBox="1"/>
          <p:nvPr/>
        </p:nvSpPr>
        <p:spPr>
          <a:xfrm>
            <a:off x="4148100" y="1505204"/>
            <a:ext cx="4622678" cy="372410"/>
          </a:xfrm>
          <a:prstGeom prst="rect">
            <a:avLst/>
          </a:prstGeom>
          <a:noFill/>
        </p:spPr>
        <p:txBody>
          <a:bodyPr wrap="square" rtlCol="0">
            <a:spAutoFit/>
          </a:bodyPr>
          <a:lstStyle/>
          <a:p>
            <a:pPr>
              <a:lnSpc>
                <a:spcPct val="130000"/>
              </a:lnSpc>
            </a:pPr>
            <a:r>
              <a:rPr lang="zh-CN" altLang="en-US" sz="1400">
                <a:latin typeface="微软雅黑" pitchFamily="34" charset="-122"/>
                <a:ea typeface="微软雅黑" pitchFamily="34" charset="-122"/>
              </a:rPr>
              <a:t>每年</a:t>
            </a:r>
            <a:r>
              <a:rPr lang="en-US" altLang="zh-CN" sz="1400" b="1">
                <a:latin typeface="微软雅黑" pitchFamily="34" charset="-122"/>
                <a:ea typeface="微软雅黑" pitchFamily="34" charset="-122"/>
              </a:rPr>
              <a:t>11</a:t>
            </a:r>
            <a:r>
              <a:rPr lang="zh-CN" altLang="en-US" sz="1400" b="1">
                <a:latin typeface="微软雅黑" pitchFamily="34" charset="-122"/>
                <a:ea typeface="微软雅黑" pitchFamily="34" charset="-122"/>
              </a:rPr>
              <a:t>月</a:t>
            </a:r>
            <a:r>
              <a:rPr lang="en-US" altLang="zh-CN" sz="1400" b="1">
                <a:latin typeface="微软雅黑" pitchFamily="34" charset="-122"/>
                <a:ea typeface="微软雅黑" pitchFamily="34" charset="-122"/>
              </a:rPr>
              <a:t>-12</a:t>
            </a:r>
            <a:r>
              <a:rPr lang="zh-CN" altLang="en-US" sz="1400" b="1">
                <a:latin typeface="微软雅黑" pitchFamily="34" charset="-122"/>
                <a:ea typeface="微软雅黑" pitchFamily="34" charset="-122"/>
              </a:rPr>
              <a:t>月</a:t>
            </a:r>
            <a:r>
              <a:rPr lang="zh-CN" altLang="en-US" sz="1400">
                <a:latin typeface="微软雅黑" pitchFamily="34" charset="-122"/>
                <a:ea typeface="微软雅黑" pitchFamily="34" charset="-122"/>
              </a:rPr>
              <a:t>召开培训部署会，印发编报文件。</a:t>
            </a:r>
          </a:p>
        </p:txBody>
      </p:sp>
      <p:sp>
        <p:nvSpPr>
          <p:cNvPr id="111" name="TextBox 45"/>
          <p:cNvSpPr txBox="1"/>
          <p:nvPr/>
        </p:nvSpPr>
        <p:spPr>
          <a:xfrm>
            <a:off x="3246529" y="1504978"/>
            <a:ext cx="1002659" cy="338554"/>
          </a:xfrm>
          <a:prstGeom prst="rect">
            <a:avLst/>
          </a:prstGeom>
          <a:noFill/>
        </p:spPr>
        <p:txBody>
          <a:bodyPr wrap="square" rtlCol="0">
            <a:spAutoFit/>
          </a:bodyPr>
          <a:lstStyle/>
          <a:p>
            <a:r>
              <a:rPr lang="zh-CN" altLang="en-US" sz="1600" b="1">
                <a:latin typeface="微软雅黑" pitchFamily="34" charset="-122"/>
                <a:ea typeface="微软雅黑" pitchFamily="34" charset="-122"/>
              </a:rPr>
              <a:t>部署时间</a:t>
            </a:r>
          </a:p>
        </p:txBody>
      </p:sp>
      <p:cxnSp>
        <p:nvCxnSpPr>
          <p:cNvPr id="112" name="直接连接符 111"/>
          <p:cNvCxnSpPr/>
          <p:nvPr/>
        </p:nvCxnSpPr>
        <p:spPr>
          <a:xfrm flipV="1">
            <a:off x="2391626" y="2412681"/>
            <a:ext cx="237083" cy="206297"/>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628709" y="2412681"/>
            <a:ext cx="540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4" name="TextBox 51"/>
          <p:cNvSpPr txBox="1"/>
          <p:nvPr/>
        </p:nvSpPr>
        <p:spPr>
          <a:xfrm>
            <a:off x="5061780" y="2172169"/>
            <a:ext cx="3929704" cy="738664"/>
          </a:xfrm>
          <a:prstGeom prst="rect">
            <a:avLst/>
          </a:prstGeom>
          <a:noFill/>
        </p:spPr>
        <p:txBody>
          <a:bodyPr wrap="square" rtlCol="0">
            <a:spAutoFit/>
          </a:bodyPr>
          <a:lstStyle>
            <a:defPPr>
              <a:defRPr lang="en-US"/>
            </a:defPPr>
            <a:lvl1pPr>
              <a:lnSpc>
                <a:spcPct val="130000"/>
              </a:lnSpc>
              <a:defRPr sz="1400">
                <a:latin typeface="微软雅黑" pitchFamily="34" charset="-122"/>
                <a:ea typeface="微软雅黑" pitchFamily="34" charset="-122"/>
              </a:defRPr>
            </a:lvl1pPr>
          </a:lstStyle>
          <a:p>
            <a:pPr>
              <a:lnSpc>
                <a:spcPct val="150000"/>
              </a:lnSpc>
            </a:pPr>
            <a:r>
              <a:rPr lang="zh-CN" altLang="en-US" dirty="0"/>
              <a:t>省级各部门</a:t>
            </a:r>
            <a:r>
              <a:rPr lang="zh-CN" altLang="en-US" dirty="0" smtClean="0"/>
              <a:t>（单位）应</a:t>
            </a:r>
            <a:r>
              <a:rPr lang="zh-CN" altLang="en-US" dirty="0"/>
              <a:t>于每年</a:t>
            </a:r>
            <a:r>
              <a:rPr lang="en-US" altLang="zh-CN" b="1" dirty="0">
                <a:solidFill>
                  <a:srgbClr val="C00000"/>
                </a:solidFill>
              </a:rPr>
              <a:t>3</a:t>
            </a:r>
            <a:r>
              <a:rPr lang="zh-CN" altLang="en-US" b="1" dirty="0">
                <a:solidFill>
                  <a:srgbClr val="C00000"/>
                </a:solidFill>
              </a:rPr>
              <a:t>月</a:t>
            </a:r>
            <a:r>
              <a:rPr lang="en-US" altLang="zh-CN" b="1" dirty="0">
                <a:solidFill>
                  <a:srgbClr val="C00000"/>
                </a:solidFill>
              </a:rPr>
              <a:t>20</a:t>
            </a:r>
            <a:r>
              <a:rPr lang="zh-CN" altLang="en-US" b="1" dirty="0">
                <a:solidFill>
                  <a:srgbClr val="C00000"/>
                </a:solidFill>
              </a:rPr>
              <a:t>日前</a:t>
            </a:r>
            <a:r>
              <a:rPr lang="zh-CN" altLang="en-US" dirty="0"/>
              <a:t>将本部门资产报告相关材料</a:t>
            </a:r>
            <a:r>
              <a:rPr lang="zh-CN" altLang="en-US" dirty="0" smtClean="0"/>
              <a:t>报送省财政厅审核</a:t>
            </a:r>
            <a:r>
              <a:rPr lang="zh-CN" altLang="en-US" dirty="0"/>
              <a:t>。</a:t>
            </a:r>
          </a:p>
        </p:txBody>
      </p:sp>
      <p:sp>
        <p:nvSpPr>
          <p:cNvPr id="115" name="TextBox 52"/>
          <p:cNvSpPr txBox="1"/>
          <p:nvPr/>
        </p:nvSpPr>
        <p:spPr>
          <a:xfrm>
            <a:off x="3240756" y="2249363"/>
            <a:ext cx="1915910" cy="338554"/>
          </a:xfrm>
          <a:prstGeom prst="rect">
            <a:avLst/>
          </a:prstGeom>
          <a:noFill/>
        </p:spPr>
        <p:txBody>
          <a:bodyPr wrap="none" rtlCol="0">
            <a:spAutoFit/>
          </a:bodyPr>
          <a:lstStyle>
            <a:defPPr>
              <a:defRPr lang="en-US"/>
            </a:defPPr>
            <a:lvl1pPr algn="ctr">
              <a:defRPr sz="1600" b="1">
                <a:latin typeface="微软雅黑" pitchFamily="34" charset="-122"/>
                <a:ea typeface="微软雅黑" pitchFamily="34" charset="-122"/>
              </a:defRPr>
            </a:lvl1pPr>
          </a:lstStyle>
          <a:p>
            <a:r>
              <a:rPr lang="zh-CN" altLang="en-US" dirty="0" smtClean="0"/>
              <a:t>省级部门</a:t>
            </a:r>
            <a:r>
              <a:rPr lang="en-US" altLang="zh-CN" dirty="0"/>
              <a:t>-</a:t>
            </a:r>
            <a:r>
              <a:rPr lang="zh-CN" altLang="en-US" dirty="0"/>
              <a:t>报送时间</a:t>
            </a:r>
          </a:p>
        </p:txBody>
      </p:sp>
      <p:cxnSp>
        <p:nvCxnSpPr>
          <p:cNvPr id="116" name="直接连接符 115"/>
          <p:cNvCxnSpPr/>
          <p:nvPr/>
        </p:nvCxnSpPr>
        <p:spPr>
          <a:xfrm>
            <a:off x="2672461" y="3215530"/>
            <a:ext cx="468000" cy="0"/>
          </a:xfrm>
          <a:prstGeom prst="line">
            <a:avLst/>
          </a:prstGeom>
          <a:ln>
            <a:solidFill>
              <a:srgbClr val="41514E"/>
            </a:solidFill>
          </a:ln>
        </p:spPr>
        <p:style>
          <a:lnRef idx="1">
            <a:schemeClr val="accent1"/>
          </a:lnRef>
          <a:fillRef idx="0">
            <a:schemeClr val="accent1"/>
          </a:fillRef>
          <a:effectRef idx="0">
            <a:schemeClr val="accent1"/>
          </a:effectRef>
          <a:fontRef idx="minor">
            <a:schemeClr val="tx1"/>
          </a:fontRef>
        </p:style>
      </p:cxnSp>
      <p:sp>
        <p:nvSpPr>
          <p:cNvPr id="117" name="TextBox 57"/>
          <p:cNvSpPr txBox="1"/>
          <p:nvPr/>
        </p:nvSpPr>
        <p:spPr>
          <a:xfrm>
            <a:off x="5182636" y="3023284"/>
            <a:ext cx="3853860" cy="738664"/>
          </a:xfrm>
          <a:prstGeom prst="rect">
            <a:avLst/>
          </a:prstGeom>
          <a:noFill/>
        </p:spPr>
        <p:txBody>
          <a:bodyPr wrap="square" rtlCol="0">
            <a:spAutoFit/>
          </a:bodyPr>
          <a:lstStyle>
            <a:defPPr>
              <a:defRPr lang="en-US"/>
            </a:defPPr>
            <a:lvl1pPr>
              <a:lnSpc>
                <a:spcPct val="130000"/>
              </a:lnSpc>
              <a:defRPr sz="1400">
                <a:latin typeface="微软雅黑" pitchFamily="34" charset="-122"/>
                <a:ea typeface="微软雅黑" pitchFamily="34" charset="-122"/>
              </a:defRPr>
            </a:lvl1pPr>
          </a:lstStyle>
          <a:p>
            <a:pPr>
              <a:lnSpc>
                <a:spcPct val="150000"/>
              </a:lnSpc>
            </a:pPr>
            <a:r>
              <a:rPr lang="zh-CN" altLang="en-US" dirty="0" smtClean="0"/>
              <a:t>各</a:t>
            </a:r>
            <a:r>
              <a:rPr lang="zh-CN" altLang="en-US" dirty="0"/>
              <a:t>市（区）财政部门应于</a:t>
            </a:r>
            <a:r>
              <a:rPr lang="zh-CN" altLang="en-US" dirty="0" smtClean="0"/>
              <a:t>每年</a:t>
            </a:r>
            <a:r>
              <a:rPr lang="en-US" altLang="zh-CN" b="1" dirty="0" smtClean="0">
                <a:solidFill>
                  <a:srgbClr val="C00000"/>
                </a:solidFill>
              </a:rPr>
              <a:t>3</a:t>
            </a:r>
            <a:r>
              <a:rPr lang="zh-CN" altLang="en-US" b="1" dirty="0" smtClean="0">
                <a:solidFill>
                  <a:srgbClr val="C00000"/>
                </a:solidFill>
              </a:rPr>
              <a:t>月</a:t>
            </a:r>
            <a:r>
              <a:rPr lang="en-US" altLang="zh-CN" b="1" dirty="0">
                <a:solidFill>
                  <a:srgbClr val="C00000"/>
                </a:solidFill>
              </a:rPr>
              <a:t>3</a:t>
            </a:r>
            <a:r>
              <a:rPr lang="en-US" altLang="zh-CN" b="1" dirty="0" smtClean="0">
                <a:solidFill>
                  <a:srgbClr val="C00000"/>
                </a:solidFill>
              </a:rPr>
              <a:t>0</a:t>
            </a:r>
            <a:r>
              <a:rPr lang="zh-CN" altLang="en-US" b="1" dirty="0">
                <a:solidFill>
                  <a:srgbClr val="C00000"/>
                </a:solidFill>
              </a:rPr>
              <a:t>日前</a:t>
            </a:r>
            <a:r>
              <a:rPr lang="zh-CN" altLang="en-US" dirty="0"/>
              <a:t>完成资产报告审核</a:t>
            </a:r>
            <a:r>
              <a:rPr lang="zh-CN" altLang="en-US" dirty="0" smtClean="0"/>
              <a:t>汇总及上报工作</a:t>
            </a:r>
            <a:r>
              <a:rPr lang="zh-CN" altLang="en-US" dirty="0"/>
              <a:t>。</a:t>
            </a:r>
          </a:p>
        </p:txBody>
      </p:sp>
      <p:sp>
        <p:nvSpPr>
          <p:cNvPr id="118" name="TextBox 58"/>
          <p:cNvSpPr txBox="1"/>
          <p:nvPr/>
        </p:nvSpPr>
        <p:spPr>
          <a:xfrm>
            <a:off x="3035572" y="3072340"/>
            <a:ext cx="2326278" cy="338554"/>
          </a:xfrm>
          <a:prstGeom prst="rect">
            <a:avLst/>
          </a:prstGeom>
          <a:noFill/>
        </p:spPr>
        <p:txBody>
          <a:bodyPr wrap="none" rtlCol="0">
            <a:spAutoFit/>
          </a:bodyPr>
          <a:lstStyle>
            <a:defPPr>
              <a:defRPr lang="en-US"/>
            </a:defPPr>
            <a:lvl1pPr algn="ctr">
              <a:defRPr sz="1600" b="1">
                <a:latin typeface="微软雅黑" pitchFamily="34" charset="-122"/>
                <a:ea typeface="微软雅黑" pitchFamily="34" charset="-122"/>
              </a:defRPr>
            </a:lvl1pPr>
          </a:lstStyle>
          <a:p>
            <a:r>
              <a:rPr lang="zh-CN" altLang="en-US" dirty="0" smtClean="0"/>
              <a:t>市（</a:t>
            </a:r>
            <a:r>
              <a:rPr lang="zh-CN" altLang="en-US" dirty="0"/>
              <a:t>区</a:t>
            </a:r>
            <a:r>
              <a:rPr lang="zh-CN" altLang="en-US" dirty="0" smtClean="0"/>
              <a:t>）财政</a:t>
            </a:r>
            <a:r>
              <a:rPr lang="en-US" altLang="zh-CN" dirty="0"/>
              <a:t>-</a:t>
            </a:r>
            <a:r>
              <a:rPr lang="zh-CN" altLang="en-US" dirty="0"/>
              <a:t>报送时间</a:t>
            </a:r>
          </a:p>
        </p:txBody>
      </p:sp>
      <p:grpSp>
        <p:nvGrpSpPr>
          <p:cNvPr id="3" name="组合 2"/>
          <p:cNvGrpSpPr/>
          <p:nvPr/>
        </p:nvGrpSpPr>
        <p:grpSpPr>
          <a:xfrm>
            <a:off x="651144" y="2247519"/>
            <a:ext cx="2016000" cy="2016000"/>
            <a:chOff x="651144" y="2047895"/>
            <a:chExt cx="2016000" cy="2016000"/>
          </a:xfrm>
        </p:grpSpPr>
        <p:grpSp>
          <p:nvGrpSpPr>
            <p:cNvPr id="77" name="组合 76"/>
            <p:cNvGrpSpPr/>
            <p:nvPr/>
          </p:nvGrpSpPr>
          <p:grpSpPr>
            <a:xfrm>
              <a:off x="651144" y="2047895"/>
              <a:ext cx="2016000" cy="2016000"/>
              <a:chOff x="1312098" y="2614471"/>
              <a:chExt cx="2100091" cy="2056559"/>
            </a:xfrm>
            <a:solidFill>
              <a:srgbClr val="DD1C3E"/>
            </a:solidFill>
          </p:grpSpPr>
          <p:sp>
            <p:nvSpPr>
              <p:cNvPr id="78" name="Freeform 7"/>
              <p:cNvSpPr>
                <a:spLocks noEditPoints="1"/>
              </p:cNvSpPr>
              <p:nvPr/>
            </p:nvSpPr>
            <p:spPr bwMode="auto">
              <a:xfrm>
                <a:off x="1312098" y="2614471"/>
                <a:ext cx="2100091" cy="2056559"/>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79" name="Rectangle 8"/>
              <p:cNvSpPr>
                <a:spLocks noChangeArrowheads="1"/>
              </p:cNvSpPr>
              <p:nvPr/>
            </p:nvSpPr>
            <p:spPr bwMode="auto">
              <a:xfrm>
                <a:off x="2322407" y="2816041"/>
                <a:ext cx="12292" cy="233527"/>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0" name="Rectangle 9"/>
              <p:cNvSpPr>
                <a:spLocks noChangeArrowheads="1"/>
              </p:cNvSpPr>
              <p:nvPr/>
            </p:nvSpPr>
            <p:spPr bwMode="auto">
              <a:xfrm>
                <a:off x="2322407" y="4187699"/>
                <a:ext cx="12292" cy="238443"/>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1" name="Rectangle 10"/>
              <p:cNvSpPr>
                <a:spLocks noChangeArrowheads="1"/>
              </p:cNvSpPr>
              <p:nvPr/>
            </p:nvSpPr>
            <p:spPr bwMode="auto">
              <a:xfrm>
                <a:off x="1525960" y="3612487"/>
                <a:ext cx="238443" cy="12292"/>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sp>
            <p:nvSpPr>
              <p:cNvPr id="82"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3"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4"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5"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6"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7"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8"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sp>
            <p:nvSpPr>
              <p:cNvPr id="89"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solidFill>
                <a:srgbClr val="3B7CC9"/>
              </a:solidFill>
              <a:ln w="9525">
                <a:solidFill>
                  <a:srgbClr val="3B7CC9"/>
                </a:solidFill>
                <a:round/>
              </a:ln>
            </p:spPr>
            <p:txBody>
              <a:bodyPr vert="horz" wrap="square" lIns="68580" tIns="34290" rIns="68580" bIns="34290" numCol="1" anchor="t" anchorCtr="0" compatLnSpc="1"/>
              <a:lstStyle/>
              <a:p>
                <a:endParaRPr lang="zh-CN" altLang="en-US" sz="1015"/>
              </a:p>
            </p:txBody>
          </p:sp>
        </p:grpSp>
        <p:sp>
          <p:nvSpPr>
            <p:cNvPr id="98" name="Oval 21"/>
            <p:cNvSpPr>
              <a:spLocks noChangeArrowheads="1"/>
            </p:cNvSpPr>
            <p:nvPr/>
          </p:nvSpPr>
          <p:spPr bwMode="auto">
            <a:xfrm>
              <a:off x="1587564" y="2995218"/>
              <a:ext cx="79277" cy="79277"/>
            </a:xfrm>
            <a:prstGeom prst="ellipse">
              <a:avLst/>
            </a:prstGeom>
            <a:solidFill>
              <a:srgbClr val="41514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Rectangle 10"/>
            <p:cNvSpPr>
              <a:spLocks noChangeArrowheads="1"/>
            </p:cNvSpPr>
            <p:nvPr/>
          </p:nvSpPr>
          <p:spPr bwMode="auto">
            <a:xfrm>
              <a:off x="2243236" y="3032439"/>
              <a:ext cx="228895" cy="12050"/>
            </a:xfrm>
            <a:prstGeom prst="rect">
              <a:avLst/>
            </a:prstGeom>
            <a:solidFill>
              <a:srgbClr val="3B7CC9"/>
            </a:solidFill>
            <a:ln w="9525">
              <a:solidFill>
                <a:srgbClr val="3B7CC9"/>
              </a:solidFill>
              <a:miter lim="800000"/>
            </a:ln>
          </p:spPr>
          <p:txBody>
            <a:bodyPr vert="horz" wrap="square" lIns="68580" tIns="34290" rIns="68580" bIns="34290" numCol="1" anchor="t" anchorCtr="0" compatLnSpc="1"/>
            <a:lstStyle/>
            <a:p>
              <a:endParaRPr lang="zh-CN" altLang="en-US" sz="1015"/>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down)">
                                      <p:cBhvr>
                                        <p:cTn id="28" dur="200"/>
                                        <p:tgtEl>
                                          <p:spTgt spid="108"/>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200"/>
                                        <p:tgtEl>
                                          <p:spTgt spid="109"/>
                                        </p:tgtEl>
                                      </p:cBhvr>
                                    </p:animEffect>
                                  </p:childTnLst>
                                </p:cTn>
                              </p:par>
                            </p:childTnLst>
                          </p:cTn>
                        </p:par>
                        <p:par>
                          <p:cTn id="33" fill="hold">
                            <p:stCondLst>
                              <p:cond delay="3000"/>
                            </p:stCondLst>
                            <p:childTnLst>
                              <p:par>
                                <p:cTn id="34" presetID="10" presetClass="entr" presetSubtype="0" fill="hold" grpId="0" nodeType="afterEffect">
                                  <p:stCondLst>
                                    <p:cond delay="0"/>
                                  </p:stCondLst>
                                  <p:iterate type="lt">
                                    <p:tmPct val="10000"/>
                                  </p:iterate>
                                  <p:childTnLst>
                                    <p:set>
                                      <p:cBhvr>
                                        <p:cTn id="35" dur="1" fill="hold">
                                          <p:stCondLst>
                                            <p:cond delay="0"/>
                                          </p:stCondLst>
                                        </p:cTn>
                                        <p:tgtEl>
                                          <p:spTgt spid="111"/>
                                        </p:tgtEl>
                                        <p:attrNameLst>
                                          <p:attrName>style.visibility</p:attrName>
                                        </p:attrNameLst>
                                      </p:cBhvr>
                                      <p:to>
                                        <p:strVal val="visible"/>
                                      </p:to>
                                    </p:set>
                                    <p:animEffect transition="in" filter="fade">
                                      <p:cBhvr>
                                        <p:cTn id="36" dur="100"/>
                                        <p:tgtEl>
                                          <p:spTgt spid="111"/>
                                        </p:tgtEl>
                                      </p:cBhvr>
                                    </p:animEffect>
                                  </p:childTnLst>
                                </p:cTn>
                              </p:par>
                            </p:childTnLst>
                          </p:cTn>
                        </p:par>
                        <p:par>
                          <p:cTn id="37" fill="hold">
                            <p:stCondLst>
                              <p:cond delay="2281"/>
                            </p:stCondLst>
                            <p:childTnLst>
                              <p:par>
                                <p:cTn id="38" presetID="22" presetClass="entr" presetSubtype="8" fill="hold" grpId="0" nodeType="afterEffect">
                                  <p:stCondLst>
                                    <p:cond delay="0"/>
                                  </p:stCondLst>
                                  <p:iterate type="lt">
                                    <p:tmPct val="10000"/>
                                  </p:iterate>
                                  <p:childTnLst>
                                    <p:set>
                                      <p:cBhvr>
                                        <p:cTn id="39" dur="1" fill="hold">
                                          <p:stCondLst>
                                            <p:cond delay="0"/>
                                          </p:stCondLst>
                                        </p:cTn>
                                        <p:tgtEl>
                                          <p:spTgt spid="110"/>
                                        </p:tgtEl>
                                        <p:attrNameLst>
                                          <p:attrName>style.visibility</p:attrName>
                                        </p:attrNameLst>
                                      </p:cBhvr>
                                      <p:to>
                                        <p:strVal val="visible"/>
                                      </p:to>
                                    </p:set>
                                    <p:animEffect transition="in" filter="wipe(left)">
                                      <p:cBhvr>
                                        <p:cTn id="40" dur="100"/>
                                        <p:tgtEl>
                                          <p:spTgt spid="110"/>
                                        </p:tgtEl>
                                      </p:cBhvr>
                                    </p:animEffect>
                                  </p:childTnLst>
                                </p:cTn>
                              </p:par>
                            </p:childTnLst>
                          </p:cTn>
                        </p:par>
                        <p:par>
                          <p:cTn id="41" fill="hold">
                            <p:stCondLst>
                              <p:cond delay="2611"/>
                            </p:stCondLst>
                            <p:childTnLst>
                              <p:par>
                                <p:cTn id="42" presetID="10" presetClass="entr" presetSubtype="0" fill="hold"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xit" presetSubtype="0" fill="hold" nodeType="withEffect">
                                  <p:stCondLst>
                                    <p:cond delay="0"/>
                                  </p:stCondLst>
                                  <p:childTnLst>
                                    <p:animEffect transition="out" filter="fade">
                                      <p:cBhvr>
                                        <p:cTn id="46" dur="500"/>
                                        <p:tgtEl>
                                          <p:spTgt spid="91"/>
                                        </p:tgtEl>
                                      </p:cBhvr>
                                    </p:animEffect>
                                    <p:set>
                                      <p:cBhvr>
                                        <p:cTn id="47" dur="1" fill="hold">
                                          <p:stCondLst>
                                            <p:cond delay="499"/>
                                          </p:stCondLst>
                                        </p:cTn>
                                        <p:tgtEl>
                                          <p:spTgt spid="91"/>
                                        </p:tgtEl>
                                        <p:attrNameLst>
                                          <p:attrName>style.visibility</p:attrName>
                                        </p:attrNameLst>
                                      </p:cBhvr>
                                      <p:to>
                                        <p:strVal val="hidden"/>
                                      </p:to>
                                    </p:set>
                                  </p:childTnLst>
                                </p:cTn>
                              </p:par>
                              <p:par>
                                <p:cTn id="48" presetID="22" presetClass="entr" presetSubtype="4"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200"/>
                                        <p:tgtEl>
                                          <p:spTgt spid="112"/>
                                        </p:tgtEl>
                                      </p:cBhvr>
                                    </p:animEffect>
                                  </p:childTnLst>
                                </p:cTn>
                              </p:par>
                            </p:childTnLst>
                          </p:cTn>
                        </p:par>
                        <p:par>
                          <p:cTn id="51" fill="hold">
                            <p:stCondLst>
                              <p:cond delay="3111"/>
                            </p:stCondLst>
                            <p:childTnLst>
                              <p:par>
                                <p:cTn id="52" presetID="22" presetClass="entr" presetSubtype="8" fill="hold" nodeType="after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wipe(left)">
                                      <p:cBhvr>
                                        <p:cTn id="54" dur="200"/>
                                        <p:tgtEl>
                                          <p:spTgt spid="113"/>
                                        </p:tgtEl>
                                      </p:cBhvr>
                                    </p:animEffect>
                                  </p:childTnLst>
                                </p:cTn>
                              </p:par>
                            </p:childTnLst>
                          </p:cTn>
                        </p:par>
                        <p:par>
                          <p:cTn id="55" fill="hold">
                            <p:stCondLst>
                              <p:cond delay="3611"/>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115"/>
                                        </p:tgtEl>
                                        <p:attrNameLst>
                                          <p:attrName>style.visibility</p:attrName>
                                        </p:attrNameLst>
                                      </p:cBhvr>
                                      <p:to>
                                        <p:strVal val="visible"/>
                                      </p:to>
                                    </p:set>
                                    <p:animEffect transition="in" filter="fade">
                                      <p:cBhvr>
                                        <p:cTn id="58" dur="100"/>
                                        <p:tgtEl>
                                          <p:spTgt spid="115"/>
                                        </p:tgtEl>
                                      </p:cBhvr>
                                    </p:animEffect>
                                  </p:childTnLst>
                                </p:cTn>
                              </p:par>
                            </p:childTnLst>
                          </p:cTn>
                        </p:par>
                        <p:par>
                          <p:cTn id="59" fill="hold">
                            <p:stCondLst>
                              <p:cond delay="3491"/>
                            </p:stCondLst>
                            <p:childTnLst>
                              <p:par>
                                <p:cTn id="60" presetID="10" presetClass="entr" presetSubtype="0" fill="hold" grpId="0" nodeType="afterEffect">
                                  <p:stCondLst>
                                    <p:cond delay="0"/>
                                  </p:stCondLst>
                                  <p:iterate type="lt">
                                    <p:tmPct val="10000"/>
                                  </p:iterate>
                                  <p:childTnLst>
                                    <p:set>
                                      <p:cBhvr>
                                        <p:cTn id="61" dur="1" fill="hold">
                                          <p:stCondLst>
                                            <p:cond delay="0"/>
                                          </p:stCondLst>
                                        </p:cTn>
                                        <p:tgtEl>
                                          <p:spTgt spid="114"/>
                                        </p:tgtEl>
                                        <p:attrNameLst>
                                          <p:attrName>style.visibility</p:attrName>
                                        </p:attrNameLst>
                                      </p:cBhvr>
                                      <p:to>
                                        <p:strVal val="visible"/>
                                      </p:to>
                                    </p:set>
                                    <p:animEffect transition="in" filter="fade">
                                      <p:cBhvr>
                                        <p:cTn id="62" dur="100"/>
                                        <p:tgtEl>
                                          <p:spTgt spid="114"/>
                                        </p:tgtEl>
                                      </p:cBhvr>
                                    </p:animEffect>
                                  </p:childTnLst>
                                </p:cTn>
                              </p:par>
                            </p:childTnLst>
                          </p:cTn>
                        </p:par>
                        <p:par>
                          <p:cTn id="63" fill="hold">
                            <p:stCondLst>
                              <p:cond delay="3980"/>
                            </p:stCondLst>
                            <p:childTnLst>
                              <p:par>
                                <p:cTn id="64" presetID="10" presetClass="entr" presetSubtype="0" fill="hold" nodeType="after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fade">
                                      <p:cBhvr>
                                        <p:cTn id="66" dur="500"/>
                                        <p:tgtEl>
                                          <p:spTgt spid="103"/>
                                        </p:tgtEl>
                                      </p:cBhvr>
                                    </p:animEffect>
                                  </p:childTnLst>
                                </p:cTn>
                              </p:par>
                              <p:par>
                                <p:cTn id="67" presetID="10" presetClass="exit" presetSubtype="0" fill="hold" nodeType="withEffect">
                                  <p:stCondLst>
                                    <p:cond delay="0"/>
                                  </p:stCondLst>
                                  <p:childTnLst>
                                    <p:animEffect transition="out" filter="fade">
                                      <p:cBhvr>
                                        <p:cTn id="68" dur="500"/>
                                        <p:tgtEl>
                                          <p:spTgt spid="99"/>
                                        </p:tgtEl>
                                      </p:cBhvr>
                                    </p:animEffect>
                                    <p:set>
                                      <p:cBhvr>
                                        <p:cTn id="69" dur="1" fill="hold">
                                          <p:stCondLst>
                                            <p:cond delay="499"/>
                                          </p:stCondLst>
                                        </p:cTn>
                                        <p:tgtEl>
                                          <p:spTgt spid="99"/>
                                        </p:tgtEl>
                                        <p:attrNameLst>
                                          <p:attrName>style.visibility</p:attrName>
                                        </p:attrNameLst>
                                      </p:cBhvr>
                                      <p:to>
                                        <p:strVal val="hidden"/>
                                      </p:to>
                                    </p:set>
                                  </p:childTnLst>
                                </p:cTn>
                              </p:par>
                              <p:par>
                                <p:cTn id="70" presetID="22" presetClass="entr" presetSubtype="8" fill="hold" nodeType="withEffect">
                                  <p:stCondLst>
                                    <p:cond delay="0"/>
                                  </p:stCondLst>
                                  <p:childTnLst>
                                    <p:set>
                                      <p:cBhvr>
                                        <p:cTn id="71" dur="1" fill="hold">
                                          <p:stCondLst>
                                            <p:cond delay="0"/>
                                          </p:stCondLst>
                                        </p:cTn>
                                        <p:tgtEl>
                                          <p:spTgt spid="116"/>
                                        </p:tgtEl>
                                        <p:attrNameLst>
                                          <p:attrName>style.visibility</p:attrName>
                                        </p:attrNameLst>
                                      </p:cBhvr>
                                      <p:to>
                                        <p:strVal val="visible"/>
                                      </p:to>
                                    </p:set>
                                    <p:animEffect transition="in" filter="wipe(left)">
                                      <p:cBhvr>
                                        <p:cTn id="72" dur="200"/>
                                        <p:tgtEl>
                                          <p:spTgt spid="116"/>
                                        </p:tgtEl>
                                      </p:cBhvr>
                                    </p:animEffect>
                                  </p:childTnLst>
                                </p:cTn>
                              </p:par>
                            </p:childTnLst>
                          </p:cTn>
                        </p:par>
                        <p:par>
                          <p:cTn id="73" fill="hold">
                            <p:stCondLst>
                              <p:cond delay="448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118"/>
                                        </p:tgtEl>
                                        <p:attrNameLst>
                                          <p:attrName>style.visibility</p:attrName>
                                        </p:attrNameLst>
                                      </p:cBhvr>
                                      <p:to>
                                        <p:strVal val="visible"/>
                                      </p:to>
                                    </p:set>
                                    <p:animEffect transition="in" filter="fade">
                                      <p:cBhvr>
                                        <p:cTn id="76" dur="100"/>
                                        <p:tgtEl>
                                          <p:spTgt spid="118"/>
                                        </p:tgtEl>
                                      </p:cBhvr>
                                    </p:animEffect>
                                  </p:childTnLst>
                                </p:cTn>
                              </p:par>
                            </p:childTnLst>
                          </p:cTn>
                        </p:par>
                        <p:par>
                          <p:cTn id="77" fill="hold">
                            <p:stCondLst>
                              <p:cond delay="4681"/>
                            </p:stCondLst>
                            <p:childTnLst>
                              <p:par>
                                <p:cTn id="78" presetID="10" presetClass="entr" presetSubtype="0" fill="hold" grpId="0" nodeType="afterEffect">
                                  <p:stCondLst>
                                    <p:cond delay="0"/>
                                  </p:stCondLst>
                                  <p:iterate type="lt">
                                    <p:tmPct val="10000"/>
                                  </p:iterate>
                                  <p:childTnLst>
                                    <p:set>
                                      <p:cBhvr>
                                        <p:cTn id="79" dur="1" fill="hold">
                                          <p:stCondLst>
                                            <p:cond delay="0"/>
                                          </p:stCondLst>
                                        </p:cTn>
                                        <p:tgtEl>
                                          <p:spTgt spid="117"/>
                                        </p:tgtEl>
                                        <p:attrNameLst>
                                          <p:attrName>style.visibility</p:attrName>
                                        </p:attrNameLst>
                                      </p:cBhvr>
                                      <p:to>
                                        <p:strVal val="visible"/>
                                      </p:to>
                                    </p:set>
                                    <p:animEffect transition="in" filter="fade">
                                      <p:cBhvr>
                                        <p:cTn id="80" dur="1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7" grpId="0"/>
      <p:bldP spid="110" grpId="0"/>
      <p:bldP spid="111" grpId="0"/>
      <p:bldP spid="114" grpId="0"/>
      <p:bldP spid="115" grpId="0"/>
      <p:bldP spid="117" grpId="0"/>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第三部分 编报解读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编报程序</a:t>
            </a:r>
            <a:endParaRPr lang="en-US" altLang="zh-CN" sz="1600" b="1">
              <a:solidFill>
                <a:srgbClr val="545454"/>
              </a:solidFill>
              <a:latin typeface="微软雅黑" pitchFamily="34" charset="-122"/>
              <a:ea typeface="微软雅黑" pitchFamily="34" charset="-122"/>
            </a:endParaRPr>
          </a:p>
        </p:txBody>
      </p:sp>
      <p:sp>
        <p:nvSpPr>
          <p:cNvPr id="49" name="椭圆 48"/>
          <p:cNvSpPr/>
          <p:nvPr/>
        </p:nvSpPr>
        <p:spPr>
          <a:xfrm>
            <a:off x="6095960"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itchFamily="34" charset="-122"/>
                <a:ea typeface="微软雅黑" pitchFamily="34" charset="-122"/>
              </a:rPr>
              <a:t>05</a:t>
            </a:r>
            <a:endParaRPr lang="zh-CN" altLang="en-US" sz="2400" b="1" kern="0">
              <a:solidFill>
                <a:schemeClr val="bg1">
                  <a:lumMod val="85000"/>
                </a:schemeClr>
              </a:solidFill>
              <a:latin typeface="微软雅黑" pitchFamily="34" charset="-122"/>
              <a:ea typeface="微软雅黑" pitchFamily="34" charset="-122"/>
            </a:endParaRPr>
          </a:p>
        </p:txBody>
      </p:sp>
      <p:sp>
        <p:nvSpPr>
          <p:cNvPr id="50" name="椭圆 49"/>
          <p:cNvSpPr/>
          <p:nvPr/>
        </p:nvSpPr>
        <p:spPr>
          <a:xfrm>
            <a:off x="4993167" y="2810588"/>
            <a:ext cx="775292" cy="723240"/>
          </a:xfrm>
          <a:prstGeom prst="ellipse">
            <a:avLst/>
          </a:prstGeom>
          <a:solidFill>
            <a:schemeClr val="bg1">
              <a:lumMod val="50000"/>
            </a:schemeClr>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itchFamily="34" charset="-122"/>
                <a:ea typeface="微软雅黑" pitchFamily="34" charset="-122"/>
              </a:rPr>
              <a:t>04</a:t>
            </a:r>
            <a:endParaRPr lang="zh-CN" altLang="en-US" sz="2400" b="1" kern="0">
              <a:solidFill>
                <a:schemeClr val="bg1">
                  <a:lumMod val="85000"/>
                </a:schemeClr>
              </a:solidFill>
              <a:latin typeface="微软雅黑" pitchFamily="34" charset="-122"/>
              <a:ea typeface="微软雅黑" pitchFamily="34" charset="-122"/>
            </a:endParaRPr>
          </a:p>
        </p:txBody>
      </p:sp>
      <p:sp>
        <p:nvSpPr>
          <p:cNvPr id="51" name="椭圆 50"/>
          <p:cNvSpPr/>
          <p:nvPr/>
        </p:nvSpPr>
        <p:spPr>
          <a:xfrm>
            <a:off x="3890694"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itchFamily="34" charset="-122"/>
                <a:ea typeface="微软雅黑" pitchFamily="34" charset="-122"/>
              </a:rPr>
              <a:t>03</a:t>
            </a:r>
            <a:endParaRPr lang="zh-CN" altLang="en-US" sz="2400" b="1" kern="0">
              <a:solidFill>
                <a:schemeClr val="bg1">
                  <a:lumMod val="85000"/>
                </a:schemeClr>
              </a:solidFill>
              <a:latin typeface="微软雅黑" pitchFamily="34" charset="-122"/>
              <a:ea typeface="微软雅黑" pitchFamily="34" charset="-122"/>
            </a:endParaRPr>
          </a:p>
        </p:txBody>
      </p:sp>
      <p:sp>
        <p:nvSpPr>
          <p:cNvPr id="52" name="椭圆 51"/>
          <p:cNvSpPr/>
          <p:nvPr/>
        </p:nvSpPr>
        <p:spPr>
          <a:xfrm>
            <a:off x="2773281" y="2810588"/>
            <a:ext cx="775292" cy="723240"/>
          </a:xfrm>
          <a:prstGeom prst="ellipse">
            <a:avLst/>
          </a:prstGeom>
          <a:solidFill>
            <a:schemeClr val="bg1">
              <a:lumMod val="50000"/>
            </a:schemeClr>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itchFamily="34" charset="-122"/>
                <a:ea typeface="微软雅黑" pitchFamily="34" charset="-122"/>
              </a:rPr>
              <a:t>02</a:t>
            </a:r>
            <a:endParaRPr lang="zh-CN" altLang="en-US" sz="2400" b="1" kern="0">
              <a:solidFill>
                <a:schemeClr val="bg1">
                  <a:lumMod val="85000"/>
                </a:schemeClr>
              </a:solidFill>
              <a:latin typeface="微软雅黑" pitchFamily="34" charset="-122"/>
              <a:ea typeface="微软雅黑" pitchFamily="34" charset="-122"/>
            </a:endParaRPr>
          </a:p>
        </p:txBody>
      </p:sp>
      <p:sp>
        <p:nvSpPr>
          <p:cNvPr id="53" name="椭圆 52"/>
          <p:cNvSpPr/>
          <p:nvPr/>
        </p:nvSpPr>
        <p:spPr>
          <a:xfrm>
            <a:off x="1661458" y="2738525"/>
            <a:ext cx="775292" cy="723240"/>
          </a:xfrm>
          <a:prstGeom prst="ellipse">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r>
              <a:rPr lang="en-US" altLang="zh-CN" sz="2400" b="1" kern="0">
                <a:solidFill>
                  <a:schemeClr val="bg1">
                    <a:lumMod val="85000"/>
                  </a:schemeClr>
                </a:solidFill>
                <a:latin typeface="微软雅黑" pitchFamily="34" charset="-122"/>
                <a:ea typeface="微软雅黑" pitchFamily="34" charset="-122"/>
              </a:rPr>
              <a:t>01</a:t>
            </a:r>
            <a:endParaRPr lang="zh-CN" altLang="en-US" sz="2700" b="1" kern="0">
              <a:solidFill>
                <a:schemeClr val="bg1">
                  <a:lumMod val="85000"/>
                </a:schemeClr>
              </a:solidFill>
              <a:latin typeface="微软雅黑" pitchFamily="34" charset="-122"/>
              <a:ea typeface="微软雅黑" pitchFamily="34" charset="-122"/>
            </a:endParaRPr>
          </a:p>
        </p:txBody>
      </p:sp>
      <p:grpSp>
        <p:nvGrpSpPr>
          <p:cNvPr id="54" name="组合 53"/>
          <p:cNvGrpSpPr/>
          <p:nvPr/>
        </p:nvGrpSpPr>
        <p:grpSpPr>
          <a:xfrm>
            <a:off x="506658" y="2549530"/>
            <a:ext cx="7499533" cy="1169274"/>
            <a:chOff x="816883" y="2006375"/>
            <a:chExt cx="7499533" cy="1169274"/>
          </a:xfrm>
          <a:solidFill>
            <a:srgbClr val="DD1C3E"/>
          </a:solidFill>
        </p:grpSpPr>
        <p:sp>
          <p:nvSpPr>
            <p:cNvPr id="55" name="燕尾形 54"/>
            <p:cNvSpPr/>
            <p:nvPr/>
          </p:nvSpPr>
          <p:spPr>
            <a:xfrm>
              <a:off x="1170998"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sp>
          <p:nvSpPr>
            <p:cNvPr id="56" name="燕尾形 55"/>
            <p:cNvSpPr/>
            <p:nvPr/>
          </p:nvSpPr>
          <p:spPr>
            <a:xfrm>
              <a:off x="999200"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sp>
          <p:nvSpPr>
            <p:cNvPr id="57" name="燕尾形 56"/>
            <p:cNvSpPr/>
            <p:nvPr/>
          </p:nvSpPr>
          <p:spPr>
            <a:xfrm>
              <a:off x="816883" y="2011281"/>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sp>
          <p:nvSpPr>
            <p:cNvPr id="58" name="椭圆 1"/>
            <p:cNvSpPr/>
            <p:nvPr/>
          </p:nvSpPr>
          <p:spPr>
            <a:xfrm flipV="1">
              <a:off x="1341043" y="2008011"/>
              <a:ext cx="6489778" cy="1167638"/>
            </a:xfrm>
            <a:custGeom>
              <a:avLst/>
              <a:gdLst/>
              <a:ahLst/>
              <a:cxnLst/>
              <a:rect l="l" t="t"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 lastClr="FFFFFF"/>
                </a:solidFill>
                <a:latin typeface="Calibri"/>
                <a:ea typeface="微软雅黑" pitchFamily="34" charset="-122"/>
              </a:endParaRPr>
            </a:p>
          </p:txBody>
        </p:sp>
        <p:sp>
          <p:nvSpPr>
            <p:cNvPr id="59" name="燕尾形 58"/>
            <p:cNvSpPr/>
            <p:nvPr/>
          </p:nvSpPr>
          <p:spPr>
            <a:xfrm flipH="1">
              <a:off x="7822056" y="2006375"/>
              <a:ext cx="173551"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sp>
          <p:nvSpPr>
            <p:cNvPr id="60" name="燕尾形 59"/>
            <p:cNvSpPr/>
            <p:nvPr/>
          </p:nvSpPr>
          <p:spPr>
            <a:xfrm flipH="1">
              <a:off x="7979830" y="2006375"/>
              <a:ext cx="173551"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sp>
          <p:nvSpPr>
            <p:cNvPr id="61" name="燕尾形 60"/>
            <p:cNvSpPr/>
            <p:nvPr/>
          </p:nvSpPr>
          <p:spPr>
            <a:xfrm flipH="1">
              <a:off x="8144617" y="2006375"/>
              <a:ext cx="171799" cy="160264"/>
            </a:xfrm>
            <a:prstGeom prst="chevron">
              <a:avLst/>
            </a:prstGeom>
            <a:solidFill>
              <a:srgbClr val="3B7CC9"/>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zh-CN" altLang="en-US" sz="1350" kern="0">
                <a:solidFill>
                  <a:sysClr val="windowText" lastClr="000000"/>
                </a:solidFill>
                <a:latin typeface="Calibri"/>
                <a:ea typeface="微软雅黑" pitchFamily="34" charset="-122"/>
              </a:endParaRPr>
            </a:p>
          </p:txBody>
        </p:sp>
      </p:grpSp>
      <p:sp>
        <p:nvSpPr>
          <p:cNvPr id="62" name="文本框 1"/>
          <p:cNvSpPr txBox="1"/>
          <p:nvPr/>
        </p:nvSpPr>
        <p:spPr>
          <a:xfrm>
            <a:off x="1032572" y="2097249"/>
            <a:ext cx="1555869" cy="625171"/>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dirty="0">
                <a:latin typeface="微软雅黑" pitchFamily="34" charset="-122"/>
                <a:ea typeface="微软雅黑" pitchFamily="34" charset="-122"/>
              </a:rPr>
              <a:t>升级资产</a:t>
            </a:r>
            <a:r>
              <a:rPr lang="zh-CN" altLang="en-US" sz="1400" b="1" dirty="0" smtClean="0">
                <a:latin typeface="微软雅黑" pitchFamily="34" charset="-122"/>
                <a:ea typeface="微软雅黑" pitchFamily="34" charset="-122"/>
              </a:rPr>
              <a:t>管理信息系统 </a:t>
            </a:r>
            <a:r>
              <a:rPr lang="zh-CN" altLang="en-US" sz="1400" b="1" dirty="0" smtClean="0">
                <a:solidFill>
                  <a:srgbClr val="FF0000"/>
                </a:solidFill>
                <a:latin typeface="微软雅黑" pitchFamily="34" charset="-122"/>
                <a:ea typeface="微软雅黑" pitchFamily="34" charset="-122"/>
              </a:rPr>
              <a:t>数据治理</a:t>
            </a:r>
            <a:endParaRPr lang="zh-CN" altLang="en-US" sz="1400" b="1" dirty="0">
              <a:solidFill>
                <a:srgbClr val="FF0000"/>
              </a:solidFill>
              <a:latin typeface="微软雅黑" pitchFamily="34" charset="-122"/>
              <a:ea typeface="微软雅黑" pitchFamily="34" charset="-122"/>
            </a:endParaRPr>
          </a:p>
        </p:txBody>
      </p:sp>
      <p:sp>
        <p:nvSpPr>
          <p:cNvPr id="63" name="文本框 33"/>
          <p:cNvSpPr txBox="1"/>
          <p:nvPr/>
        </p:nvSpPr>
        <p:spPr>
          <a:xfrm>
            <a:off x="2436750" y="3590616"/>
            <a:ext cx="1273486"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dirty="0">
                <a:latin typeface="微软雅黑" pitchFamily="34" charset="-122"/>
                <a:ea typeface="微软雅黑" pitchFamily="34" charset="-122"/>
              </a:rPr>
              <a:t>开展资产盘点</a:t>
            </a:r>
          </a:p>
        </p:txBody>
      </p:sp>
      <p:sp>
        <p:nvSpPr>
          <p:cNvPr id="64" name="文本框 34"/>
          <p:cNvSpPr txBox="1"/>
          <p:nvPr/>
        </p:nvSpPr>
        <p:spPr>
          <a:xfrm>
            <a:off x="3605450" y="2223629"/>
            <a:ext cx="1340513" cy="372410"/>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dirty="0">
                <a:latin typeface="微软雅黑" pitchFamily="34" charset="-122"/>
                <a:ea typeface="微软雅黑" pitchFamily="34" charset="-122"/>
              </a:rPr>
              <a:t>编制资产报告</a:t>
            </a:r>
          </a:p>
        </p:txBody>
      </p:sp>
      <p:sp>
        <p:nvSpPr>
          <p:cNvPr id="65" name="文本框 35"/>
          <p:cNvSpPr txBox="1"/>
          <p:nvPr/>
        </p:nvSpPr>
        <p:spPr>
          <a:xfrm>
            <a:off x="4736205" y="3590616"/>
            <a:ext cx="1289215"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itchFamily="34" charset="-122"/>
                <a:ea typeface="微软雅黑" pitchFamily="34" charset="-122"/>
              </a:rPr>
              <a:t>报送资产报告</a:t>
            </a:r>
          </a:p>
        </p:txBody>
      </p:sp>
      <p:sp>
        <p:nvSpPr>
          <p:cNvPr id="66" name="文本框 36"/>
          <p:cNvSpPr txBox="1"/>
          <p:nvPr/>
        </p:nvSpPr>
        <p:spPr>
          <a:xfrm>
            <a:off x="5853732" y="2237287"/>
            <a:ext cx="1259747" cy="345094"/>
          </a:xfrm>
          <a:prstGeom prst="rect">
            <a:avLst/>
          </a:prstGeom>
          <a:noFill/>
        </p:spPr>
        <p:txBody>
          <a:bodyPr wrap="square" anchor="ctr">
            <a:spAutoFit/>
          </a:bodyPr>
          <a:lstStyle/>
          <a:p>
            <a:pPr eaLnBrk="1" fontAlgn="auto" hangingPunct="1">
              <a:lnSpc>
                <a:spcPct val="130000"/>
              </a:lnSpc>
              <a:spcBef>
                <a:spcPts val="0"/>
              </a:spcBef>
              <a:spcAft>
                <a:spcPts val="0"/>
              </a:spcAft>
              <a:defRPr/>
            </a:pPr>
            <a:r>
              <a:rPr lang="zh-CN" altLang="en-US" sz="1400" b="1">
                <a:latin typeface="微软雅黑" pitchFamily="34" charset="-122"/>
                <a:ea typeface="微软雅黑" pitchFamily="34" charset="-122"/>
              </a:rPr>
              <a:t>审核资产报告</a:t>
            </a:r>
          </a:p>
        </p:txBody>
      </p:sp>
      <p:sp>
        <p:nvSpPr>
          <p:cNvPr id="67" name="文本框 66"/>
          <p:cNvSpPr txBox="1"/>
          <p:nvPr/>
        </p:nvSpPr>
        <p:spPr>
          <a:xfrm>
            <a:off x="1648804" y="3873594"/>
            <a:ext cx="2407058" cy="1304203"/>
          </a:xfrm>
          <a:prstGeom prst="rect">
            <a:avLst/>
          </a:prstGeom>
          <a:noFill/>
          <a:effectLst/>
        </p:spPr>
        <p:txBody>
          <a:bodyPr wrap="square">
            <a:spAutoFit/>
          </a:bodyPr>
          <a:lstStyle/>
          <a:p>
            <a:pPr>
              <a:lnSpc>
                <a:spcPct val="150000"/>
              </a:lnSpc>
              <a:defRPr/>
            </a:pPr>
            <a:r>
              <a:rPr lang="zh-CN" altLang="en-US" sz="1050" dirty="0">
                <a:solidFill>
                  <a:schemeClr val="tx1">
                    <a:lumMod val="75000"/>
                    <a:lumOff val="25000"/>
                  </a:schemeClr>
                </a:solidFill>
                <a:latin typeface="微软雅黑" pitchFamily="34" charset="-122"/>
                <a:ea typeface="微软雅黑" pitchFamily="34" charset="-122"/>
              </a:rPr>
              <a:t>根据会计制度和资产报告制度的要求，单位应当在做好财务管理、会计核算基础上，年末全面盘点资产情况，完善资产卡片数据，便于开展资产报告工作。</a:t>
            </a:r>
          </a:p>
        </p:txBody>
      </p:sp>
      <p:sp>
        <p:nvSpPr>
          <p:cNvPr id="68" name="文本框 67"/>
          <p:cNvSpPr txBox="1"/>
          <p:nvPr/>
        </p:nvSpPr>
        <p:spPr>
          <a:xfrm>
            <a:off x="368893" y="1117388"/>
            <a:ext cx="2106472" cy="1061829"/>
          </a:xfrm>
          <a:prstGeom prst="rect">
            <a:avLst/>
          </a:prstGeom>
          <a:noFill/>
          <a:effectLst/>
        </p:spPr>
        <p:txBody>
          <a:bodyPr wrap="square">
            <a:spAutoFit/>
          </a:bodyPr>
          <a:lstStyle/>
          <a:p>
            <a:pPr>
              <a:lnSpc>
                <a:spcPct val="150000"/>
              </a:lnSpc>
              <a:defRPr/>
            </a:pPr>
            <a:r>
              <a:rPr lang="zh-CN" altLang="en-US" sz="1050" dirty="0">
                <a:solidFill>
                  <a:schemeClr val="tx1">
                    <a:lumMod val="75000"/>
                    <a:lumOff val="25000"/>
                  </a:schemeClr>
                </a:solidFill>
                <a:latin typeface="微软雅黑" pitchFamily="34" charset="-122"/>
                <a:ea typeface="微软雅黑" pitchFamily="34" charset="-122"/>
              </a:rPr>
              <a:t>根据</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关于实施行政事业单位资产管理信息系统（三期）的通知</a:t>
            </a:r>
            <a:r>
              <a:rPr lang="en-US" altLang="zh-CN" sz="1050" dirty="0">
                <a:solidFill>
                  <a:schemeClr val="tx1">
                    <a:lumMod val="75000"/>
                    <a:lumOff val="25000"/>
                  </a:schemeClr>
                </a:solidFill>
                <a:latin typeface="微软雅黑" pitchFamily="34" charset="-122"/>
                <a:ea typeface="微软雅黑" pitchFamily="34" charset="-122"/>
              </a:rPr>
              <a:t>》</a:t>
            </a:r>
            <a:r>
              <a:rPr lang="zh-CN" altLang="en-US" sz="1050" dirty="0">
                <a:solidFill>
                  <a:schemeClr val="tx1">
                    <a:lumMod val="75000"/>
                    <a:lumOff val="25000"/>
                  </a:schemeClr>
                </a:solidFill>
                <a:latin typeface="微软雅黑" pitchFamily="34" charset="-122"/>
                <a:ea typeface="微软雅黑" pitchFamily="34" charset="-122"/>
              </a:rPr>
              <a:t>（财办资</a:t>
            </a:r>
            <a:r>
              <a:rPr lang="en-US" altLang="zh-CN" sz="1050" dirty="0">
                <a:solidFill>
                  <a:schemeClr val="tx1">
                    <a:lumMod val="75000"/>
                    <a:lumOff val="25000"/>
                  </a:schemeClr>
                </a:solidFill>
                <a:latin typeface="微软雅黑" pitchFamily="34" charset="-122"/>
                <a:ea typeface="微软雅黑" pitchFamily="34" charset="-122"/>
              </a:rPr>
              <a:t>﹝2018﹞38</a:t>
            </a:r>
            <a:r>
              <a:rPr lang="zh-CN" altLang="en-US" sz="1050" dirty="0">
                <a:solidFill>
                  <a:schemeClr val="tx1">
                    <a:lumMod val="75000"/>
                    <a:lumOff val="25000"/>
                  </a:schemeClr>
                </a:solidFill>
                <a:latin typeface="微软雅黑" pitchFamily="34" charset="-122"/>
                <a:ea typeface="微软雅黑" pitchFamily="34" charset="-122"/>
              </a:rPr>
              <a:t>号），完成三期资产管理信息系统实施</a:t>
            </a:r>
            <a:r>
              <a:rPr lang="zh-CN" altLang="en-US" sz="1050" dirty="0" smtClean="0">
                <a:solidFill>
                  <a:schemeClr val="tx1">
                    <a:lumMod val="75000"/>
                    <a:lumOff val="25000"/>
                  </a:schemeClr>
                </a:solidFill>
                <a:latin typeface="微软雅黑" pitchFamily="34" charset="-122"/>
                <a:ea typeface="微软雅黑" pitchFamily="34" charset="-122"/>
              </a:rPr>
              <a:t>。</a:t>
            </a:r>
            <a:endParaRPr lang="zh-CN" altLang="en-US" sz="1050" dirty="0">
              <a:solidFill>
                <a:schemeClr val="tx1">
                  <a:lumMod val="75000"/>
                  <a:lumOff val="25000"/>
                </a:schemeClr>
              </a:solidFill>
              <a:latin typeface="微软雅黑" pitchFamily="34" charset="-122"/>
              <a:ea typeface="微软雅黑" pitchFamily="34" charset="-122"/>
            </a:endParaRPr>
          </a:p>
        </p:txBody>
      </p:sp>
      <p:sp>
        <p:nvSpPr>
          <p:cNvPr id="69" name="文本框 68"/>
          <p:cNvSpPr txBox="1"/>
          <p:nvPr/>
        </p:nvSpPr>
        <p:spPr>
          <a:xfrm>
            <a:off x="3213706" y="895394"/>
            <a:ext cx="2124000" cy="1033296"/>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itchFamily="34" charset="-122"/>
                <a:ea typeface="微软雅黑" pitchFamily="34" charset="-122"/>
              </a:rPr>
              <a:t>根据会计制度和资产报告制度的要求，单位应当在做好财务管理、会计核算基础上，年末全面盘点资产情况，完善资产卡片数据，便于开展资产报告工作。</a:t>
            </a:r>
          </a:p>
        </p:txBody>
      </p:sp>
      <p:sp>
        <p:nvSpPr>
          <p:cNvPr id="70" name="文本框 69"/>
          <p:cNvSpPr txBox="1"/>
          <p:nvPr/>
        </p:nvSpPr>
        <p:spPr>
          <a:xfrm>
            <a:off x="4318812" y="3861290"/>
            <a:ext cx="2124000" cy="1275670"/>
          </a:xfrm>
          <a:prstGeom prst="rect">
            <a:avLst/>
          </a:prstGeom>
          <a:noFill/>
          <a:effectLst/>
        </p:spPr>
        <p:txBody>
          <a:bodyPr wrap="square">
            <a:spAutoFit/>
          </a:bodyPr>
          <a:lstStyle/>
          <a:p>
            <a:pPr>
              <a:lnSpc>
                <a:spcPct val="150000"/>
              </a:lnSpc>
              <a:defRPr/>
            </a:pPr>
            <a:r>
              <a:rPr lang="zh-CN" altLang="en-US" sz="1050" dirty="0">
                <a:solidFill>
                  <a:schemeClr val="tx1">
                    <a:lumMod val="75000"/>
                    <a:lumOff val="25000"/>
                  </a:schemeClr>
                </a:solidFill>
                <a:latin typeface="微软雅黑" pitchFamily="34" charset="-122"/>
                <a:ea typeface="微软雅黑" pitchFamily="34" charset="-122"/>
              </a:rPr>
              <a:t>各单位资产报告编制完毕，须经编制人员、资产管理部门负责人和单位负责人审查、签字并加盖单位公章后，于规定时间内，按照财务隶属关系逐级上报。</a:t>
            </a:r>
          </a:p>
        </p:txBody>
      </p:sp>
      <p:sp>
        <p:nvSpPr>
          <p:cNvPr id="71" name="文本框 70"/>
          <p:cNvSpPr txBox="1"/>
          <p:nvPr/>
        </p:nvSpPr>
        <p:spPr>
          <a:xfrm>
            <a:off x="5440308" y="1338237"/>
            <a:ext cx="2124000" cy="819455"/>
          </a:xfrm>
          <a:prstGeom prst="rect">
            <a:avLst/>
          </a:prstGeom>
          <a:noFill/>
          <a:effectLst/>
        </p:spPr>
        <p:txBody>
          <a:bodyPr wrap="square">
            <a:spAutoFit/>
          </a:bodyPr>
          <a:lstStyle/>
          <a:p>
            <a:pPr>
              <a:lnSpc>
                <a:spcPct val="150000"/>
              </a:lnSpc>
              <a:defRPr/>
            </a:pPr>
            <a:r>
              <a:rPr lang="zh-CN" altLang="en-US" sz="1050">
                <a:solidFill>
                  <a:schemeClr val="tx1">
                    <a:lumMod val="75000"/>
                    <a:lumOff val="25000"/>
                  </a:schemeClr>
                </a:solidFill>
                <a:latin typeface="微软雅黑" pitchFamily="34" charset="-122"/>
                <a:ea typeface="微软雅黑" pitchFamily="34" charset="-122"/>
              </a:rPr>
              <a:t>各级财政部门、主管部门应当对本地区、本部门所属行政事业单位报送的资产报告进行审核。</a:t>
            </a:r>
          </a:p>
        </p:txBody>
      </p:sp>
      <p:sp>
        <p:nvSpPr>
          <p:cNvPr id="38" name="文本框 67"/>
          <p:cNvSpPr txBox="1"/>
          <p:nvPr/>
        </p:nvSpPr>
        <p:spPr>
          <a:xfrm>
            <a:off x="-15622" y="3704983"/>
            <a:ext cx="1752789" cy="1304203"/>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注意：</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行业会计制度</a:t>
            </a:r>
            <a:r>
              <a:rPr lang="en-US" altLang="zh-CN" sz="1050" dirty="0" smtClean="0">
                <a:solidFill>
                  <a:srgbClr val="FF0000"/>
                </a:solidFill>
                <a:latin typeface="微软雅黑" pitchFamily="34" charset="-122"/>
                <a:ea typeface="微软雅黑" pitchFamily="34" charset="-122"/>
              </a:rPr>
              <a:t>-</a:t>
            </a:r>
            <a:r>
              <a:rPr lang="zh-CN" altLang="en-US" sz="1050" dirty="0" smtClean="0">
                <a:solidFill>
                  <a:srgbClr val="FF0000"/>
                </a:solidFill>
                <a:latin typeface="微软雅黑" pitchFamily="34" charset="-122"/>
                <a:ea typeface="微软雅黑" pitchFamily="34" charset="-122"/>
              </a:rPr>
              <a:t>末级</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a:solidFill>
                  <a:srgbClr val="FF0000"/>
                </a:solidFill>
                <a:latin typeface="微软雅黑" pitchFamily="34" charset="-122"/>
                <a:ea typeface="微软雅黑" pitchFamily="34" charset="-122"/>
              </a:rPr>
              <a:t>账</a:t>
            </a:r>
            <a:r>
              <a:rPr lang="zh-CN" altLang="en-US" sz="1050" dirty="0" smtClean="0">
                <a:solidFill>
                  <a:srgbClr val="FF0000"/>
                </a:solidFill>
                <a:latin typeface="微软雅黑" pitchFamily="34" charset="-122"/>
                <a:ea typeface="微软雅黑" pitchFamily="34" charset="-122"/>
              </a:rPr>
              <a:t>务调整日期：</a:t>
            </a:r>
            <a:r>
              <a:rPr lang="en-US" altLang="zh-CN" sz="1050" dirty="0" smtClean="0">
                <a:solidFill>
                  <a:srgbClr val="FF0000"/>
                </a:solidFill>
                <a:latin typeface="微软雅黑" pitchFamily="34" charset="-122"/>
                <a:ea typeface="微软雅黑" pitchFamily="34" charset="-122"/>
              </a:rPr>
              <a:t>2018</a:t>
            </a:r>
          </a:p>
          <a:p>
            <a:pPr>
              <a:lnSpc>
                <a:spcPct val="150000"/>
              </a:lnSpc>
              <a:defRPr/>
            </a:pPr>
            <a:r>
              <a:rPr lang="zh-CN" altLang="en-US" sz="1050" dirty="0" smtClean="0">
                <a:solidFill>
                  <a:srgbClr val="FF0000"/>
                </a:solidFill>
                <a:latin typeface="微软雅黑" pitchFamily="34" charset="-122"/>
                <a:ea typeface="微软雅黑" pitchFamily="34" charset="-122"/>
              </a:rPr>
              <a:t>卡片信息：分类</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a:solidFill>
                  <a:srgbClr val="FF0000"/>
                </a:solidFill>
                <a:latin typeface="微软雅黑" pitchFamily="34" charset="-122"/>
                <a:ea typeface="微软雅黑" pitchFamily="34" charset="-122"/>
              </a:rPr>
              <a:t>核实</a:t>
            </a:r>
            <a:r>
              <a:rPr lang="zh-CN" altLang="en-US" sz="1050" dirty="0" smtClean="0">
                <a:solidFill>
                  <a:srgbClr val="FF0000"/>
                </a:solidFill>
                <a:latin typeface="微软雅黑" pitchFamily="34" charset="-122"/>
                <a:ea typeface="微软雅黑" pitchFamily="34" charset="-122"/>
              </a:rPr>
              <a:t>性问题：修改、说明</a:t>
            </a:r>
            <a:endParaRPr lang="zh-CN" altLang="en-US" sz="1050" dirty="0">
              <a:solidFill>
                <a:srgbClr val="FF0000"/>
              </a:solidFill>
              <a:latin typeface="微软雅黑" pitchFamily="34" charset="-122"/>
              <a:ea typeface="微软雅黑" pitchFamily="34" charset="-122"/>
            </a:endParaRPr>
          </a:p>
        </p:txBody>
      </p:sp>
      <p:sp>
        <p:nvSpPr>
          <p:cNvPr id="40" name="文本框 67"/>
          <p:cNvSpPr txBox="1"/>
          <p:nvPr/>
        </p:nvSpPr>
        <p:spPr>
          <a:xfrm>
            <a:off x="7523833" y="891772"/>
            <a:ext cx="1752789" cy="1304203"/>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审核内容：</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编报范围及内容</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数据差异：账面数与实有数、资产与决算</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问题说明及分析报告</a:t>
            </a:r>
            <a:endParaRPr lang="zh-CN" altLang="en-US" sz="1050" dirty="0">
              <a:solidFill>
                <a:srgbClr val="FF0000"/>
              </a:solidFill>
              <a:latin typeface="微软雅黑" pitchFamily="34" charset="-122"/>
              <a:ea typeface="微软雅黑" pitchFamily="34" charset="-122"/>
            </a:endParaRPr>
          </a:p>
        </p:txBody>
      </p:sp>
      <p:sp>
        <p:nvSpPr>
          <p:cNvPr id="2" name="文本框 67"/>
          <p:cNvSpPr txBox="1"/>
          <p:nvPr/>
        </p:nvSpPr>
        <p:spPr>
          <a:xfrm>
            <a:off x="7163788" y="3363827"/>
            <a:ext cx="1752789" cy="845820"/>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各级财政部门及主管部门需对下属单位的数据进行审核、汇总、上报</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left)">
                                      <p:cBhvr>
                                        <p:cTn id="16" dur="1250"/>
                                        <p:tgtEl>
                                          <p:spTgt spid="54"/>
                                        </p:tgtEl>
                                      </p:cBhvr>
                                    </p:animEffect>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p:cTn id="26" dur="500" fill="hold"/>
                                        <p:tgtEl>
                                          <p:spTgt spid="62"/>
                                        </p:tgtEl>
                                        <p:attrNameLst>
                                          <p:attrName>ppt_w</p:attrName>
                                        </p:attrNameLst>
                                      </p:cBhvr>
                                      <p:tavLst>
                                        <p:tav tm="0">
                                          <p:val>
                                            <p:fltVal val="0"/>
                                          </p:val>
                                        </p:tav>
                                        <p:tav tm="100000">
                                          <p:val>
                                            <p:strVal val="#ppt_w"/>
                                          </p:val>
                                        </p:tav>
                                      </p:tavLst>
                                    </p:anim>
                                    <p:anim calcmode="lin" valueType="num">
                                      <p:cBhvr>
                                        <p:cTn id="27" dur="500" fill="hold"/>
                                        <p:tgtEl>
                                          <p:spTgt spid="62"/>
                                        </p:tgtEl>
                                        <p:attrNameLst>
                                          <p:attrName>ppt_h</p:attrName>
                                        </p:attrNameLst>
                                      </p:cBhvr>
                                      <p:tavLst>
                                        <p:tav tm="0">
                                          <p:val>
                                            <p:fltVal val="0"/>
                                          </p:val>
                                        </p:tav>
                                        <p:tav tm="100000">
                                          <p:val>
                                            <p:strVal val="#ppt_h"/>
                                          </p:val>
                                        </p:tav>
                                      </p:tavLst>
                                    </p:anim>
                                    <p:animEffect transition="in" filter="fade">
                                      <p:cBhvr>
                                        <p:cTn id="28" dur="500"/>
                                        <p:tgtEl>
                                          <p:spTgt spid="62"/>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68"/>
                                        </p:tgtEl>
                                        <p:attrNameLst>
                                          <p:attrName>style.visibility</p:attrName>
                                        </p:attrNameLst>
                                      </p:cBhvr>
                                      <p:to>
                                        <p:strVal val="visible"/>
                                      </p:to>
                                    </p:set>
                                    <p:animEffect transition="in" filter="wipe(down)">
                                      <p:cBhvr>
                                        <p:cTn id="31" dur="500"/>
                                        <p:tgtEl>
                                          <p:spTgt spid="6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par>
                                <p:cTn id="44" presetID="22" presetClass="entr" presetSubtype="1" fill="hold" grpId="0" nodeType="withEffect">
                                  <p:stCondLst>
                                    <p:cond delay="25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fltVal val="0"/>
                                          </p:val>
                                        </p:tav>
                                        <p:tav tm="100000">
                                          <p:val>
                                            <p:strVal val="#ppt_w"/>
                                          </p:val>
                                        </p:tav>
                                      </p:tavLst>
                                    </p:anim>
                                    <p:anim calcmode="lin" valueType="num">
                                      <p:cBhvr>
                                        <p:cTn id="57" dur="500" fill="hold"/>
                                        <p:tgtEl>
                                          <p:spTgt spid="64"/>
                                        </p:tgtEl>
                                        <p:attrNameLst>
                                          <p:attrName>ppt_h</p:attrName>
                                        </p:attrNameLst>
                                      </p:cBhvr>
                                      <p:tavLst>
                                        <p:tav tm="0">
                                          <p:val>
                                            <p:fltVal val="0"/>
                                          </p:val>
                                        </p:tav>
                                        <p:tav tm="100000">
                                          <p:val>
                                            <p:strVal val="#ppt_h"/>
                                          </p:val>
                                        </p:tav>
                                      </p:tavLst>
                                    </p:anim>
                                    <p:animEffect transition="in" filter="fade">
                                      <p:cBhvr>
                                        <p:cTn id="58" dur="500"/>
                                        <p:tgtEl>
                                          <p:spTgt spid="64"/>
                                        </p:tgtEl>
                                      </p:cBhvr>
                                    </p:animEffect>
                                  </p:childTnLst>
                                </p:cTn>
                              </p:par>
                              <p:par>
                                <p:cTn id="59" presetID="22" presetClass="entr" presetSubtype="4" fill="hold" grpId="0" nodeType="withEffect">
                                  <p:stCondLst>
                                    <p:cond delay="250"/>
                                  </p:stCondLst>
                                  <p:childTnLst>
                                    <p:set>
                                      <p:cBhvr>
                                        <p:cTn id="60" dur="1" fill="hold">
                                          <p:stCondLst>
                                            <p:cond delay="0"/>
                                          </p:stCondLst>
                                        </p:cTn>
                                        <p:tgtEl>
                                          <p:spTgt spid="69"/>
                                        </p:tgtEl>
                                        <p:attrNameLst>
                                          <p:attrName>style.visibility</p:attrName>
                                        </p:attrNameLst>
                                      </p:cBhvr>
                                      <p:to>
                                        <p:strVal val="visible"/>
                                      </p:to>
                                    </p:set>
                                    <p:animEffect transition="in" filter="wipe(down)">
                                      <p:cBhvr>
                                        <p:cTn id="61" dur="500"/>
                                        <p:tgtEl>
                                          <p:spTgt spid="6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70"/>
                                        </p:tgtEl>
                                        <p:attrNameLst>
                                          <p:attrName>style.visibility</p:attrName>
                                        </p:attrNameLst>
                                      </p:cBhvr>
                                      <p:to>
                                        <p:strVal val="visible"/>
                                      </p:to>
                                    </p:set>
                                    <p:animEffect transition="in" filter="wipe(up)">
                                      <p:cBhvr>
                                        <p:cTn id="76" dur="500"/>
                                        <p:tgtEl>
                                          <p:spTgt spid="70"/>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p:cTn id="86" dur="500" fill="hold"/>
                                        <p:tgtEl>
                                          <p:spTgt spid="66"/>
                                        </p:tgtEl>
                                        <p:attrNameLst>
                                          <p:attrName>ppt_w</p:attrName>
                                        </p:attrNameLst>
                                      </p:cBhvr>
                                      <p:tavLst>
                                        <p:tav tm="0">
                                          <p:val>
                                            <p:fltVal val="0"/>
                                          </p:val>
                                        </p:tav>
                                        <p:tav tm="100000">
                                          <p:val>
                                            <p:strVal val="#ppt_w"/>
                                          </p:val>
                                        </p:tav>
                                      </p:tavLst>
                                    </p:anim>
                                    <p:anim calcmode="lin" valueType="num">
                                      <p:cBhvr>
                                        <p:cTn id="87" dur="500" fill="hold"/>
                                        <p:tgtEl>
                                          <p:spTgt spid="66"/>
                                        </p:tgtEl>
                                        <p:attrNameLst>
                                          <p:attrName>ppt_h</p:attrName>
                                        </p:attrNameLst>
                                      </p:cBhvr>
                                      <p:tavLst>
                                        <p:tav tm="0">
                                          <p:val>
                                            <p:fltVal val="0"/>
                                          </p:val>
                                        </p:tav>
                                        <p:tav tm="100000">
                                          <p:val>
                                            <p:strVal val="#ppt_h"/>
                                          </p:val>
                                        </p:tav>
                                      </p:tavLst>
                                    </p:anim>
                                    <p:animEffect transition="in" filter="fade">
                                      <p:cBhvr>
                                        <p:cTn id="88" dur="500"/>
                                        <p:tgtEl>
                                          <p:spTgt spid="66"/>
                                        </p:tgtEl>
                                      </p:cBhvr>
                                    </p:animEffect>
                                  </p:childTnLst>
                                </p:cTn>
                              </p:par>
                              <p:par>
                                <p:cTn id="89" presetID="22" presetClass="entr" presetSubtype="4" fill="hold" grpId="0" nodeType="withEffect">
                                  <p:stCondLst>
                                    <p:cond delay="250"/>
                                  </p:stCondLst>
                                  <p:childTnLst>
                                    <p:set>
                                      <p:cBhvr>
                                        <p:cTn id="90" dur="1" fill="hold">
                                          <p:stCondLst>
                                            <p:cond delay="0"/>
                                          </p:stCondLst>
                                        </p:cTn>
                                        <p:tgtEl>
                                          <p:spTgt spid="71"/>
                                        </p:tgtEl>
                                        <p:attrNameLst>
                                          <p:attrName>style.visibility</p:attrName>
                                        </p:attrNameLst>
                                      </p:cBhvr>
                                      <p:to>
                                        <p:strVal val="visible"/>
                                      </p:to>
                                    </p:set>
                                    <p:animEffect transition="in" filter="wipe(down)">
                                      <p:cBhvr>
                                        <p:cTn id="91" dur="500"/>
                                        <p:tgtEl>
                                          <p:spTgt spid="71"/>
                                        </p:tgtEl>
                                      </p:cBhvr>
                                    </p:animEffect>
                                  </p:childTnLst>
                                </p:cTn>
                              </p:par>
                              <p:par>
                                <p:cTn id="92" presetID="22" presetClass="entr" presetSubtype="4" fill="hold" grpId="0" nodeType="withEffect">
                                  <p:stCondLst>
                                    <p:cond delay="25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par>
                                <p:cTn id="95" presetID="22" presetClass="entr" presetSubtype="4" fill="hold" grpId="0" nodeType="withEffect">
                                  <p:stCondLst>
                                    <p:cond delay="250"/>
                                  </p:stCondLst>
                                  <p:childTnLst>
                                    <p:set>
                                      <p:cBhvr>
                                        <p:cTn id="96" dur="1" fill="hold">
                                          <p:stCondLst>
                                            <p:cond delay="0"/>
                                          </p:stCondLst>
                                        </p:cTn>
                                        <p:tgtEl>
                                          <p:spTgt spid="40"/>
                                        </p:tgtEl>
                                        <p:attrNameLst>
                                          <p:attrName>style.visibility</p:attrName>
                                        </p:attrNameLst>
                                      </p:cBhvr>
                                      <p:to>
                                        <p:strVal val="visible"/>
                                      </p:to>
                                    </p:set>
                                    <p:animEffect transition="in" filter="wipe(down)">
                                      <p:cBhvr>
                                        <p:cTn id="97" dur="500"/>
                                        <p:tgtEl>
                                          <p:spTgt spid="40"/>
                                        </p:tgtEl>
                                      </p:cBhvr>
                                    </p:animEffect>
                                  </p:childTnLst>
                                </p:cTn>
                              </p:par>
                              <p:par>
                                <p:cTn id="98" presetID="22" presetClass="entr" presetSubtype="4" fill="hold" grpId="0" nodeType="withEffect">
                                  <p:stCondLst>
                                    <p:cond delay="250"/>
                                  </p:stCondLst>
                                  <p:childTnLst>
                                    <p:set>
                                      <p:cBhvr>
                                        <p:cTn id="99" dur="1" fill="hold">
                                          <p:stCondLst>
                                            <p:cond delay="0"/>
                                          </p:stCondLst>
                                        </p:cTn>
                                        <p:tgtEl>
                                          <p:spTgt spid="2"/>
                                        </p:tgtEl>
                                        <p:attrNameLst>
                                          <p:attrName>style.visibility</p:attrName>
                                        </p:attrNameLst>
                                      </p:cBhvr>
                                      <p:to>
                                        <p:strVal val="visible"/>
                                      </p:to>
                                    </p:set>
                                    <p:animEffect transition="in" filter="wipe(down)">
                                      <p:cBhvr>
                                        <p:cTn id="10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animBg="1"/>
      <p:bldP spid="50" grpId="0" animBg="1"/>
      <p:bldP spid="51" grpId="0" animBg="1"/>
      <p:bldP spid="52" grpId="0" animBg="1"/>
      <p:bldP spid="53" grpId="0" animBg="1"/>
      <p:bldP spid="62" grpId="0"/>
      <p:bldP spid="63" grpId="0"/>
      <p:bldP spid="64" grpId="0"/>
      <p:bldP spid="65" grpId="0"/>
      <p:bldP spid="66" grpId="0"/>
      <p:bldP spid="67" grpId="0"/>
      <p:bldP spid="68" grpId="0"/>
      <p:bldP spid="69" grpId="0"/>
      <p:bldP spid="70" grpId="0"/>
      <p:bldP spid="71" grpId="0"/>
      <p:bldP spid="38" grpId="0"/>
      <p:bldP spid="40"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第三部分 编报解读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编报汇总口径</a:t>
            </a:r>
            <a:endParaRPr lang="en-US" altLang="zh-CN" sz="1600" b="1">
              <a:solidFill>
                <a:srgbClr val="545454"/>
              </a:solidFill>
              <a:latin typeface="微软雅黑" pitchFamily="34" charset="-122"/>
              <a:ea typeface="微软雅黑" pitchFamily="34" charset="-122"/>
            </a:endParaRPr>
          </a:p>
        </p:txBody>
      </p:sp>
      <p:grpSp>
        <p:nvGrpSpPr>
          <p:cNvPr id="2" name="组合 1"/>
          <p:cNvGrpSpPr/>
          <p:nvPr/>
        </p:nvGrpSpPr>
        <p:grpSpPr>
          <a:xfrm>
            <a:off x="1448475" y="1036501"/>
            <a:ext cx="7695525" cy="1941007"/>
            <a:chOff x="1448475" y="1036501"/>
            <a:chExt cx="7695525" cy="1941007"/>
          </a:xfrm>
        </p:grpSpPr>
        <p:sp>
          <p:nvSpPr>
            <p:cNvPr id="39" name="矩形 15"/>
            <p:cNvSpPr/>
            <p:nvPr/>
          </p:nvSpPr>
          <p:spPr>
            <a:xfrm>
              <a:off x="2602798" y="1901141"/>
              <a:ext cx="2441575" cy="458787"/>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400" kern="0">
                <a:solidFill>
                  <a:sysClr val="window" lastClr="FFFFFF"/>
                </a:solidFill>
                <a:latin typeface="+mn-ea"/>
              </a:endParaRPr>
            </a:p>
          </p:txBody>
        </p:sp>
        <p:sp>
          <p:nvSpPr>
            <p:cNvPr id="40" name="矩形 39"/>
            <p:cNvSpPr/>
            <p:nvPr/>
          </p:nvSpPr>
          <p:spPr>
            <a:xfrm>
              <a:off x="2602798" y="184081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a:solidFill>
                    <a:srgbClr val="FFFFFF"/>
                  </a:solidFill>
                  <a:latin typeface="微软雅黑" pitchFamily="34" charset="-122"/>
                  <a:ea typeface="微软雅黑" pitchFamily="34" charset="-122"/>
                </a:rPr>
                <a:t>数据填报口径</a:t>
              </a:r>
              <a:endParaRPr lang="en-US" sz="1600" kern="0">
                <a:solidFill>
                  <a:srgbClr val="FFFFFF"/>
                </a:solidFill>
                <a:latin typeface="微软雅黑" pitchFamily="34" charset="-122"/>
                <a:ea typeface="微软雅黑" pitchFamily="34" charset="-122"/>
              </a:endParaRPr>
            </a:p>
          </p:txBody>
        </p:sp>
        <p:cxnSp>
          <p:nvCxnSpPr>
            <p:cNvPr id="41" name="直接连接符 40"/>
            <p:cNvCxnSpPr/>
            <p:nvPr/>
          </p:nvCxnSpPr>
          <p:spPr>
            <a:xfrm>
              <a:off x="2115436" y="1648728"/>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76" name="直接连接符 75"/>
            <p:cNvCxnSpPr/>
            <p:nvPr/>
          </p:nvCxnSpPr>
          <p:spPr>
            <a:xfrm>
              <a:off x="5267094" y="212535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77" name="直接连接符 76"/>
            <p:cNvCxnSpPr/>
            <p:nvPr/>
          </p:nvCxnSpPr>
          <p:spPr>
            <a:xfrm>
              <a:off x="5051070" y="211428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5670067" y="1500180"/>
              <a:ext cx="3473933" cy="1477328"/>
            </a:xfrm>
            <a:prstGeom prst="rect">
              <a:avLst/>
            </a:prstGeom>
            <a:noFill/>
          </p:spPr>
          <p:txBody>
            <a:bodyPr wrap="square" rtlCol="0">
              <a:spAutoFit/>
            </a:bodyPr>
            <a:lstStyle/>
            <a:p>
              <a:pPr>
                <a:lnSpc>
                  <a:spcPct val="150000"/>
                </a:lnSpc>
              </a:pPr>
              <a:r>
                <a:rPr lang="zh-CN" altLang="en-US" sz="1200" dirty="0">
                  <a:latin typeface="微软雅黑" pitchFamily="34" charset="-122"/>
                  <a:ea typeface="微软雅黑" pitchFamily="34" charset="-122"/>
                </a:rPr>
                <a:t>除资产负债简表涉及待处理财产损溢科目还原外，</a:t>
              </a:r>
              <a:r>
                <a:rPr lang="zh-CN" altLang="en-US" sz="1200" dirty="0">
                  <a:solidFill>
                    <a:srgbClr val="FF0000"/>
                  </a:solidFill>
                  <a:latin typeface="微软雅黑" pitchFamily="34" charset="-122"/>
                  <a:ea typeface="微软雅黑" pitchFamily="34" charset="-122"/>
                </a:rPr>
                <a:t>账面数的填报应与年度决算保持一致。实有数的填报应与年末盘点结果保持一致</a:t>
              </a:r>
              <a:r>
                <a:rPr lang="zh-CN" altLang="en-US" sz="1200" dirty="0">
                  <a:latin typeface="微软雅黑" pitchFamily="34" charset="-122"/>
                  <a:ea typeface="微软雅黑" pitchFamily="34" charset="-122"/>
                </a:rPr>
                <a:t>。出现不一致的情况，应由主管部门、行政事业单位查明原因并撰写说明。</a:t>
              </a:r>
            </a:p>
          </p:txBody>
        </p:sp>
        <p:sp>
          <p:nvSpPr>
            <p:cNvPr id="38" name="椭圆 37"/>
            <p:cNvSpPr/>
            <p:nvPr/>
          </p:nvSpPr>
          <p:spPr>
            <a:xfrm>
              <a:off x="1448475" y="1036501"/>
              <a:ext cx="778429" cy="782170"/>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a:solidFill>
                    <a:schemeClr val="accent1"/>
                  </a:solidFill>
                  <a:latin typeface="Impact" pitchFamily="34" charset="0"/>
                </a:rPr>
                <a:t>01</a:t>
              </a:r>
            </a:p>
          </p:txBody>
        </p:sp>
      </p:grpSp>
      <p:grpSp>
        <p:nvGrpSpPr>
          <p:cNvPr id="3" name="组合 2"/>
          <p:cNvGrpSpPr/>
          <p:nvPr/>
        </p:nvGrpSpPr>
        <p:grpSpPr>
          <a:xfrm>
            <a:off x="739369" y="2122416"/>
            <a:ext cx="8404631" cy="1500409"/>
            <a:chOff x="739369" y="2122416"/>
            <a:chExt cx="8404631" cy="1500409"/>
          </a:xfrm>
        </p:grpSpPr>
        <p:sp>
          <p:nvSpPr>
            <p:cNvPr id="44" name="矩形 15"/>
            <p:cNvSpPr/>
            <p:nvPr/>
          </p:nvSpPr>
          <p:spPr>
            <a:xfrm>
              <a:off x="1905886" y="3001277"/>
              <a:ext cx="2441575" cy="457200"/>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45" name="矩形 44"/>
            <p:cNvSpPr/>
            <p:nvPr/>
          </p:nvSpPr>
          <p:spPr>
            <a:xfrm>
              <a:off x="1905886" y="293936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a:solidFill>
                    <a:srgbClr val="FFFFFF"/>
                  </a:solidFill>
                  <a:latin typeface="微软雅黑" pitchFamily="34" charset="-122"/>
                  <a:ea typeface="微软雅黑" pitchFamily="34" charset="-122"/>
                </a:rPr>
                <a:t>数据汇总口径</a:t>
              </a:r>
            </a:p>
          </p:txBody>
        </p:sp>
        <p:cxnSp>
          <p:nvCxnSpPr>
            <p:cNvPr id="46" name="直接连接符 45"/>
            <p:cNvCxnSpPr/>
            <p:nvPr/>
          </p:nvCxnSpPr>
          <p:spPr>
            <a:xfrm>
              <a:off x="1418522" y="2747278"/>
              <a:ext cx="401638" cy="303213"/>
            </a:xfrm>
            <a:prstGeom prst="line">
              <a:avLst/>
            </a:prstGeom>
            <a:noFill/>
            <a:ln w="25400" cap="flat" cmpd="sng" algn="ctr">
              <a:solidFill>
                <a:schemeClr val="accent1">
                  <a:lumMod val="40000"/>
                  <a:lumOff val="60000"/>
                </a:schemeClr>
              </a:solidFill>
              <a:prstDash val="solid"/>
              <a:tailEnd type="oval"/>
            </a:ln>
            <a:effectLst/>
          </p:spPr>
        </p:cxnSp>
        <p:cxnSp>
          <p:nvCxnSpPr>
            <p:cNvPr id="79" name="直接连接符 78"/>
            <p:cNvCxnSpPr/>
            <p:nvPr/>
          </p:nvCxnSpPr>
          <p:spPr>
            <a:xfrm>
              <a:off x="4619022" y="320547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80" name="直接连接符 79"/>
            <p:cNvCxnSpPr/>
            <p:nvPr/>
          </p:nvCxnSpPr>
          <p:spPr>
            <a:xfrm>
              <a:off x="4402998" y="319440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5183560" y="3286130"/>
              <a:ext cx="3960440" cy="336695"/>
            </a:xfrm>
            <a:prstGeom prst="rect">
              <a:avLst/>
            </a:prstGeom>
            <a:noFill/>
          </p:spPr>
          <p:txBody>
            <a:bodyPr wrap="square" rtlCol="0">
              <a:spAutoFit/>
            </a:bodyPr>
            <a:lstStyle>
              <a:defPPr>
                <a:defRPr lang="en-US"/>
              </a:defPPr>
              <a:lvl1pPr>
                <a:lnSpc>
                  <a:spcPct val="150000"/>
                </a:lnSpc>
                <a:defRPr sz="1200">
                  <a:latin typeface="微软雅黑" pitchFamily="34" charset="-122"/>
                  <a:ea typeface="微软雅黑" pitchFamily="34" charset="-122"/>
                </a:defRPr>
              </a:lvl1pPr>
            </a:lstStyle>
            <a:p>
              <a:r>
                <a:rPr lang="zh-CN" altLang="en-US"/>
                <a:t>按照财务隶属关系或预算管理级次，逐级汇总上报。</a:t>
              </a:r>
            </a:p>
          </p:txBody>
        </p:sp>
        <p:sp>
          <p:nvSpPr>
            <p:cNvPr id="43" name="椭圆 42"/>
            <p:cNvSpPr/>
            <p:nvPr/>
          </p:nvSpPr>
          <p:spPr>
            <a:xfrm>
              <a:off x="739369" y="2122416"/>
              <a:ext cx="803991" cy="807855"/>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a:solidFill>
                    <a:schemeClr val="accent1"/>
                  </a:solidFill>
                  <a:latin typeface="Impact" pitchFamily="34" charset="0"/>
                </a:rPr>
                <a:t>02</a:t>
              </a:r>
            </a:p>
          </p:txBody>
        </p:sp>
      </p:grpSp>
      <p:grpSp>
        <p:nvGrpSpPr>
          <p:cNvPr id="4" name="组合 3"/>
          <p:cNvGrpSpPr/>
          <p:nvPr/>
        </p:nvGrpSpPr>
        <p:grpSpPr>
          <a:xfrm>
            <a:off x="43044" y="3221172"/>
            <a:ext cx="8849436" cy="1765353"/>
            <a:chOff x="43044" y="3221172"/>
            <a:chExt cx="8849436" cy="1765353"/>
          </a:xfrm>
        </p:grpSpPr>
        <p:sp>
          <p:nvSpPr>
            <p:cNvPr id="72" name="矩形 15"/>
            <p:cNvSpPr/>
            <p:nvPr/>
          </p:nvSpPr>
          <p:spPr>
            <a:xfrm>
              <a:off x="1208973" y="4099827"/>
              <a:ext cx="2441575" cy="457200"/>
            </a:xfrm>
            <a:custGeom>
              <a:avLst/>
              <a:gdLst>
                <a:gd name="connsiteX0" fmla="*/ 0 w 3744416"/>
                <a:gd name="connsiteY0" fmla="*/ 0 h 689605"/>
                <a:gd name="connsiteX1" fmla="*/ 3744416 w 3744416"/>
                <a:gd name="connsiteY1" fmla="*/ 0 h 689605"/>
                <a:gd name="connsiteX2" fmla="*/ 3744416 w 3744416"/>
                <a:gd name="connsiteY2" fmla="*/ 689605 h 689605"/>
                <a:gd name="connsiteX3" fmla="*/ 0 w 3744416"/>
                <a:gd name="connsiteY3" fmla="*/ 689605 h 689605"/>
                <a:gd name="connsiteX4" fmla="*/ 0 w 3744416"/>
                <a:gd name="connsiteY4" fmla="*/ 0 h 689605"/>
                <a:gd name="connsiteX0-1" fmla="*/ 39188 w 3783604"/>
                <a:gd name="connsiteY0-2" fmla="*/ 0 h 689605"/>
                <a:gd name="connsiteX1-3" fmla="*/ 3783604 w 3783604"/>
                <a:gd name="connsiteY1-4" fmla="*/ 0 h 689605"/>
                <a:gd name="connsiteX2-5" fmla="*/ 3783604 w 3783604"/>
                <a:gd name="connsiteY2-6" fmla="*/ 689605 h 689605"/>
                <a:gd name="connsiteX3-7" fmla="*/ 0 w 3783604"/>
                <a:gd name="connsiteY3-8" fmla="*/ 572039 h 689605"/>
                <a:gd name="connsiteX4-9" fmla="*/ 39188 w 3783604"/>
                <a:gd name="connsiteY4-10" fmla="*/ 0 h 689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83604" h="689605">
                  <a:moveTo>
                    <a:pt x="39188" y="0"/>
                  </a:moveTo>
                  <a:lnTo>
                    <a:pt x="3783604" y="0"/>
                  </a:lnTo>
                  <a:lnTo>
                    <a:pt x="3783604" y="689605"/>
                  </a:lnTo>
                  <a:lnTo>
                    <a:pt x="0" y="572039"/>
                  </a:lnTo>
                  <a:lnTo>
                    <a:pt x="39188" y="0"/>
                  </a:lnTo>
                  <a:close/>
                </a:path>
              </a:pathLst>
            </a:custGeom>
            <a:gradFill>
              <a:gsLst>
                <a:gs pos="0">
                  <a:schemeClr val="tx1"/>
                </a:gs>
                <a:gs pos="100000">
                  <a:schemeClr val="tx1">
                    <a:alpha val="9000"/>
                  </a:schemeClr>
                </a:gs>
              </a:gsLst>
              <a:lin ang="5400000" scaled="0"/>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latin typeface="Calibri"/>
              </a:endParaRPr>
            </a:p>
          </p:txBody>
        </p:sp>
        <p:sp>
          <p:nvSpPr>
            <p:cNvPr id="73" name="矩形 72"/>
            <p:cNvSpPr/>
            <p:nvPr/>
          </p:nvSpPr>
          <p:spPr>
            <a:xfrm>
              <a:off x="1208973" y="4037915"/>
              <a:ext cx="2441575" cy="457200"/>
            </a:xfrm>
            <a:prstGeom prst="rect">
              <a:avLst/>
            </a:prstGeom>
            <a:solidFill>
              <a:schemeClr val="accent1"/>
            </a:solidFill>
            <a:ln w="25400" cap="flat" cmpd="sng" algn="ctr">
              <a:solidFill>
                <a:srgbClr val="FFFFFF"/>
              </a:solidFill>
              <a:prstDash val="solid"/>
            </a:ln>
            <a:effectLst/>
          </p:spPr>
          <p:txBody>
            <a:bodyPr lIns="68580" tIns="34290" rIns="68580" bIns="34290" anchor="ctr"/>
            <a:lstStyle/>
            <a:p>
              <a:pPr algn="ctr">
                <a:lnSpc>
                  <a:spcPct val="130000"/>
                </a:lnSpc>
                <a:defRPr/>
              </a:pPr>
              <a:r>
                <a:rPr lang="zh-CN" altLang="en-US" sz="1600" kern="0">
                  <a:solidFill>
                    <a:srgbClr val="FFFFFF"/>
                  </a:solidFill>
                  <a:latin typeface="微软雅黑" pitchFamily="34" charset="-122"/>
                  <a:ea typeface="微软雅黑" pitchFamily="34" charset="-122"/>
                </a:rPr>
                <a:t>机构改革单位填报口径</a:t>
              </a:r>
            </a:p>
          </p:txBody>
        </p:sp>
        <p:cxnSp>
          <p:nvCxnSpPr>
            <p:cNvPr id="74" name="直接连接符 73"/>
            <p:cNvCxnSpPr/>
            <p:nvPr/>
          </p:nvCxnSpPr>
          <p:spPr>
            <a:xfrm>
              <a:off x="723197" y="3845828"/>
              <a:ext cx="401638" cy="303213"/>
            </a:xfrm>
            <a:prstGeom prst="line">
              <a:avLst/>
            </a:prstGeom>
            <a:noFill/>
            <a:ln w="25400" cap="flat" cmpd="sng" algn="ctr">
              <a:solidFill>
                <a:schemeClr val="accent1">
                  <a:lumMod val="40000"/>
                  <a:lumOff val="60000"/>
                </a:schemeClr>
              </a:solidFill>
              <a:prstDash val="solid"/>
              <a:tailEnd type="oval"/>
            </a:ln>
            <a:effectLst/>
          </p:spPr>
        </p:cxnSp>
        <p:cxnSp>
          <p:nvCxnSpPr>
            <p:cNvPr id="82" name="直接连接符 81"/>
            <p:cNvCxnSpPr/>
            <p:nvPr/>
          </p:nvCxnSpPr>
          <p:spPr>
            <a:xfrm>
              <a:off x="3898942" y="4285590"/>
              <a:ext cx="401637" cy="303213"/>
            </a:xfrm>
            <a:prstGeom prst="line">
              <a:avLst/>
            </a:prstGeom>
            <a:noFill/>
            <a:ln w="25400" cap="flat" cmpd="sng" algn="ctr">
              <a:solidFill>
                <a:schemeClr val="accent1">
                  <a:lumMod val="40000"/>
                  <a:lumOff val="60000"/>
                </a:schemeClr>
              </a:solidFill>
              <a:prstDash val="solid"/>
              <a:tailEnd type="oval"/>
            </a:ln>
            <a:effectLst/>
          </p:spPr>
        </p:cxnSp>
        <p:cxnSp>
          <p:nvCxnSpPr>
            <p:cNvPr id="83" name="直接连接符 82"/>
            <p:cNvCxnSpPr/>
            <p:nvPr/>
          </p:nvCxnSpPr>
          <p:spPr>
            <a:xfrm>
              <a:off x="3682918" y="4274520"/>
              <a:ext cx="216024" cy="0"/>
            </a:xfrm>
            <a:prstGeom prst="line">
              <a:avLst/>
            </a:prstGeom>
            <a:ln w="19050">
              <a:solidFill>
                <a:schemeClr val="accent1">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4429124" y="3786196"/>
              <a:ext cx="4463356" cy="1200329"/>
            </a:xfrm>
            <a:prstGeom prst="rect">
              <a:avLst/>
            </a:prstGeom>
            <a:noFill/>
          </p:spPr>
          <p:txBody>
            <a:bodyPr wrap="square" rtlCol="0">
              <a:spAutoFit/>
            </a:bodyPr>
            <a:lstStyle>
              <a:defPPr>
                <a:defRPr lang="en-US"/>
              </a:defPPr>
              <a:lvl1pPr>
                <a:lnSpc>
                  <a:spcPct val="150000"/>
                </a:lnSpc>
                <a:defRPr sz="1200">
                  <a:latin typeface="微软雅黑" pitchFamily="34" charset="-122"/>
                  <a:ea typeface="微软雅黑" pitchFamily="34" charset="-122"/>
                </a:defRPr>
              </a:lvl1pPr>
            </a:lstStyle>
            <a:p>
              <a:r>
                <a:rPr lang="zh-CN" altLang="en-US" dirty="0"/>
                <a:t>涉及机构改革的行政事业单位</a:t>
              </a:r>
              <a:r>
                <a:rPr lang="zh-CN" altLang="en-US" dirty="0" smtClean="0"/>
                <a:t>，因为我省大部分部门资产划转手续尚未完成，</a:t>
              </a:r>
              <a:r>
                <a:rPr lang="zh-CN" altLang="en-US" dirty="0" smtClean="0">
                  <a:latin typeface="Arial" pitchFamily="34" charset="0"/>
                </a:rPr>
                <a:t>由</a:t>
              </a:r>
              <a:r>
                <a:rPr lang="zh-CN" altLang="en-US" dirty="0">
                  <a:latin typeface="Arial" pitchFamily="34" charset="0"/>
                </a:rPr>
                <a:t>原单位组织报送报告，注意做到不重不漏</a:t>
              </a:r>
              <a:r>
                <a:rPr lang="zh-CN" altLang="en-US" dirty="0" smtClean="0">
                  <a:latin typeface="Arial" pitchFamily="34" charset="0"/>
                </a:rPr>
                <a:t>。如果整体划转手续已经完成，可由新单位组织报送。</a:t>
              </a:r>
              <a:endParaRPr lang="en-US" altLang="zh-CN" dirty="0" smtClean="0">
                <a:latin typeface="Arial" pitchFamily="34" charset="0"/>
              </a:endParaRPr>
            </a:p>
            <a:p>
              <a:r>
                <a:rPr lang="zh-CN" altLang="en-US" dirty="0" smtClean="0">
                  <a:solidFill>
                    <a:srgbClr val="FF0000"/>
                  </a:solidFill>
                  <a:latin typeface="Arial" pitchFamily="34" charset="0"/>
                </a:rPr>
                <a:t>注意：与决算报表的衔接。省级：统一由原主管部门组织编报</a:t>
              </a:r>
              <a:endParaRPr lang="zh-CN" altLang="en-US" dirty="0">
                <a:solidFill>
                  <a:srgbClr val="FF0000"/>
                </a:solidFill>
              </a:endParaRPr>
            </a:p>
          </p:txBody>
        </p:sp>
        <p:sp>
          <p:nvSpPr>
            <p:cNvPr id="48" name="椭圆 47"/>
            <p:cNvSpPr/>
            <p:nvPr/>
          </p:nvSpPr>
          <p:spPr>
            <a:xfrm>
              <a:off x="43044" y="3221172"/>
              <a:ext cx="803991" cy="807855"/>
            </a:xfrm>
            <a:prstGeom prst="ellipse">
              <a:avLst/>
            </a:prstGeom>
            <a:solidFill>
              <a:srgbClr val="FFFFFF"/>
            </a:solidFill>
            <a:ln w="63500" cap="flat" cmpd="sng" algn="ctr">
              <a:solidFill>
                <a:schemeClr val="accent1"/>
              </a:solidFill>
              <a:prstDash val="solid"/>
            </a:ln>
            <a:effectLst>
              <a:innerShdw blurRad="63500" dist="63500" dir="13200000">
                <a:schemeClr val="tx1">
                  <a:alpha val="20000"/>
                </a:schemeClr>
              </a:innerShdw>
            </a:effectLst>
          </p:spPr>
          <p:txBody>
            <a:bodyPr lIns="0" tIns="0" rIns="0" bIns="0" anchor="ctr"/>
            <a:lstStyle/>
            <a:p>
              <a:pPr algn="ctr">
                <a:defRPr/>
              </a:pPr>
              <a:r>
                <a:rPr lang="en-US" sz="3200" kern="0">
                  <a:solidFill>
                    <a:schemeClr val="accent1"/>
                  </a:solidFill>
                  <a:latin typeface="Impact" pitchFamily="34" charset="0"/>
                </a:rPr>
                <a:t>03</a:t>
              </a:r>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8" fill="hold" nodeType="after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2250"/>
                            </p:stCondLst>
                            <p:childTnLst>
                              <p:par>
                                <p:cTn id="22" presetID="22" presetClass="entr" presetSubtype="8" fill="hold" nodeType="afterEffect">
                                  <p:stCondLst>
                                    <p:cond delay="25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总体情况和</a:t>
            </a:r>
            <a:r>
              <a:rPr lang="zh-CN" altLang="zh-CN" sz="2400" b="1" kern="0" dirty="0">
                <a:solidFill>
                  <a:srgbClr val="FFFFFF"/>
                </a:solidFill>
                <a:latin typeface="微软雅黑" pitchFamily="34" charset="-122"/>
                <a:ea typeface="微软雅黑" pitchFamily="34" charset="-122"/>
              </a:rPr>
              <a:t>编报体系</a:t>
            </a:r>
            <a:endParaRPr lang="zh-CN" altLang="en-US" sz="2400" b="1" kern="0" dirty="0">
              <a:solidFill>
                <a:srgbClr val="FFFFFF"/>
              </a:solidFill>
              <a:latin typeface="微软雅黑" pitchFamily="34" charset="-122"/>
              <a:ea typeface="微软雅黑" pitchFamily="34" charset="-122"/>
            </a:endParaRPr>
          </a:p>
        </p:txBody>
      </p:sp>
      <p:sp>
        <p:nvSpPr>
          <p:cNvPr id="12" name="六边形 11"/>
          <p:cNvSpPr/>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01</a:t>
            </a:r>
            <a:endParaRPr lang="zh-CN" altLang="en-US" sz="2400" dirty="0">
              <a:solidFill>
                <a:srgbClr val="4D4D4D"/>
              </a:solidFill>
              <a:latin typeface="微软雅黑" pitchFamily="34" charset="-122"/>
              <a:ea typeface="微软雅黑" pitchFamily="34" charset="-122"/>
            </a:endParaRPr>
          </a:p>
        </p:txBody>
      </p:sp>
      <p:sp>
        <p:nvSpPr>
          <p:cNvPr id="13" name="任意多边形 12"/>
          <p:cNvSpPr/>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资产报告修订调整情况</a:t>
            </a:r>
          </a:p>
        </p:txBody>
      </p:sp>
      <p:sp>
        <p:nvSpPr>
          <p:cNvPr id="14" name="六边形 13"/>
          <p:cNvSpPr/>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02</a:t>
            </a:r>
            <a:endParaRPr lang="zh-CN" altLang="en-US" sz="2400" dirty="0">
              <a:solidFill>
                <a:srgbClr val="4D4D4D"/>
              </a:solidFill>
              <a:latin typeface="微软雅黑" pitchFamily="34" charset="-122"/>
              <a:ea typeface="微软雅黑" pitchFamily="34" charset="-122"/>
            </a:endParaRPr>
          </a:p>
        </p:txBody>
      </p:sp>
      <p:sp>
        <p:nvSpPr>
          <p:cNvPr id="15" name="任意多边形 14"/>
          <p:cNvSpPr/>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资产报告编报解读</a:t>
            </a:r>
          </a:p>
        </p:txBody>
      </p:sp>
      <p:sp>
        <p:nvSpPr>
          <p:cNvPr id="16" name="六边形 15"/>
          <p:cNvSpPr/>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03</a:t>
            </a:r>
            <a:endParaRPr lang="zh-CN" altLang="en-US" sz="2400" dirty="0">
              <a:solidFill>
                <a:srgbClr val="4D4D4D"/>
              </a:solidFill>
              <a:latin typeface="微软雅黑" pitchFamily="34" charset="-122"/>
              <a:ea typeface="微软雅黑" pitchFamily="34" charset="-122"/>
            </a:endParaRPr>
          </a:p>
        </p:txBody>
      </p:sp>
      <p:sp>
        <p:nvSpPr>
          <p:cNvPr id="19" name="文本框 18"/>
          <p:cNvSpPr txBox="1"/>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itchFamily="34" charset="-122"/>
                <a:ea typeface="微软雅黑" pitchFamily="34" charset="-122"/>
              </a:rPr>
              <a:t>Table of Contents</a:t>
            </a:r>
            <a:endParaRPr lang="zh-CN" altLang="en-US" spc="300" dirty="0">
              <a:solidFill>
                <a:schemeClr val="bg1"/>
              </a:solidFill>
              <a:latin typeface="微软雅黑" pitchFamily="34" charset="-122"/>
              <a:ea typeface="微软雅黑" pitchFamily="34" charset="-122"/>
            </a:endParaRPr>
          </a:p>
        </p:txBody>
      </p:sp>
      <p:sp>
        <p:nvSpPr>
          <p:cNvPr id="20" name="文本框 1"/>
          <p:cNvSpPr txBox="1">
            <a:spLocks noChangeArrowheads="1"/>
          </p:cNvSpPr>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a:lnSpc>
                <a:spcPct val="100000"/>
              </a:lnSpc>
              <a:spcBef>
                <a:spcPct val="0"/>
              </a:spcBef>
              <a:buFontTx/>
              <a:buNone/>
            </a:pPr>
            <a:r>
              <a:rPr lang="zh-CN" altLang="en-US" sz="2400" b="1" dirty="0">
                <a:solidFill>
                  <a:schemeClr val="bg1"/>
                </a:solidFill>
                <a:latin typeface="微软雅黑" pitchFamily="34" charset="-122"/>
                <a:ea typeface="微软雅黑"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accent3">
              <a:lumMod val="95000"/>
            </a:schemeClr>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a:endParaRPr>
            </a:p>
          </p:txBody>
        </p:sp>
      </p:grpSp>
      <p:sp>
        <p:nvSpPr>
          <p:cNvPr id="17" name="任意多边形 14"/>
          <p:cNvSpPr/>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主要指标解析</a:t>
            </a:r>
          </a:p>
        </p:txBody>
      </p:sp>
      <p:sp>
        <p:nvSpPr>
          <p:cNvPr id="18" name="六边形 17"/>
          <p:cNvSpPr/>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04</a:t>
            </a:r>
            <a:endParaRPr lang="zh-CN" altLang="en-US" sz="2400" dirty="0">
              <a:solidFill>
                <a:srgbClr val="4D4D4D"/>
              </a:solidFill>
              <a:latin typeface="微软雅黑" pitchFamily="34" charset="-122"/>
              <a:ea typeface="微软雅黑" pitchFamily="34" charset="-122"/>
            </a:endParaRPr>
          </a:p>
        </p:txBody>
      </p:sp>
      <p:sp>
        <p:nvSpPr>
          <p:cNvPr id="21" name="任意多边形 14"/>
          <p:cNvSpPr/>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资产月报解读</a:t>
            </a:r>
          </a:p>
        </p:txBody>
      </p:sp>
      <p:sp>
        <p:nvSpPr>
          <p:cNvPr id="22" name="六边形 21"/>
          <p:cNvSpPr/>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05</a:t>
            </a:r>
            <a:endParaRPr lang="zh-CN" altLang="en-US" sz="2400" dirty="0">
              <a:solidFill>
                <a:srgbClr val="4D4D4D"/>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ppt_w</p:attrName>
                                        </p:attrNameLst>
                                      </p:cBhvr>
                                      <p:tavLst>
                                        <p:tav tm="0" fmla="#ppt_w*sin(2.5*pi*$)">
                                          <p:val>
                                            <p:fltVal val="0"/>
                                          </p:val>
                                        </p:tav>
                                        <p:tav tm="100000">
                                          <p:val>
                                            <p:fltVal val="1"/>
                                          </p:val>
                                        </p:tav>
                                      </p:tavLst>
                                    </p:anim>
                                    <p:anim calcmode="lin" valueType="num">
                                      <p:cBhvr>
                                        <p:cTn id="9" dur="750" fill="hold"/>
                                        <p:tgtEl>
                                          <p:spTgt spid="24"/>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5500"/>
                            </p:stCondLst>
                            <p:childTnLst>
                              <p:par>
                                <p:cTn id="58" presetID="42"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6500"/>
                            </p:stCondLst>
                            <p:childTnLst>
                              <p:par>
                                <p:cTn id="68" presetID="3" presetClass="emph" presetSubtype="2" fill="hold" grpId="1" nodeType="afterEffect">
                                  <p:stCondLst>
                                    <p:cond delay="0"/>
                                  </p:stCondLst>
                                  <p:childTnLst>
                                    <p:animClr clrSpc="rgb" dir="cw">
                                      <p:cBhvr override="childStyle">
                                        <p:cTn id="69" dur="250" fill="hold"/>
                                        <p:tgtEl>
                                          <p:spTgt spid="12"/>
                                        </p:tgtEl>
                                        <p:attrNameLst>
                                          <p:attrName>style.color</p:attrName>
                                        </p:attrNameLst>
                                      </p:cBhvr>
                                      <p:to>
                                        <a:srgbClr val="FFC000"/>
                                      </p:to>
                                    </p:animClr>
                                  </p:childTnLst>
                                </p:cTn>
                              </p:par>
                              <p:par>
                                <p:cTn id="70" presetID="3" presetClass="emph" presetSubtype="2" fill="hold" grpId="1" nodeType="withEffect">
                                  <p:stCondLst>
                                    <p:cond delay="0"/>
                                  </p:stCondLst>
                                  <p:childTnLst>
                                    <p:animClr clrSpc="rgb" dir="cw">
                                      <p:cBhvr override="childStyle">
                                        <p:cTn id="71" dur="250" fill="hold"/>
                                        <p:tgtEl>
                                          <p:spTgt spid="11"/>
                                        </p:tgtEl>
                                        <p:attrNameLst>
                                          <p:attrName>style.color</p:attrName>
                                        </p:attrNameLst>
                                      </p:cBhvr>
                                      <p:to>
                                        <a:srgbClr val="FFC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4" grpId="0" animBg="1"/>
      <p:bldP spid="15" grpId="0" animBg="1"/>
      <p:bldP spid="16" grpId="0" animBg="1"/>
      <p:bldP spid="19" grpId="0"/>
      <p:bldP spid="20" grpId="0"/>
      <p:bldP spid="17" grpId="0" animBg="1"/>
      <p:bldP spid="18"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总体情况和</a:t>
            </a:r>
            <a:r>
              <a:rPr lang="zh-CN" altLang="zh-CN" sz="2400" b="1" kern="0" dirty="0">
                <a:solidFill>
                  <a:srgbClr val="FFFFFF"/>
                </a:solidFill>
                <a:latin typeface="微软雅黑" pitchFamily="34" charset="-122"/>
                <a:ea typeface="微软雅黑" pitchFamily="34" charset="-122"/>
              </a:rPr>
              <a:t>编报体系</a:t>
            </a:r>
            <a:endParaRPr lang="zh-CN" altLang="en-US" sz="2400" b="1" kern="0" dirty="0">
              <a:solidFill>
                <a:srgbClr val="FFFFFF"/>
              </a:solidFill>
              <a:latin typeface="微软雅黑" pitchFamily="34" charset="-122"/>
              <a:ea typeface="微软雅黑" pitchFamily="34" charset="-122"/>
            </a:endParaRPr>
          </a:p>
        </p:txBody>
      </p:sp>
      <p:sp>
        <p:nvSpPr>
          <p:cNvPr id="12" name="六边形 11"/>
          <p:cNvSpPr/>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01</a:t>
            </a:r>
            <a:endParaRPr lang="zh-CN" altLang="en-US" sz="2400" dirty="0">
              <a:solidFill>
                <a:srgbClr val="4D4D4D"/>
              </a:solidFill>
              <a:latin typeface="微软雅黑" pitchFamily="34" charset="-122"/>
              <a:ea typeface="微软雅黑" pitchFamily="34" charset="-122"/>
            </a:endParaRPr>
          </a:p>
        </p:txBody>
      </p:sp>
      <p:sp>
        <p:nvSpPr>
          <p:cNvPr id="13" name="任意多边形 12"/>
          <p:cNvSpPr/>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资产报告修订调整情况</a:t>
            </a:r>
          </a:p>
        </p:txBody>
      </p:sp>
      <p:sp>
        <p:nvSpPr>
          <p:cNvPr id="14" name="六边形 13"/>
          <p:cNvSpPr/>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02</a:t>
            </a:r>
            <a:endParaRPr lang="zh-CN" altLang="en-US" sz="2400" dirty="0">
              <a:solidFill>
                <a:srgbClr val="4D4D4D"/>
              </a:solidFill>
              <a:latin typeface="微软雅黑" pitchFamily="34" charset="-122"/>
              <a:ea typeface="微软雅黑" pitchFamily="34" charset="-122"/>
            </a:endParaRPr>
          </a:p>
        </p:txBody>
      </p:sp>
      <p:sp>
        <p:nvSpPr>
          <p:cNvPr id="15" name="任意多边形 14"/>
          <p:cNvSpPr/>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资产报告编报解读</a:t>
            </a:r>
          </a:p>
        </p:txBody>
      </p:sp>
      <p:sp>
        <p:nvSpPr>
          <p:cNvPr id="16" name="六边形 15"/>
          <p:cNvSpPr/>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03</a:t>
            </a:r>
            <a:endParaRPr lang="zh-CN" altLang="en-US" sz="2400" dirty="0">
              <a:solidFill>
                <a:srgbClr val="4D4D4D"/>
              </a:solidFill>
              <a:latin typeface="微软雅黑" pitchFamily="34" charset="-122"/>
              <a:ea typeface="微软雅黑" pitchFamily="34" charset="-122"/>
            </a:endParaRPr>
          </a:p>
        </p:txBody>
      </p:sp>
      <p:sp>
        <p:nvSpPr>
          <p:cNvPr id="19" name="文本框 18"/>
          <p:cNvSpPr txBox="1"/>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itchFamily="34" charset="-122"/>
                <a:ea typeface="微软雅黑" pitchFamily="34" charset="-122"/>
              </a:rPr>
              <a:t>Table of Contents</a:t>
            </a:r>
            <a:endParaRPr lang="zh-CN" altLang="en-US" spc="300" dirty="0">
              <a:solidFill>
                <a:schemeClr val="bg1"/>
              </a:solidFill>
              <a:latin typeface="微软雅黑" pitchFamily="34" charset="-122"/>
              <a:ea typeface="微软雅黑" pitchFamily="34" charset="-122"/>
            </a:endParaRPr>
          </a:p>
        </p:txBody>
      </p:sp>
      <p:sp>
        <p:nvSpPr>
          <p:cNvPr id="20" name="文本框 1"/>
          <p:cNvSpPr txBox="1">
            <a:spLocks noChangeArrowheads="1"/>
          </p:cNvSpPr>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a:lnSpc>
                <a:spcPct val="100000"/>
              </a:lnSpc>
              <a:spcBef>
                <a:spcPct val="0"/>
              </a:spcBef>
              <a:buFontTx/>
              <a:buNone/>
            </a:pPr>
            <a:r>
              <a:rPr lang="zh-CN" altLang="en-US" sz="2400" b="1" dirty="0">
                <a:solidFill>
                  <a:schemeClr val="bg1"/>
                </a:solidFill>
                <a:latin typeface="微软雅黑" pitchFamily="34" charset="-122"/>
                <a:ea typeface="微软雅黑"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a:endParaRPr>
            </a:p>
          </p:txBody>
        </p:sp>
      </p:grpSp>
      <p:sp>
        <p:nvSpPr>
          <p:cNvPr id="17" name="任意多边形 14"/>
          <p:cNvSpPr/>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itchFamily="34" charset="-122"/>
                <a:ea typeface="微软雅黑" pitchFamily="34" charset="-122"/>
              </a:rPr>
              <a:t>主要指标解析</a:t>
            </a:r>
          </a:p>
        </p:txBody>
      </p:sp>
      <p:sp>
        <p:nvSpPr>
          <p:cNvPr id="18" name="六边形 17"/>
          <p:cNvSpPr/>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itchFamily="34" charset="-122"/>
                <a:ea typeface="微软雅黑" pitchFamily="34" charset="-122"/>
              </a:rPr>
              <a:t>04</a:t>
            </a:r>
            <a:endParaRPr lang="zh-CN" altLang="en-US" sz="2400" b="1" dirty="0">
              <a:solidFill>
                <a:srgbClr val="FFC000"/>
              </a:solidFill>
              <a:latin typeface="微软雅黑" pitchFamily="34" charset="-122"/>
              <a:ea typeface="微软雅黑" pitchFamily="34" charset="-122"/>
            </a:endParaRPr>
          </a:p>
        </p:txBody>
      </p:sp>
      <p:sp>
        <p:nvSpPr>
          <p:cNvPr id="21" name="任意多边形 14"/>
          <p:cNvSpPr/>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chemeClr val="bg1"/>
                </a:solidFill>
                <a:latin typeface="微软雅黑" pitchFamily="34" charset="-122"/>
                <a:ea typeface="微软雅黑" pitchFamily="34" charset="-122"/>
              </a:rPr>
              <a:t>资产月报解读</a:t>
            </a:r>
          </a:p>
        </p:txBody>
      </p:sp>
      <p:sp>
        <p:nvSpPr>
          <p:cNvPr id="22" name="六边形 21"/>
          <p:cNvSpPr/>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05</a:t>
            </a:r>
            <a:endParaRPr lang="zh-CN" altLang="en-US" sz="2400" dirty="0">
              <a:solidFill>
                <a:srgbClr val="4D4D4D"/>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2445595"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封面</a:t>
            </a:r>
            <a:endParaRPr lang="en-US" altLang="zh-CN" sz="2000" b="1">
              <a:solidFill>
                <a:srgbClr val="545454"/>
              </a:solidFill>
              <a:latin typeface="微软雅黑" pitchFamily="34" charset="-122"/>
              <a:ea typeface="微软雅黑" pitchFamily="34" charset="-122"/>
            </a:endParaRPr>
          </a:p>
        </p:txBody>
      </p:sp>
      <p:pic>
        <p:nvPicPr>
          <p:cNvPr id="7" name="图片 6"/>
          <p:cNvPicPr>
            <a:picLocks noChangeAspect="1"/>
          </p:cNvPicPr>
          <p:nvPr/>
        </p:nvPicPr>
        <p:blipFill>
          <a:blip r:embed="rId3"/>
          <a:stretch>
            <a:fillRect/>
          </a:stretch>
        </p:blipFill>
        <p:spPr>
          <a:xfrm>
            <a:off x="2601525" y="700215"/>
            <a:ext cx="6552000" cy="2928092"/>
          </a:xfrm>
          <a:prstGeom prst="rect">
            <a:avLst/>
          </a:prstGeom>
          <a:ln>
            <a:noFill/>
          </a:ln>
        </p:spPr>
      </p:pic>
      <p:sp>
        <p:nvSpPr>
          <p:cNvPr id="9" name="矩形 8"/>
          <p:cNvSpPr/>
          <p:nvPr/>
        </p:nvSpPr>
        <p:spPr>
          <a:xfrm>
            <a:off x="2630112" y="1195372"/>
            <a:ext cx="1375058" cy="261610"/>
          </a:xfrm>
          <a:prstGeom prst="rect">
            <a:avLst/>
          </a:prstGeom>
        </p:spPr>
        <p:txBody>
          <a:bodyPr wrap="square">
            <a:spAutoFit/>
          </a:bodyPr>
          <a:lstStyle/>
          <a:p>
            <a:endParaRPr lang="zh-CN" altLang="en-US" sz="1100">
              <a:latin typeface="微软雅黑" pitchFamily="34" charset="-122"/>
              <a:ea typeface="微软雅黑" pitchFamily="34" charset="-122"/>
            </a:endParaRPr>
          </a:p>
        </p:txBody>
      </p:sp>
      <p:grpSp>
        <p:nvGrpSpPr>
          <p:cNvPr id="12" name="组合 11"/>
          <p:cNvGrpSpPr/>
          <p:nvPr/>
        </p:nvGrpSpPr>
        <p:grpSpPr>
          <a:xfrm>
            <a:off x="2634886" y="1232615"/>
            <a:ext cx="2456211" cy="677168"/>
            <a:chOff x="2634886" y="1232615"/>
            <a:chExt cx="2456211" cy="677168"/>
          </a:xfrm>
        </p:grpSpPr>
        <p:sp>
          <p:nvSpPr>
            <p:cNvPr id="10" name="线形标注 2(带边框和强调线) 9"/>
            <p:cNvSpPr/>
            <p:nvPr/>
          </p:nvSpPr>
          <p:spPr>
            <a:xfrm>
              <a:off x="2634886" y="1232615"/>
              <a:ext cx="1370284" cy="677168"/>
            </a:xfrm>
            <a:prstGeom prst="accentBorderCallout2">
              <a:avLst>
                <a:gd name="adj1" fmla="val 62605"/>
                <a:gd name="adj2" fmla="val 101914"/>
                <a:gd name="adj3" fmla="val 62223"/>
                <a:gd name="adj4" fmla="val 114721"/>
                <a:gd name="adj5" fmla="val 78241"/>
                <a:gd name="adj6" fmla="val 118043"/>
              </a:avLst>
            </a:prstGeom>
            <a:no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0" b="1">
                  <a:solidFill>
                    <a:srgbClr val="C00000"/>
                  </a:solidFill>
                  <a:latin typeface="微软雅黑" pitchFamily="34" charset="-122"/>
                  <a:ea typeface="微软雅黑" pitchFamily="34" charset="-122"/>
                  <a:cs typeface="Times New Roman" pitchFamily="18" charset="0"/>
                </a:rPr>
                <a:t>1.</a:t>
              </a:r>
              <a:r>
                <a:rPr lang="zh-CN" altLang="zh-CN" sz="1000">
                  <a:solidFill>
                    <a:srgbClr val="C00000"/>
                  </a:solidFill>
                  <a:latin typeface="微软雅黑" pitchFamily="34" charset="-122"/>
                  <a:ea typeface="微软雅黑" pitchFamily="34" charset="-122"/>
                  <a:cs typeface="Times New Roman" pitchFamily="18" charset="0"/>
                </a:rPr>
                <a:t>单位地址，应按照省、市（地）、县（区）逐级填写详细地址。</a:t>
              </a:r>
              <a:endParaRPr lang="zh-CN" altLang="en-US" sz="1000">
                <a:solidFill>
                  <a:srgbClr val="C00000"/>
                </a:solidFill>
                <a:latin typeface="微软雅黑" pitchFamily="34" charset="-122"/>
                <a:ea typeface="微软雅黑" pitchFamily="34" charset="-122"/>
              </a:endParaRPr>
            </a:p>
          </p:txBody>
        </p:sp>
        <p:sp>
          <p:nvSpPr>
            <p:cNvPr id="11" name="矩形 10"/>
            <p:cNvSpPr/>
            <p:nvPr/>
          </p:nvSpPr>
          <p:spPr>
            <a:xfrm>
              <a:off x="4252919" y="1757387"/>
              <a:ext cx="838178" cy="152396"/>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0037" y="1744096"/>
            <a:ext cx="3034201" cy="782218"/>
            <a:chOff x="90037" y="1744096"/>
            <a:chExt cx="3034201" cy="782218"/>
          </a:xfrm>
        </p:grpSpPr>
        <p:sp>
          <p:nvSpPr>
            <p:cNvPr id="47" name="线形标注 2(带强调线) 46"/>
            <p:cNvSpPr/>
            <p:nvPr/>
          </p:nvSpPr>
          <p:spPr>
            <a:xfrm>
              <a:off x="90037" y="1744096"/>
              <a:ext cx="2043627" cy="572561"/>
            </a:xfrm>
            <a:prstGeom prst="accentCallout2">
              <a:avLst>
                <a:gd name="adj1" fmla="val 35256"/>
                <a:gd name="adj2" fmla="val 97426"/>
                <a:gd name="adj3" fmla="val 36411"/>
                <a:gd name="adj4" fmla="val 111021"/>
                <a:gd name="adj5" fmla="val 125295"/>
                <a:gd name="adj6" fmla="val 123433"/>
              </a:avLst>
            </a:prstGeom>
            <a:solidFill>
              <a:srgbClr val="F2F2F2"/>
            </a:solid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000" b="1">
                  <a:solidFill>
                    <a:srgbClr val="C00000"/>
                  </a:solidFill>
                  <a:latin typeface="微软雅黑" pitchFamily="34" charset="-122"/>
                  <a:ea typeface="微软雅黑" pitchFamily="34" charset="-122"/>
                </a:rPr>
                <a:t>2.</a:t>
              </a:r>
              <a:r>
                <a:rPr lang="zh-CN" altLang="zh-CN" sz="1000">
                  <a:solidFill>
                    <a:srgbClr val="C00000"/>
                  </a:solidFill>
                  <a:latin typeface="微软雅黑" pitchFamily="34" charset="-122"/>
                  <a:ea typeface="微软雅黑" pitchFamily="34" charset="-122"/>
                </a:rPr>
                <a:t>自收自支事业单位（与财政部门无经费缴拨关系）的财政预算代码可以为空。</a:t>
              </a:r>
              <a:endParaRPr lang="zh-CN" altLang="en-US" sz="1000">
                <a:solidFill>
                  <a:srgbClr val="C00000"/>
                </a:solidFill>
                <a:latin typeface="微软雅黑" pitchFamily="34" charset="-122"/>
                <a:ea typeface="微软雅黑" pitchFamily="34" charset="-122"/>
                <a:cs typeface="Times New Roman" pitchFamily="18" charset="0"/>
              </a:endParaRPr>
            </a:p>
          </p:txBody>
        </p:sp>
        <p:sp>
          <p:nvSpPr>
            <p:cNvPr id="50" name="矩形 49"/>
            <p:cNvSpPr/>
            <p:nvPr/>
          </p:nvSpPr>
          <p:spPr>
            <a:xfrm>
              <a:off x="2618983" y="2366700"/>
              <a:ext cx="505255"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线形标注 1(带边框和强调线) 18"/>
          <p:cNvSpPr/>
          <p:nvPr/>
        </p:nvSpPr>
        <p:spPr>
          <a:xfrm rot="5400000">
            <a:off x="2791001" y="1343620"/>
            <a:ext cx="761982" cy="6132777"/>
          </a:xfrm>
          <a:prstGeom prst="accentBorderCallout1">
            <a:avLst>
              <a:gd name="adj1" fmla="val 29960"/>
              <a:gd name="adj2" fmla="val -8316"/>
              <a:gd name="adj3" fmla="val 22757"/>
              <a:gd name="adj4" fmla="val -53684"/>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nSpc>
                <a:spcPct val="150000"/>
              </a:lnSpc>
            </a:pPr>
            <a:r>
              <a:rPr lang="en-US" altLang="zh-CN" sz="1100" b="1">
                <a:solidFill>
                  <a:srgbClr val="C00000"/>
                </a:solidFill>
                <a:latin typeface="微软雅黑" pitchFamily="34" charset="-122"/>
                <a:ea typeface="微软雅黑" pitchFamily="34" charset="-122"/>
              </a:rPr>
              <a:t>5.</a:t>
            </a:r>
            <a:r>
              <a:rPr lang="zh-CN" altLang="zh-CN" sz="1100">
                <a:solidFill>
                  <a:srgbClr val="C00000"/>
                </a:solidFill>
                <a:latin typeface="微软雅黑" pitchFamily="34" charset="-122"/>
                <a:ea typeface="微软雅黑" pitchFamily="34" charset="-122"/>
              </a:rPr>
              <a:t>部分封面信息提取生成后不允许单位自行改动，如：单位名称、隶属关系、单位执行会计制度、单位基本性质、机构行业类型</a:t>
            </a:r>
            <a:r>
              <a:rPr lang="en-US" altLang="zh-CN" sz="1100">
                <a:solidFill>
                  <a:srgbClr val="C00000"/>
                </a:solidFill>
                <a:latin typeface="微软雅黑" pitchFamily="34" charset="-122"/>
                <a:ea typeface="微软雅黑" pitchFamily="34" charset="-122"/>
              </a:rPr>
              <a:t>(</a:t>
            </a:r>
            <a:r>
              <a:rPr lang="zh-CN" altLang="zh-CN" sz="1100">
                <a:solidFill>
                  <a:srgbClr val="C00000"/>
                </a:solidFill>
                <a:latin typeface="微软雅黑" pitchFamily="34" charset="-122"/>
                <a:ea typeface="微软雅黑" pitchFamily="34" charset="-122"/>
              </a:rPr>
              <a:t>国家标准：国民经济行业分类</a:t>
            </a:r>
            <a:r>
              <a:rPr lang="en-US" altLang="zh-CN" sz="1100">
                <a:solidFill>
                  <a:srgbClr val="C00000"/>
                </a:solidFill>
                <a:latin typeface="微软雅黑" pitchFamily="34" charset="-122"/>
                <a:ea typeface="微软雅黑" pitchFamily="34" charset="-122"/>
              </a:rPr>
              <a:t>)</a:t>
            </a:r>
            <a:r>
              <a:rPr lang="zh-CN" altLang="zh-CN" sz="1100">
                <a:solidFill>
                  <a:srgbClr val="C00000"/>
                </a:solidFill>
                <a:latin typeface="微软雅黑" pitchFamily="34" charset="-122"/>
                <a:ea typeface="微软雅黑" pitchFamily="34" charset="-122"/>
              </a:rPr>
              <a:t>、预算管理级次。</a:t>
            </a:r>
            <a:endParaRPr lang="en-US" altLang="zh-CN" sz="1100">
              <a:solidFill>
                <a:srgbClr val="C00000"/>
              </a:solidFill>
              <a:latin typeface="微软雅黑" pitchFamily="34" charset="-122"/>
              <a:ea typeface="微软雅黑" pitchFamily="34" charset="-122"/>
            </a:endParaRPr>
          </a:p>
          <a:p>
            <a:pPr>
              <a:lnSpc>
                <a:spcPct val="150000"/>
              </a:lnSpc>
            </a:pPr>
            <a:r>
              <a:rPr lang="en-US" altLang="zh-CN" sz="1100" b="1">
                <a:solidFill>
                  <a:srgbClr val="C00000"/>
                </a:solidFill>
                <a:latin typeface="微软雅黑" pitchFamily="34" charset="-122"/>
                <a:ea typeface="微软雅黑" pitchFamily="34" charset="-122"/>
              </a:rPr>
              <a:t>6.</a:t>
            </a:r>
            <a:r>
              <a:rPr lang="zh-CN" altLang="zh-CN" sz="1100">
                <a:solidFill>
                  <a:srgbClr val="C00000"/>
                </a:solidFill>
                <a:latin typeface="微软雅黑" pitchFamily="34" charset="-122"/>
                <a:ea typeface="微软雅黑" pitchFamily="34" charset="-122"/>
              </a:rPr>
              <a:t>单户录入金额单位为“元”（保留两位小数）。</a:t>
            </a:r>
            <a:endParaRPr lang="zh-CN" altLang="en-US" sz="1100">
              <a:solidFill>
                <a:srgbClr val="C00000"/>
              </a:solidFill>
              <a:latin typeface="微软雅黑" pitchFamily="34" charset="-122"/>
              <a:ea typeface="微软雅黑" pitchFamily="34" charset="-122"/>
            </a:endParaRPr>
          </a:p>
        </p:txBody>
      </p:sp>
      <p:grpSp>
        <p:nvGrpSpPr>
          <p:cNvPr id="2" name="组合 1"/>
          <p:cNvGrpSpPr/>
          <p:nvPr/>
        </p:nvGrpSpPr>
        <p:grpSpPr>
          <a:xfrm>
            <a:off x="112691" y="2855055"/>
            <a:ext cx="4078319" cy="740591"/>
            <a:chOff x="112691" y="2855055"/>
            <a:chExt cx="4078319" cy="740591"/>
          </a:xfrm>
        </p:grpSpPr>
        <p:sp>
          <p:nvSpPr>
            <p:cNvPr id="51" name="矩形 50"/>
            <p:cNvSpPr/>
            <p:nvPr/>
          </p:nvSpPr>
          <p:spPr>
            <a:xfrm>
              <a:off x="2615858" y="3436032"/>
              <a:ext cx="1575152"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线形标注 2(带强调线) 27"/>
            <p:cNvSpPr/>
            <p:nvPr/>
          </p:nvSpPr>
          <p:spPr>
            <a:xfrm>
              <a:off x="112691" y="2855055"/>
              <a:ext cx="2043627" cy="631071"/>
            </a:xfrm>
            <a:prstGeom prst="accentCallout2">
              <a:avLst>
                <a:gd name="adj1" fmla="val 35256"/>
                <a:gd name="adj2" fmla="val 97426"/>
                <a:gd name="adj3" fmla="val 36411"/>
                <a:gd name="adj4" fmla="val 111021"/>
                <a:gd name="adj5" fmla="val 106718"/>
                <a:gd name="adj6" fmla="val 121969"/>
              </a:avLst>
            </a:prstGeom>
            <a:solidFill>
              <a:srgbClr val="F2F2F2"/>
            </a:solid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000">
                  <a:solidFill>
                    <a:srgbClr val="C00000"/>
                  </a:solidFill>
                  <a:latin typeface="微软雅黑" pitchFamily="34" charset="-122"/>
                  <a:ea typeface="微软雅黑" pitchFamily="34" charset="-122"/>
                </a:rPr>
                <a:t>3.</a:t>
              </a:r>
              <a:r>
                <a:rPr lang="zh-CN" altLang="en-US" sz="1000">
                  <a:solidFill>
                    <a:srgbClr val="C00000"/>
                  </a:solidFill>
                  <a:latin typeface="微软雅黑" pitchFamily="34" charset="-122"/>
                  <a:ea typeface="微软雅黑" pitchFamily="34" charset="-122"/>
                </a:rPr>
                <a:t>增加“</a:t>
              </a:r>
              <a:r>
                <a:rPr lang="en-US" altLang="zh-CN" sz="1000">
                  <a:solidFill>
                    <a:srgbClr val="C00000"/>
                  </a:solidFill>
                  <a:latin typeface="微软雅黑" pitchFamily="34" charset="-122"/>
                  <a:ea typeface="微软雅黑" pitchFamily="34" charset="-122"/>
                </a:rPr>
                <a:t>2”</a:t>
              </a:r>
              <a:r>
                <a:rPr lang="zh-CN" altLang="en-US" sz="1000">
                  <a:solidFill>
                    <a:srgbClr val="C00000"/>
                  </a:solidFill>
                  <a:latin typeface="微软雅黑" pitchFamily="34" charset="-122"/>
                  <a:ea typeface="微软雅黑" pitchFamily="34" charset="-122"/>
                </a:rPr>
                <a:t>表示调整表，由一级预算单位编报代编资产事项时使用。</a:t>
              </a:r>
            </a:p>
          </p:txBody>
        </p:sp>
      </p:grpSp>
      <p:cxnSp>
        <p:nvCxnSpPr>
          <p:cNvPr id="25" name="直接连接符 24"/>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930387" y="2775248"/>
            <a:ext cx="3129904" cy="1914377"/>
            <a:chOff x="5930387" y="2775248"/>
            <a:chExt cx="3129904" cy="1914377"/>
          </a:xfrm>
        </p:grpSpPr>
        <p:sp>
          <p:nvSpPr>
            <p:cNvPr id="52" name="矩形 51"/>
            <p:cNvSpPr/>
            <p:nvPr/>
          </p:nvSpPr>
          <p:spPr>
            <a:xfrm>
              <a:off x="5930387" y="2775248"/>
              <a:ext cx="2376000" cy="159614"/>
            </a:xfrm>
            <a:prstGeom prst="rect">
              <a:avLst/>
            </a:prstGeom>
            <a:noFill/>
            <a:ln w="190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线形标注 1(带强调线) 56"/>
            <p:cNvSpPr/>
            <p:nvPr/>
          </p:nvSpPr>
          <p:spPr>
            <a:xfrm rot="5400000">
              <a:off x="7541874" y="3171209"/>
              <a:ext cx="559235" cy="2477598"/>
            </a:xfrm>
            <a:prstGeom prst="accentCallout1">
              <a:avLst>
                <a:gd name="adj1" fmla="val 66881"/>
                <a:gd name="adj2" fmla="val -37278"/>
                <a:gd name="adj3" fmla="val 67443"/>
                <a:gd name="adj4" fmla="val -209951"/>
              </a:avLst>
            </a:prstGeom>
            <a:noFill/>
            <a:ln w="6350">
              <a:solidFill>
                <a:srgbClr val="3B7CC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nSpc>
                  <a:spcPct val="150000"/>
                </a:lnSpc>
              </a:pPr>
              <a:r>
                <a:rPr lang="en-US" altLang="zh-CN" sz="1050" b="1" dirty="0" smtClean="0">
                  <a:solidFill>
                    <a:srgbClr val="C00000"/>
                  </a:solidFill>
                  <a:latin typeface="微软雅黑" pitchFamily="34" charset="-122"/>
                  <a:ea typeface="微软雅黑" pitchFamily="34" charset="-122"/>
                </a:rPr>
                <a:t>4..</a:t>
              </a:r>
              <a:r>
                <a:rPr lang="zh-CN" altLang="en-US" sz="1050" b="1" dirty="0" smtClean="0">
                  <a:solidFill>
                    <a:srgbClr val="C00000"/>
                  </a:solidFill>
                  <a:latin typeface="微软雅黑" pitchFamily="34" charset="-122"/>
                  <a:ea typeface="微软雅黑" pitchFamily="34" charset="-122"/>
                </a:rPr>
                <a:t>行业类型：国民经济行业分类</a:t>
              </a:r>
              <a:r>
                <a:rPr lang="zh-CN" altLang="zh-CN" sz="1050" dirty="0" smtClean="0"/>
                <a:t>国民</a:t>
              </a:r>
              <a:endParaRPr lang="en-US" altLang="zh-CN" sz="1050" dirty="0" smtClean="0"/>
            </a:p>
            <a:p>
              <a:pPr>
                <a:lnSpc>
                  <a:spcPct val="150000"/>
                </a:lnSpc>
              </a:pPr>
              <a:r>
                <a:rPr lang="zh-CN" altLang="zh-CN" sz="1050" dirty="0" smtClean="0"/>
                <a:t>民经济行业分类（</a:t>
              </a:r>
              <a:r>
                <a:rPr lang="en-US" altLang="zh-CN" sz="1050" dirty="0" smtClean="0"/>
                <a:t>GB/T4754-2017</a:t>
              </a:r>
              <a:r>
                <a:rPr lang="zh-CN" altLang="zh-CN" sz="1050" dirty="0" smtClean="0"/>
                <a:t>）</a:t>
              </a:r>
              <a:endParaRPr lang="zh-CN" altLang="en-US" sz="1050" dirty="0" smtClean="0"/>
            </a:p>
            <a:p>
              <a:pPr>
                <a:lnSpc>
                  <a:spcPct val="150000"/>
                </a:lnSpc>
              </a:pPr>
              <a:endParaRPr lang="en-US" altLang="zh-CN" sz="1050" b="1" dirty="0" smtClean="0">
                <a:solidFill>
                  <a:srgbClr val="C00000"/>
                </a:solidFill>
                <a:latin typeface="微软雅黑" pitchFamily="34" charset="-122"/>
                <a:ea typeface="微软雅黑" pitchFamily="34" charset="-122"/>
              </a:endParaRPr>
            </a:p>
            <a:p>
              <a:pPr>
                <a:lnSpc>
                  <a:spcPct val="150000"/>
                </a:lnSpc>
              </a:pPr>
              <a:endParaRPr lang="zh-CN" altLang="en-US" sz="1050" dirty="0">
                <a:solidFill>
                  <a:srgbClr val="C00000"/>
                </a:solidFill>
                <a:latin typeface="微软雅黑" pitchFamily="34" charset="-122"/>
                <a:ea typeface="微软雅黑" pitchFamily="34" charset="-122"/>
              </a:endParaRPr>
            </a:p>
          </p:txBody>
        </p:sp>
        <p:sp>
          <p:nvSpPr>
            <p:cNvPr id="5" name="矩形 4"/>
            <p:cNvSpPr/>
            <p:nvPr/>
          </p:nvSpPr>
          <p:spPr>
            <a:xfrm>
              <a:off x="6549479" y="4265162"/>
              <a:ext cx="2372765" cy="246221"/>
            </a:xfrm>
            <a:prstGeom prst="rect">
              <a:avLst/>
            </a:prstGeom>
          </p:spPr>
          <p:txBody>
            <a:bodyPr wrap="none">
              <a:spAutoFit/>
            </a:bodyPr>
            <a:lstStyle/>
            <a:p>
              <a:r>
                <a:rPr lang="zh-CN" altLang="zh-CN" sz="1000" dirty="0">
                  <a:solidFill>
                    <a:srgbClr val="C00000"/>
                  </a:solidFill>
                </a:rPr>
                <a:t>国民经济行业分类（</a:t>
              </a:r>
              <a:r>
                <a:rPr lang="en-US" altLang="zh-CN" sz="1000" dirty="0">
                  <a:solidFill>
                    <a:srgbClr val="C00000"/>
                  </a:solidFill>
                </a:rPr>
                <a:t>GB/T4754-2017</a:t>
              </a:r>
              <a:r>
                <a:rPr lang="zh-CN" altLang="zh-CN" sz="1000" dirty="0">
                  <a:solidFill>
                    <a:srgbClr val="C00000"/>
                  </a:solidFill>
                </a:rPr>
                <a:t>）</a:t>
              </a:r>
              <a:endParaRPr lang="zh-CN" altLang="en-US" sz="1000"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p:tgtEl>
                                          <p:spTgt spid="31"/>
                                        </p:tgtEl>
                                        <p:attrNameLst>
                                          <p:attrName>ppt_x</p:attrName>
                                        </p:attrNameLst>
                                      </p:cBhvr>
                                      <p:tavLst>
                                        <p:tav tm="0">
                                          <p:val>
                                            <p:strVal val="#ppt_x-#ppt_w*1.125000"/>
                                          </p:val>
                                        </p:tav>
                                        <p:tav tm="100000">
                                          <p:val>
                                            <p:strVal val="#ppt_x"/>
                                          </p:val>
                                        </p:tav>
                                      </p:tavLst>
                                    </p:anim>
                                    <p:animEffect transition="in" filter="wipe(right)">
                                      <p:cBhvr>
                                        <p:cTn id="16" dur="250"/>
                                        <p:tgtEl>
                                          <p:spTgt spid="3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ppt_x</p:attrName>
                                        </p:attrNameLst>
                                      </p:cBhvr>
                                      <p:tavLst>
                                        <p:tav tm="0">
                                          <p:val>
                                            <p:strVal val="#ppt_x-#ppt_w*1.125000"/>
                                          </p:val>
                                        </p:tav>
                                        <p:tav tm="100000">
                                          <p:val>
                                            <p:strVal val="#ppt_x"/>
                                          </p:val>
                                        </p:tav>
                                      </p:tavLst>
                                    </p:anim>
                                    <p:animEffect transition="in" filter="wipe(right)">
                                      <p:cBhvr>
                                        <p:cTn id="25" dur="500"/>
                                        <p:tgtEl>
                                          <p:spTgt spid="7"/>
                                        </p:tgtEl>
                                      </p:cBhvr>
                                    </p:animEffect>
                                  </p:childTnLst>
                                </p:cTn>
                              </p:par>
                            </p:childTnLst>
                          </p:cTn>
                        </p:par>
                        <p:par>
                          <p:cTn id="26" fill="hold">
                            <p:stCondLst>
                              <p:cond delay="2500"/>
                            </p:stCondLst>
                            <p:childTnLst>
                              <p:par>
                                <p:cTn id="27" presetID="14" presetClass="entr" presetSubtype="5" fill="hold" nodeType="afterEffect">
                                  <p:stCondLst>
                                    <p:cond delay="750"/>
                                  </p:stCondLst>
                                  <p:childTnLst>
                                    <p:set>
                                      <p:cBhvr>
                                        <p:cTn id="28" dur="1" fill="hold">
                                          <p:stCondLst>
                                            <p:cond delay="0"/>
                                          </p:stCondLst>
                                        </p:cTn>
                                        <p:tgtEl>
                                          <p:spTgt spid="12"/>
                                        </p:tgtEl>
                                        <p:attrNameLst>
                                          <p:attrName>style.visibility</p:attrName>
                                        </p:attrNameLst>
                                      </p:cBhvr>
                                      <p:to>
                                        <p:strVal val="visible"/>
                                      </p:to>
                                    </p:set>
                                    <p:animEffect transition="in" filter="randombar(vertical)">
                                      <p:cBhvr>
                                        <p:cTn id="29" dur="500"/>
                                        <p:tgtEl>
                                          <p:spTgt spid="12"/>
                                        </p:tgtEl>
                                      </p:cBhvr>
                                    </p:animEffect>
                                  </p:childTnLst>
                                </p:cTn>
                              </p:par>
                            </p:childTnLst>
                          </p:cTn>
                        </p:par>
                        <p:par>
                          <p:cTn id="30" fill="hold">
                            <p:stCondLst>
                              <p:cond delay="3750"/>
                            </p:stCondLst>
                            <p:childTnLst>
                              <p:par>
                                <p:cTn id="31" presetID="14" presetClass="entr" presetSubtype="5" fill="hold" nodeType="after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randombar(vertical)">
                                      <p:cBhvr>
                                        <p:cTn id="33" dur="500"/>
                                        <p:tgtEl>
                                          <p:spTgt spid="15"/>
                                        </p:tgtEl>
                                      </p:cBhvr>
                                    </p:animEffect>
                                  </p:childTnLst>
                                </p:cTn>
                              </p:par>
                            </p:childTnLst>
                          </p:cTn>
                        </p:par>
                        <p:par>
                          <p:cTn id="34" fill="hold">
                            <p:stCondLst>
                              <p:cond delay="4500"/>
                            </p:stCondLst>
                            <p:childTnLst>
                              <p:par>
                                <p:cTn id="35" presetID="14" presetClass="entr" presetSubtype="5" fill="hold" nodeType="afterEffect">
                                  <p:stCondLst>
                                    <p:cond delay="250"/>
                                  </p:stCondLst>
                                  <p:childTnLst>
                                    <p:set>
                                      <p:cBhvr>
                                        <p:cTn id="36" dur="1" fill="hold">
                                          <p:stCondLst>
                                            <p:cond delay="0"/>
                                          </p:stCondLst>
                                        </p:cTn>
                                        <p:tgtEl>
                                          <p:spTgt spid="2"/>
                                        </p:tgtEl>
                                        <p:attrNameLst>
                                          <p:attrName>style.visibility</p:attrName>
                                        </p:attrNameLst>
                                      </p:cBhvr>
                                      <p:to>
                                        <p:strVal val="visible"/>
                                      </p:to>
                                    </p:set>
                                    <p:animEffect transition="in" filter="randombar(vertical)">
                                      <p:cBhvr>
                                        <p:cTn id="37" dur="500"/>
                                        <p:tgtEl>
                                          <p:spTgt spid="2"/>
                                        </p:tgtEl>
                                      </p:cBhvr>
                                    </p:animEffect>
                                  </p:childTnLst>
                                </p:cTn>
                              </p:par>
                            </p:childTnLst>
                          </p:cTn>
                        </p:par>
                        <p:par>
                          <p:cTn id="38" fill="hold">
                            <p:stCondLst>
                              <p:cond delay="5250"/>
                            </p:stCondLst>
                            <p:childTnLst>
                              <p:par>
                                <p:cTn id="39" presetID="1"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5250"/>
                            </p:stCondLst>
                            <p:childTnLst>
                              <p:par>
                                <p:cTn id="42" presetID="14" presetClass="entr" presetSubtype="5"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randombar(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9926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435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01</a:t>
            </a:r>
            <a:r>
              <a:rPr lang="zh-CN" altLang="en-US" sz="2000" b="1">
                <a:solidFill>
                  <a:srgbClr val="545454"/>
                </a:solidFill>
                <a:latin typeface="微软雅黑" pitchFamily="34" charset="-122"/>
                <a:ea typeface="微软雅黑" pitchFamily="34" charset="-122"/>
              </a:rPr>
              <a:t>资产负债简表</a:t>
            </a:r>
            <a:endParaRPr lang="en-US" altLang="zh-CN" sz="2000" b="1">
              <a:solidFill>
                <a:srgbClr val="545454"/>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50629" y="1117765"/>
            <a:ext cx="7560000" cy="3951440"/>
          </a:xfrm>
          <a:prstGeom prst="rect">
            <a:avLst/>
          </a:prstGeom>
          <a:ln w="12700">
            <a:noFill/>
          </a:ln>
        </p:spPr>
      </p:pic>
      <p:grpSp>
        <p:nvGrpSpPr>
          <p:cNvPr id="2" name="组合 1"/>
          <p:cNvGrpSpPr/>
          <p:nvPr/>
        </p:nvGrpSpPr>
        <p:grpSpPr>
          <a:xfrm>
            <a:off x="6530707" y="1491630"/>
            <a:ext cx="2615196" cy="3693319"/>
            <a:chOff x="6530707" y="1398711"/>
            <a:chExt cx="2615196" cy="3693319"/>
          </a:xfrm>
        </p:grpSpPr>
        <p:sp>
          <p:nvSpPr>
            <p:cNvPr id="7" name="剪去同侧角的矩形 6"/>
            <p:cNvSpPr/>
            <p:nvPr/>
          </p:nvSpPr>
          <p:spPr>
            <a:xfrm rot="16200000">
              <a:off x="6047652" y="1993779"/>
              <a:ext cx="3581306" cy="2615196"/>
            </a:xfrm>
            <a:prstGeom prst="snip2SameRect">
              <a:avLst>
                <a:gd name="adj1" fmla="val 10113"/>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矩形 4"/>
            <p:cNvSpPr/>
            <p:nvPr/>
          </p:nvSpPr>
          <p:spPr>
            <a:xfrm>
              <a:off x="6554152" y="1398711"/>
              <a:ext cx="2590852" cy="3693319"/>
            </a:xfrm>
            <a:prstGeom prst="rect">
              <a:avLst/>
            </a:prstGeom>
          </p:spPr>
          <p:txBody>
            <a:bodyPr wrap="square">
              <a:spAutoFit/>
            </a:bodyPr>
            <a:lstStyle/>
            <a:p>
              <a:pPr marL="177800" indent="-177800">
                <a:lnSpc>
                  <a:spcPct val="150000"/>
                </a:lnSpc>
              </a:pPr>
              <a:r>
                <a:rPr lang="en-US" altLang="zh-CN" sz="1200" b="1" dirty="0">
                  <a:solidFill>
                    <a:srgbClr val="C00000"/>
                  </a:solidFill>
                  <a:latin typeface="微软雅黑" pitchFamily="34" charset="-122"/>
                  <a:ea typeface="微软雅黑" pitchFamily="34" charset="-122"/>
                  <a:cs typeface="Times New Roman" pitchFamily="18" charset="0"/>
                </a:rPr>
                <a:t>1</a:t>
              </a:r>
              <a:r>
                <a:rPr lang="en-US" altLang="zh-CN" sz="1200" b="1" dirty="0" smtClean="0">
                  <a:solidFill>
                    <a:srgbClr val="C00000"/>
                  </a:solidFill>
                  <a:latin typeface="微软雅黑" pitchFamily="34" charset="-122"/>
                  <a:ea typeface="微软雅黑" pitchFamily="34" charset="-122"/>
                  <a:cs typeface="Times New Roman" pitchFamily="18" charset="0"/>
                </a:rPr>
                <a:t>.</a:t>
              </a:r>
              <a:r>
                <a:rPr lang="zh-CN" altLang="en-US" sz="1200" b="1" dirty="0" smtClean="0">
                  <a:solidFill>
                    <a:srgbClr val="C00000"/>
                  </a:solidFill>
                  <a:latin typeface="微软雅黑" pitchFamily="34" charset="-122"/>
                  <a:ea typeface="微软雅黑" pitchFamily="34" charset="-122"/>
                  <a:cs typeface="Times New Roman" pitchFamily="18" charset="0"/>
                </a:rPr>
                <a:t>期</a:t>
              </a:r>
              <a:r>
                <a:rPr lang="zh-CN" altLang="zh-CN" sz="1200" b="1" dirty="0" smtClean="0">
                  <a:solidFill>
                    <a:srgbClr val="C00000"/>
                  </a:solidFill>
                  <a:latin typeface="微软雅黑" pitchFamily="34" charset="-122"/>
                  <a:ea typeface="微软雅黑" pitchFamily="34" charset="-122"/>
                  <a:cs typeface="Times New Roman" pitchFamily="18" charset="0"/>
                </a:rPr>
                <a:t>初</a:t>
              </a:r>
              <a:r>
                <a:rPr lang="zh-CN" altLang="zh-CN" sz="1200" b="1" dirty="0">
                  <a:solidFill>
                    <a:srgbClr val="C00000"/>
                  </a:solidFill>
                  <a:latin typeface="微软雅黑" pitchFamily="34" charset="-122"/>
                  <a:ea typeface="微软雅黑" pitchFamily="34" charset="-122"/>
                  <a:cs typeface="Times New Roman" pitchFamily="18" charset="0"/>
                </a:rPr>
                <a:t>数</a:t>
              </a:r>
              <a:r>
                <a:rPr lang="zh-CN" altLang="zh-CN" sz="1200" dirty="0">
                  <a:solidFill>
                    <a:schemeClr val="bg1"/>
                  </a:solidFill>
                  <a:latin typeface="微软雅黑" pitchFamily="34" charset="-122"/>
                  <a:ea typeface="微软雅黑" pitchFamily="34" charset="-122"/>
                  <a:cs typeface="Times New Roman" pitchFamily="18" charset="0"/>
                </a:rPr>
                <a:t>，由系统自动取上一年度的期末数，但可以手工修改</a:t>
              </a:r>
              <a:r>
                <a:rPr lang="zh-CN" altLang="zh-CN" sz="1200" dirty="0" smtClean="0">
                  <a:solidFill>
                    <a:schemeClr val="bg1"/>
                  </a:solidFill>
                  <a:latin typeface="微软雅黑" pitchFamily="34" charset="-122"/>
                  <a:ea typeface="微软雅黑" pitchFamily="34" charset="-122"/>
                  <a:cs typeface="Times New Roman" pitchFamily="18" charset="0"/>
                </a:rPr>
                <a:t>。</a:t>
              </a:r>
              <a:r>
                <a:rPr lang="zh-CN" altLang="en-US" sz="1200" dirty="0" smtClean="0">
                  <a:solidFill>
                    <a:schemeClr val="bg1"/>
                  </a:solidFill>
                  <a:latin typeface="微软雅黑" pitchFamily="34" charset="-122"/>
                  <a:ea typeface="微软雅黑" pitchFamily="34" charset="-122"/>
                  <a:cs typeface="Times New Roman" pitchFamily="18" charset="0"/>
                </a:rPr>
                <a:t>如果修改，需要说明。</a:t>
              </a:r>
              <a:endParaRPr lang="en-US" altLang="zh-CN" sz="1200" dirty="0">
                <a:solidFill>
                  <a:schemeClr val="bg1"/>
                </a:solidFill>
                <a:latin typeface="微软雅黑" pitchFamily="34" charset="-122"/>
                <a:ea typeface="微软雅黑" pitchFamily="34" charset="-122"/>
                <a:cs typeface="Times New Roman" pitchFamily="18" charset="0"/>
              </a:endParaRPr>
            </a:p>
            <a:p>
              <a:pPr marL="177800" indent="-177800">
                <a:lnSpc>
                  <a:spcPct val="150000"/>
                </a:lnSpc>
              </a:pPr>
              <a:r>
                <a:rPr lang="en-US" altLang="zh-CN" sz="1200" b="1" dirty="0">
                  <a:solidFill>
                    <a:srgbClr val="FFC000"/>
                  </a:solidFill>
                  <a:latin typeface="微软雅黑" pitchFamily="34" charset="-122"/>
                  <a:ea typeface="微软雅黑" pitchFamily="34" charset="-122"/>
                  <a:cs typeface="Times New Roman" pitchFamily="18" charset="0"/>
                </a:rPr>
                <a:t>2.</a:t>
              </a:r>
              <a:r>
                <a:rPr lang="zh-CN" altLang="zh-CN" sz="1200" b="1" dirty="0">
                  <a:solidFill>
                    <a:srgbClr val="FFC000"/>
                  </a:solidFill>
                  <a:latin typeface="微软雅黑" pitchFamily="34" charset="-122"/>
                  <a:ea typeface="微软雅黑" pitchFamily="34" charset="-122"/>
                  <a:cs typeface="Times New Roman" pitchFamily="18" charset="0"/>
                </a:rPr>
                <a:t>固定资产、无形资产（原值、累计折旧</a:t>
              </a:r>
              <a:r>
                <a:rPr lang="en-US" altLang="zh-CN" sz="1200" b="1" dirty="0">
                  <a:solidFill>
                    <a:srgbClr val="FFC000"/>
                  </a:solidFill>
                  <a:latin typeface="微软雅黑" pitchFamily="34" charset="-122"/>
                  <a:ea typeface="微软雅黑" pitchFamily="34" charset="-122"/>
                  <a:cs typeface="Times New Roman" pitchFamily="18" charset="0"/>
                </a:rPr>
                <a:t>/</a:t>
              </a:r>
              <a:r>
                <a:rPr lang="zh-CN" altLang="zh-CN" sz="1200" b="1" dirty="0">
                  <a:solidFill>
                    <a:srgbClr val="FFC000"/>
                  </a:solidFill>
                  <a:latin typeface="微软雅黑" pitchFamily="34" charset="-122"/>
                  <a:ea typeface="微软雅黑" pitchFamily="34" charset="-122"/>
                  <a:cs typeface="Times New Roman" pitchFamily="18" charset="0"/>
                </a:rPr>
                <a:t>摊销、净值），</a:t>
              </a:r>
              <a:r>
                <a:rPr lang="zh-CN" altLang="zh-CN" sz="1200" dirty="0">
                  <a:solidFill>
                    <a:schemeClr val="bg1"/>
                  </a:solidFill>
                  <a:latin typeface="微软雅黑" pitchFamily="34" charset="-122"/>
                  <a:ea typeface="微软雅黑" pitchFamily="34" charset="-122"/>
                  <a:cs typeface="Times New Roman" pitchFamily="18" charset="0"/>
                </a:rPr>
                <a:t>由系统自动提取数据，无法手工修改。</a:t>
              </a:r>
              <a:endParaRPr lang="en-US" altLang="zh-CN" sz="1200" dirty="0">
                <a:solidFill>
                  <a:schemeClr val="bg1"/>
                </a:solidFill>
                <a:latin typeface="微软雅黑" pitchFamily="34" charset="-122"/>
                <a:ea typeface="微软雅黑" pitchFamily="34" charset="-122"/>
                <a:cs typeface="Times New Roman" pitchFamily="18" charset="0"/>
              </a:endParaRPr>
            </a:p>
            <a:p>
              <a:pPr marL="177800" indent="-177800">
                <a:lnSpc>
                  <a:spcPct val="150000"/>
                </a:lnSpc>
              </a:pPr>
              <a:r>
                <a:rPr lang="en-US" altLang="zh-CN" sz="1200" b="1" dirty="0">
                  <a:solidFill>
                    <a:srgbClr val="00B050"/>
                  </a:solidFill>
                  <a:latin typeface="微软雅黑" pitchFamily="34" charset="-122"/>
                  <a:ea typeface="微软雅黑" pitchFamily="34" charset="-122"/>
                  <a:cs typeface="Times New Roman" pitchFamily="18" charset="0"/>
                </a:rPr>
                <a:t>3.</a:t>
              </a:r>
              <a:r>
                <a:rPr lang="zh-CN" altLang="zh-CN" sz="1200" b="1" dirty="0">
                  <a:solidFill>
                    <a:srgbClr val="00B050"/>
                  </a:solidFill>
                  <a:latin typeface="微软雅黑" pitchFamily="34" charset="-122"/>
                  <a:ea typeface="微软雅黑" pitchFamily="34" charset="-122"/>
                  <a:cs typeface="Times New Roman" pitchFamily="18" charset="0"/>
                </a:rPr>
                <a:t>待处理财产损溢（待处置资产损溢），</a:t>
              </a:r>
              <a:r>
                <a:rPr lang="zh-CN" altLang="zh-CN" sz="1200" dirty="0">
                  <a:solidFill>
                    <a:schemeClr val="bg1"/>
                  </a:solidFill>
                  <a:latin typeface="微软雅黑" pitchFamily="34" charset="-122"/>
                  <a:ea typeface="微软雅黑" pitchFamily="34" charset="-122"/>
                  <a:cs typeface="Times New Roman" pitchFamily="18" charset="0"/>
                </a:rPr>
                <a:t>账面数和实有数不得填列，财务会计报表中的待处理财产损溢（待处置资产损溢）中的相关数据应还原到原转入科目中。</a:t>
              </a:r>
              <a:endParaRPr lang="en-US" altLang="zh-CN" sz="1200" dirty="0">
                <a:solidFill>
                  <a:schemeClr val="bg1"/>
                </a:solidFill>
                <a:latin typeface="微软雅黑" pitchFamily="34" charset="-122"/>
                <a:ea typeface="微软雅黑" pitchFamily="34" charset="-122"/>
                <a:cs typeface="Times New Roman" pitchFamily="18" charset="0"/>
              </a:endParaRPr>
            </a:p>
            <a:p>
              <a:pPr marL="177800" indent="-177800">
                <a:lnSpc>
                  <a:spcPct val="150000"/>
                </a:lnSpc>
              </a:pPr>
              <a:r>
                <a:rPr lang="en-US" altLang="zh-CN" sz="1200" b="1" dirty="0">
                  <a:solidFill>
                    <a:schemeClr val="bg1"/>
                  </a:solidFill>
                  <a:latin typeface="微软雅黑" pitchFamily="34" charset="-122"/>
                  <a:ea typeface="微软雅黑" pitchFamily="34" charset="-122"/>
                  <a:cs typeface="Times New Roman" pitchFamily="18" charset="0"/>
                </a:rPr>
                <a:t>4.</a:t>
              </a:r>
              <a:r>
                <a:rPr lang="zh-CN" altLang="zh-CN" sz="1200" dirty="0">
                  <a:solidFill>
                    <a:schemeClr val="bg1"/>
                  </a:solidFill>
                  <a:latin typeface="微软雅黑" pitchFamily="34" charset="-122"/>
                  <a:ea typeface="微软雅黑" pitchFamily="34" charset="-122"/>
                  <a:cs typeface="Times New Roman" pitchFamily="18" charset="0"/>
                </a:rPr>
                <a:t>单位涉及合并的，期初数也应为合并数据。</a:t>
              </a:r>
              <a:endParaRPr lang="zh-CN" altLang="en-US" sz="1200" dirty="0">
                <a:solidFill>
                  <a:schemeClr val="bg1"/>
                </a:solidFill>
                <a:latin typeface="微软雅黑" pitchFamily="34" charset="-122"/>
                <a:ea typeface="微软雅黑" pitchFamily="34" charset="-122"/>
              </a:endParaRPr>
            </a:p>
          </p:txBody>
        </p:sp>
      </p:grpSp>
      <p:grpSp>
        <p:nvGrpSpPr>
          <p:cNvPr id="10" name="组合 9"/>
          <p:cNvGrpSpPr/>
          <p:nvPr/>
        </p:nvGrpSpPr>
        <p:grpSpPr>
          <a:xfrm>
            <a:off x="1649872" y="1096840"/>
            <a:ext cx="500900" cy="230832"/>
            <a:chOff x="1649872" y="1107041"/>
            <a:chExt cx="500900" cy="230832"/>
          </a:xfrm>
        </p:grpSpPr>
        <p:sp>
          <p:nvSpPr>
            <p:cNvPr id="3" name="矩形 2"/>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9" name="文本框 8"/>
            <p:cNvSpPr txBox="1"/>
            <p:nvPr/>
          </p:nvSpPr>
          <p:spPr>
            <a:xfrm>
              <a:off x="1649872" y="1107041"/>
              <a:ext cx="255198" cy="230832"/>
            </a:xfrm>
            <a:prstGeom prst="rect">
              <a:avLst/>
            </a:prstGeom>
            <a:noFill/>
          </p:spPr>
          <p:txBody>
            <a:bodyPr wrap="none" rtlCol="0">
              <a:spAutoFit/>
            </a:bodyPr>
            <a:lstStyle/>
            <a:p>
              <a:r>
                <a:rPr lang="en-US" altLang="zh-CN" sz="900" b="1">
                  <a:solidFill>
                    <a:srgbClr val="CC3B3B"/>
                  </a:solidFill>
                  <a:latin typeface="微软雅黑" pitchFamily="34" charset="-122"/>
                  <a:ea typeface="微软雅黑" pitchFamily="34" charset="-122"/>
                </a:rPr>
                <a:t>1</a:t>
              </a:r>
              <a:endParaRPr lang="zh-CN" altLang="en-US" sz="900" b="1">
                <a:solidFill>
                  <a:srgbClr val="CC3B3B"/>
                </a:solidFill>
                <a:latin typeface="微软雅黑" pitchFamily="34" charset="-122"/>
                <a:ea typeface="微软雅黑" pitchFamily="34" charset="-122"/>
              </a:endParaRPr>
            </a:p>
          </p:txBody>
        </p:sp>
      </p:grpSp>
      <p:grpSp>
        <p:nvGrpSpPr>
          <p:cNvPr id="49" name="组合 48"/>
          <p:cNvGrpSpPr/>
          <p:nvPr/>
        </p:nvGrpSpPr>
        <p:grpSpPr>
          <a:xfrm>
            <a:off x="3962416" y="1096840"/>
            <a:ext cx="500900" cy="230832"/>
            <a:chOff x="1649872" y="1107041"/>
            <a:chExt cx="500900" cy="230832"/>
          </a:xfrm>
        </p:grpSpPr>
        <p:sp>
          <p:nvSpPr>
            <p:cNvPr id="50" name="矩形 49"/>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58" name="文本框 57"/>
            <p:cNvSpPr txBox="1"/>
            <p:nvPr/>
          </p:nvSpPr>
          <p:spPr>
            <a:xfrm>
              <a:off x="1649872" y="1107041"/>
              <a:ext cx="255198" cy="230832"/>
            </a:xfrm>
            <a:prstGeom prst="rect">
              <a:avLst/>
            </a:prstGeom>
            <a:noFill/>
          </p:spPr>
          <p:txBody>
            <a:bodyPr wrap="none" rtlCol="0">
              <a:spAutoFit/>
            </a:bodyPr>
            <a:lstStyle/>
            <a:p>
              <a:r>
                <a:rPr lang="en-US" altLang="zh-CN" sz="900" b="1">
                  <a:solidFill>
                    <a:srgbClr val="CC3B3B"/>
                  </a:solidFill>
                  <a:latin typeface="微软雅黑" pitchFamily="34" charset="-122"/>
                  <a:ea typeface="微软雅黑" pitchFamily="34" charset="-122"/>
                </a:rPr>
                <a:t>1</a:t>
              </a:r>
              <a:endParaRPr lang="zh-CN" altLang="en-US" sz="900" b="1">
                <a:solidFill>
                  <a:srgbClr val="CC3B3B"/>
                </a:solidFill>
                <a:latin typeface="微软雅黑" pitchFamily="34" charset="-122"/>
                <a:ea typeface="微软雅黑" pitchFamily="34" charset="-122"/>
              </a:endParaRPr>
            </a:p>
          </p:txBody>
        </p:sp>
      </p:grpSp>
      <p:grpSp>
        <p:nvGrpSpPr>
          <p:cNvPr id="59" name="组合 58"/>
          <p:cNvGrpSpPr/>
          <p:nvPr/>
        </p:nvGrpSpPr>
        <p:grpSpPr>
          <a:xfrm>
            <a:off x="6324554" y="1096840"/>
            <a:ext cx="500900" cy="230832"/>
            <a:chOff x="1649872" y="1107041"/>
            <a:chExt cx="500900" cy="230832"/>
          </a:xfrm>
        </p:grpSpPr>
        <p:sp>
          <p:nvSpPr>
            <p:cNvPr id="60" name="矩形 59"/>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61" name="文本框 60"/>
            <p:cNvSpPr txBox="1"/>
            <p:nvPr/>
          </p:nvSpPr>
          <p:spPr>
            <a:xfrm>
              <a:off x="1649872" y="1107041"/>
              <a:ext cx="255198" cy="230832"/>
            </a:xfrm>
            <a:prstGeom prst="rect">
              <a:avLst/>
            </a:prstGeom>
            <a:noFill/>
          </p:spPr>
          <p:txBody>
            <a:bodyPr wrap="none" rtlCol="0">
              <a:spAutoFit/>
            </a:bodyPr>
            <a:lstStyle/>
            <a:p>
              <a:r>
                <a:rPr lang="en-US" altLang="zh-CN" sz="900" b="1">
                  <a:solidFill>
                    <a:srgbClr val="CC3B3B"/>
                  </a:solidFill>
                  <a:latin typeface="微软雅黑" pitchFamily="34" charset="-122"/>
                  <a:ea typeface="微软雅黑" pitchFamily="34" charset="-122"/>
                </a:rPr>
                <a:t>1</a:t>
              </a:r>
              <a:endParaRPr lang="zh-CN" altLang="en-US" sz="900" b="1">
                <a:solidFill>
                  <a:srgbClr val="CC3B3B"/>
                </a:solidFill>
                <a:latin typeface="微软雅黑" pitchFamily="34" charset="-122"/>
                <a:ea typeface="微软雅黑" pitchFamily="34" charset="-122"/>
              </a:endParaRPr>
            </a:p>
          </p:txBody>
        </p:sp>
      </p:grpSp>
      <p:grpSp>
        <p:nvGrpSpPr>
          <p:cNvPr id="62" name="组合 61"/>
          <p:cNvGrpSpPr/>
          <p:nvPr/>
        </p:nvGrpSpPr>
        <p:grpSpPr>
          <a:xfrm>
            <a:off x="-76078" y="2266958"/>
            <a:ext cx="1523960" cy="307249"/>
            <a:chOff x="1638245" y="1107041"/>
            <a:chExt cx="1523960" cy="307249"/>
          </a:xfrm>
        </p:grpSpPr>
        <p:sp>
          <p:nvSpPr>
            <p:cNvPr id="63" name="矩形 62"/>
            <p:cNvSpPr/>
            <p:nvPr/>
          </p:nvSpPr>
          <p:spPr>
            <a:xfrm>
              <a:off x="1828871" y="1115333"/>
              <a:ext cx="1333334"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64" name="文本框 63"/>
            <p:cNvSpPr txBox="1"/>
            <p:nvPr/>
          </p:nvSpPr>
          <p:spPr>
            <a:xfrm>
              <a:off x="1638245" y="1107041"/>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65" name="组合 64"/>
          <p:cNvGrpSpPr/>
          <p:nvPr/>
        </p:nvGrpSpPr>
        <p:grpSpPr>
          <a:xfrm>
            <a:off x="-76078" y="2662520"/>
            <a:ext cx="1523960" cy="281849"/>
            <a:chOff x="1638245" y="1107041"/>
            <a:chExt cx="1523960" cy="281849"/>
          </a:xfrm>
        </p:grpSpPr>
        <p:sp>
          <p:nvSpPr>
            <p:cNvPr id="66" name="矩形 65"/>
            <p:cNvSpPr/>
            <p:nvPr/>
          </p:nvSpPr>
          <p:spPr>
            <a:xfrm>
              <a:off x="1828871" y="1115334"/>
              <a:ext cx="1333334" cy="2735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67" name="文本框 66"/>
            <p:cNvSpPr txBox="1"/>
            <p:nvPr/>
          </p:nvSpPr>
          <p:spPr>
            <a:xfrm>
              <a:off x="1638245" y="1107041"/>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68" name="组合 67"/>
          <p:cNvGrpSpPr/>
          <p:nvPr/>
        </p:nvGrpSpPr>
        <p:grpSpPr>
          <a:xfrm>
            <a:off x="2667050" y="2639700"/>
            <a:ext cx="1093925" cy="307249"/>
            <a:chOff x="1611641" y="1107041"/>
            <a:chExt cx="1093925" cy="307249"/>
          </a:xfrm>
        </p:grpSpPr>
        <p:sp>
          <p:nvSpPr>
            <p:cNvPr id="69" name="矩形 68"/>
            <p:cNvSpPr/>
            <p:nvPr/>
          </p:nvSpPr>
          <p:spPr>
            <a:xfrm>
              <a:off x="1828871" y="1115333"/>
              <a:ext cx="876695"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70" name="文本框 69"/>
            <p:cNvSpPr txBox="1"/>
            <p:nvPr/>
          </p:nvSpPr>
          <p:spPr>
            <a:xfrm>
              <a:off x="1611641" y="1107041"/>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74" name="组合 73"/>
          <p:cNvGrpSpPr/>
          <p:nvPr/>
        </p:nvGrpSpPr>
        <p:grpSpPr>
          <a:xfrm>
            <a:off x="2667050" y="3049980"/>
            <a:ext cx="1093925" cy="277323"/>
            <a:chOff x="1611641" y="1107041"/>
            <a:chExt cx="1093925" cy="277323"/>
          </a:xfrm>
        </p:grpSpPr>
        <p:sp>
          <p:nvSpPr>
            <p:cNvPr id="75" name="矩形 74"/>
            <p:cNvSpPr/>
            <p:nvPr/>
          </p:nvSpPr>
          <p:spPr>
            <a:xfrm>
              <a:off x="1828871" y="1115333"/>
              <a:ext cx="876695" cy="269031"/>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76" name="文本框 75"/>
            <p:cNvSpPr txBox="1"/>
            <p:nvPr/>
          </p:nvSpPr>
          <p:spPr>
            <a:xfrm>
              <a:off x="1611641" y="1107041"/>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77" name="组合 76"/>
          <p:cNvGrpSpPr/>
          <p:nvPr/>
        </p:nvGrpSpPr>
        <p:grpSpPr>
          <a:xfrm>
            <a:off x="5228956" y="2272999"/>
            <a:ext cx="943202" cy="307249"/>
            <a:chOff x="1649872" y="1107041"/>
            <a:chExt cx="943202" cy="307249"/>
          </a:xfrm>
        </p:grpSpPr>
        <p:sp>
          <p:nvSpPr>
            <p:cNvPr id="78" name="矩形 77"/>
            <p:cNvSpPr/>
            <p:nvPr/>
          </p:nvSpPr>
          <p:spPr>
            <a:xfrm>
              <a:off x="1828871" y="1115333"/>
              <a:ext cx="764203" cy="298957"/>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79" name="文本框 78"/>
            <p:cNvSpPr txBox="1"/>
            <p:nvPr/>
          </p:nvSpPr>
          <p:spPr>
            <a:xfrm>
              <a:off x="1649872" y="1107041"/>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83" name="组合 82"/>
          <p:cNvGrpSpPr/>
          <p:nvPr/>
        </p:nvGrpSpPr>
        <p:grpSpPr>
          <a:xfrm>
            <a:off x="5220718" y="2682758"/>
            <a:ext cx="951440" cy="261610"/>
            <a:chOff x="1641634" y="1042248"/>
            <a:chExt cx="951440" cy="261610"/>
          </a:xfrm>
        </p:grpSpPr>
        <p:sp>
          <p:nvSpPr>
            <p:cNvPr id="84" name="矩形 83"/>
            <p:cNvSpPr/>
            <p:nvPr/>
          </p:nvSpPr>
          <p:spPr>
            <a:xfrm>
              <a:off x="1828871" y="1123570"/>
              <a:ext cx="764203" cy="72000"/>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85" name="文本框 84"/>
            <p:cNvSpPr txBox="1"/>
            <p:nvPr/>
          </p:nvSpPr>
          <p:spPr>
            <a:xfrm>
              <a:off x="1641634" y="1042248"/>
              <a:ext cx="271228" cy="261610"/>
            </a:xfrm>
            <a:prstGeom prst="rect">
              <a:avLst/>
            </a:prstGeom>
            <a:noFill/>
          </p:spPr>
          <p:txBody>
            <a:bodyPr wrap="none" rtlCol="0">
              <a:spAutoFit/>
            </a:bodyPr>
            <a:lstStyle/>
            <a:p>
              <a:r>
                <a:rPr lang="en-US" altLang="zh-CN" sz="1100" b="1">
                  <a:solidFill>
                    <a:srgbClr val="FFC000"/>
                  </a:solidFill>
                  <a:latin typeface="微软雅黑" pitchFamily="34" charset="-122"/>
                  <a:ea typeface="微软雅黑" pitchFamily="34" charset="-122"/>
                </a:rPr>
                <a:t>2</a:t>
              </a:r>
              <a:endParaRPr lang="zh-CN" altLang="en-US" sz="1100" b="1">
                <a:solidFill>
                  <a:srgbClr val="FFC000"/>
                </a:solidFill>
                <a:latin typeface="微软雅黑" pitchFamily="34" charset="-122"/>
                <a:ea typeface="微软雅黑" pitchFamily="34" charset="-122"/>
              </a:endParaRPr>
            </a:p>
          </p:txBody>
        </p:sp>
      </p:grpSp>
      <p:grpSp>
        <p:nvGrpSpPr>
          <p:cNvPr id="86" name="组合 85"/>
          <p:cNvGrpSpPr/>
          <p:nvPr/>
        </p:nvGrpSpPr>
        <p:grpSpPr>
          <a:xfrm>
            <a:off x="2667050" y="3259102"/>
            <a:ext cx="1093925" cy="261610"/>
            <a:chOff x="1603403" y="1017534"/>
            <a:chExt cx="1093925" cy="261610"/>
          </a:xfrm>
        </p:grpSpPr>
        <p:sp>
          <p:nvSpPr>
            <p:cNvPr id="87" name="矩形 86"/>
            <p:cNvSpPr/>
            <p:nvPr/>
          </p:nvSpPr>
          <p:spPr>
            <a:xfrm>
              <a:off x="1828871" y="1070022"/>
              <a:ext cx="868457" cy="126768"/>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88" name="文本框 87"/>
            <p:cNvSpPr txBox="1"/>
            <p:nvPr/>
          </p:nvSpPr>
          <p:spPr>
            <a:xfrm>
              <a:off x="1603403" y="1017534"/>
              <a:ext cx="271228" cy="261610"/>
            </a:xfrm>
            <a:prstGeom prst="rect">
              <a:avLst/>
            </a:prstGeom>
            <a:noFill/>
          </p:spPr>
          <p:txBody>
            <a:bodyPr wrap="none" rtlCol="0">
              <a:spAutoFit/>
            </a:bodyPr>
            <a:lstStyle/>
            <a:p>
              <a:r>
                <a:rPr lang="en-US" altLang="zh-CN" sz="1100" b="1">
                  <a:solidFill>
                    <a:srgbClr val="00B050"/>
                  </a:solidFill>
                  <a:latin typeface="微软雅黑" pitchFamily="34" charset="-122"/>
                  <a:ea typeface="微软雅黑" pitchFamily="34" charset="-122"/>
                </a:rPr>
                <a:t>3</a:t>
              </a:r>
              <a:endParaRPr lang="zh-CN" altLang="en-US" sz="1100" b="1">
                <a:solidFill>
                  <a:srgbClr val="00B050"/>
                </a:solidFill>
                <a:latin typeface="微软雅黑" pitchFamily="34" charset="-122"/>
                <a:ea typeface="微软雅黑" pitchFamily="34" charset="-122"/>
              </a:endParaRPr>
            </a:p>
          </p:txBody>
        </p:sp>
      </p:grpSp>
      <p:grpSp>
        <p:nvGrpSpPr>
          <p:cNvPr id="89" name="组合 88"/>
          <p:cNvGrpSpPr/>
          <p:nvPr/>
        </p:nvGrpSpPr>
        <p:grpSpPr>
          <a:xfrm>
            <a:off x="-72665" y="2868197"/>
            <a:ext cx="1520547" cy="261610"/>
            <a:chOff x="1603403" y="976344"/>
            <a:chExt cx="1520547" cy="261610"/>
          </a:xfrm>
        </p:grpSpPr>
        <p:sp>
          <p:nvSpPr>
            <p:cNvPr id="90" name="矩形 89"/>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91" name="文本框 90"/>
            <p:cNvSpPr txBox="1"/>
            <p:nvPr/>
          </p:nvSpPr>
          <p:spPr>
            <a:xfrm>
              <a:off x="1603403" y="976344"/>
              <a:ext cx="271228" cy="261610"/>
            </a:xfrm>
            <a:prstGeom prst="rect">
              <a:avLst/>
            </a:prstGeom>
            <a:noFill/>
          </p:spPr>
          <p:txBody>
            <a:bodyPr wrap="none" rtlCol="0">
              <a:spAutoFit/>
            </a:bodyPr>
            <a:lstStyle/>
            <a:p>
              <a:r>
                <a:rPr lang="en-US" altLang="zh-CN" sz="1100" b="1">
                  <a:solidFill>
                    <a:srgbClr val="00B050"/>
                  </a:solidFill>
                  <a:latin typeface="微软雅黑" pitchFamily="34" charset="-122"/>
                  <a:ea typeface="微软雅黑" pitchFamily="34" charset="-122"/>
                </a:rPr>
                <a:t>3</a:t>
              </a:r>
              <a:endParaRPr lang="zh-CN" altLang="en-US" sz="1100" b="1">
                <a:solidFill>
                  <a:srgbClr val="00B050"/>
                </a:solidFill>
                <a:latin typeface="微软雅黑" pitchFamily="34" charset="-122"/>
                <a:ea typeface="微软雅黑" pitchFamily="34" charset="-122"/>
              </a:endParaRPr>
            </a:p>
          </p:txBody>
        </p:sp>
      </p:grpSp>
      <p:cxnSp>
        <p:nvCxnSpPr>
          <p:cNvPr id="48" name="直接连接符 47"/>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par>
                                <p:cTn id="18" presetID="22" presetClass="entr" presetSubtype="8"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par>
                                <p:cTn id="24" presetID="22" presetClass="entr" presetSubtype="8" fill="hold" nodeType="withEffect">
                                  <p:stCondLst>
                                    <p:cond delay="50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par>
                                <p:cTn id="27" presetID="22" presetClass="entr" presetSubtype="8" fill="hold" nodeType="withEffect">
                                  <p:stCondLst>
                                    <p:cond delay="150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par>
                                <p:cTn id="30" presetID="22" presetClass="entr" presetSubtype="8" fill="hold" nodeType="withEffect">
                                  <p:stCondLst>
                                    <p:cond delay="150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22" presetClass="entr" presetSubtype="8" fill="hold" nodeType="withEffect">
                                  <p:stCondLst>
                                    <p:cond delay="150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par>
                                <p:cTn id="36" presetID="22" presetClass="entr" presetSubtype="8" fill="hold"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left)">
                                      <p:cBhvr>
                                        <p:cTn id="38" dur="500"/>
                                        <p:tgtEl>
                                          <p:spTgt spid="74"/>
                                        </p:tgtEl>
                                      </p:cBhvr>
                                    </p:animEffect>
                                  </p:childTnLst>
                                </p:cTn>
                              </p:par>
                              <p:par>
                                <p:cTn id="39" presetID="22" presetClass="entr" presetSubtype="8" fill="hold" nodeType="withEffect">
                                  <p:stCondLst>
                                    <p:cond delay="150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500"/>
                                        <p:tgtEl>
                                          <p:spTgt spid="77"/>
                                        </p:tgtEl>
                                      </p:cBhvr>
                                    </p:animEffect>
                                  </p:childTnLst>
                                </p:cTn>
                              </p:par>
                              <p:par>
                                <p:cTn id="42" presetID="22" presetClass="entr" presetSubtype="8" fill="hold" nodeType="withEffect">
                                  <p:stCondLst>
                                    <p:cond delay="1500"/>
                                  </p:stCondLst>
                                  <p:childTnLst>
                                    <p:set>
                                      <p:cBhvr>
                                        <p:cTn id="43" dur="1" fill="hold">
                                          <p:stCondLst>
                                            <p:cond delay="0"/>
                                          </p:stCondLst>
                                        </p:cTn>
                                        <p:tgtEl>
                                          <p:spTgt spid="83"/>
                                        </p:tgtEl>
                                        <p:attrNameLst>
                                          <p:attrName>style.visibility</p:attrName>
                                        </p:attrNameLst>
                                      </p:cBhvr>
                                      <p:to>
                                        <p:strVal val="visible"/>
                                      </p:to>
                                    </p:set>
                                    <p:animEffect transition="in" filter="wipe(left)">
                                      <p:cBhvr>
                                        <p:cTn id="44" dur="500"/>
                                        <p:tgtEl>
                                          <p:spTgt spid="83"/>
                                        </p:tgtEl>
                                      </p:cBhvr>
                                    </p:animEffect>
                                  </p:childTnLst>
                                </p:cTn>
                              </p:par>
                              <p:par>
                                <p:cTn id="45" presetID="22" presetClass="entr" presetSubtype="8" fill="hold" nodeType="withEffect">
                                  <p:stCondLst>
                                    <p:cond delay="375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par>
                                <p:cTn id="48" presetID="22" presetClass="entr" presetSubtype="8" fill="hold" nodeType="withEffect">
                                  <p:stCondLst>
                                    <p:cond delay="3750"/>
                                  </p:stCondLst>
                                  <p:childTnLst>
                                    <p:set>
                                      <p:cBhvr>
                                        <p:cTn id="49" dur="1" fill="hold">
                                          <p:stCondLst>
                                            <p:cond delay="0"/>
                                          </p:stCondLst>
                                        </p:cTn>
                                        <p:tgtEl>
                                          <p:spTgt spid="86"/>
                                        </p:tgtEl>
                                        <p:attrNameLst>
                                          <p:attrName>style.visibility</p:attrName>
                                        </p:attrNameLst>
                                      </p:cBhvr>
                                      <p:to>
                                        <p:strVal val="visible"/>
                                      </p:to>
                                    </p:set>
                                    <p:animEffect transition="in" filter="wipe(left)">
                                      <p:cBhvr>
                                        <p:cTn id="5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9926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435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01</a:t>
            </a:r>
            <a:r>
              <a:rPr lang="zh-CN" altLang="en-US" sz="2000" b="1">
                <a:solidFill>
                  <a:srgbClr val="545454"/>
                </a:solidFill>
                <a:latin typeface="微软雅黑" pitchFamily="34" charset="-122"/>
                <a:ea typeface="微软雅黑" pitchFamily="34" charset="-122"/>
              </a:rPr>
              <a:t>资产负债简表</a:t>
            </a:r>
            <a:endParaRPr lang="en-US" altLang="zh-CN" sz="2000" b="1">
              <a:solidFill>
                <a:srgbClr val="545454"/>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50629" y="1117765"/>
            <a:ext cx="7560000" cy="3951440"/>
          </a:xfrm>
          <a:prstGeom prst="rect">
            <a:avLst/>
          </a:prstGeom>
          <a:ln w="12700">
            <a:noFill/>
          </a:ln>
        </p:spPr>
      </p:pic>
      <p:grpSp>
        <p:nvGrpSpPr>
          <p:cNvPr id="8" name="组合 7"/>
          <p:cNvGrpSpPr/>
          <p:nvPr/>
        </p:nvGrpSpPr>
        <p:grpSpPr>
          <a:xfrm>
            <a:off x="5788903" y="1445725"/>
            <a:ext cx="3425699" cy="3493029"/>
            <a:chOff x="5788903" y="1454612"/>
            <a:chExt cx="3425699" cy="2816776"/>
          </a:xfrm>
        </p:grpSpPr>
        <p:sp>
          <p:nvSpPr>
            <p:cNvPr id="7" name="剪去同侧角的矩形 6"/>
            <p:cNvSpPr/>
            <p:nvPr/>
          </p:nvSpPr>
          <p:spPr>
            <a:xfrm rot="16200000">
              <a:off x="6075996" y="1204537"/>
              <a:ext cx="2779757" cy="3353944"/>
            </a:xfrm>
            <a:prstGeom prst="snip2SameRect">
              <a:avLst>
                <a:gd name="adj1" fmla="val 10113"/>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矩形 4"/>
            <p:cNvSpPr/>
            <p:nvPr/>
          </p:nvSpPr>
          <p:spPr>
            <a:xfrm>
              <a:off x="5891879" y="1454612"/>
              <a:ext cx="3322723" cy="2754917"/>
            </a:xfrm>
            <a:prstGeom prst="rect">
              <a:avLst/>
            </a:prstGeom>
          </p:spPr>
          <p:txBody>
            <a:bodyPr wrap="square">
              <a:spAutoFit/>
            </a:bodyPr>
            <a:lstStyle/>
            <a:p>
              <a:pPr marL="177800" indent="-177800">
                <a:lnSpc>
                  <a:spcPct val="150000"/>
                </a:lnSpc>
              </a:pPr>
              <a:r>
                <a:rPr lang="en-US" altLang="zh-CN" sz="1200" b="1" dirty="0">
                  <a:solidFill>
                    <a:srgbClr val="FFC000"/>
                  </a:solidFill>
                </a:rPr>
                <a:t>5</a:t>
              </a:r>
              <a:r>
                <a:rPr lang="en-US" altLang="zh-CN" sz="1200" b="1" dirty="0">
                  <a:solidFill>
                    <a:srgbClr val="FFFF00"/>
                  </a:solidFill>
                </a:rPr>
                <a:t>.  </a:t>
              </a:r>
              <a:r>
                <a:rPr lang="zh-CN" altLang="zh-CN" sz="1200" b="1" dirty="0">
                  <a:solidFill>
                    <a:srgbClr val="FFFF00"/>
                  </a:solidFill>
                </a:rPr>
                <a:t>应缴税费和净资产应</a:t>
              </a:r>
              <a:r>
                <a:rPr lang="zh-CN" altLang="en-US" sz="1200" b="1" dirty="0">
                  <a:solidFill>
                    <a:srgbClr val="FFFF00"/>
                  </a:solidFill>
                </a:rPr>
                <a:t>≥</a:t>
              </a:r>
              <a:r>
                <a:rPr lang="en-US" altLang="zh-CN" sz="1200" b="1" dirty="0">
                  <a:solidFill>
                    <a:srgbClr val="FFFF00"/>
                  </a:solidFill>
                </a:rPr>
                <a:t>0</a:t>
              </a:r>
              <a:r>
                <a:rPr lang="zh-CN" altLang="en-US" sz="1200" b="1" dirty="0" smtClean="0">
                  <a:solidFill>
                    <a:srgbClr val="FFFF00"/>
                  </a:solidFill>
                </a:rPr>
                <a:t>，如＜</a:t>
              </a:r>
              <a:r>
                <a:rPr lang="en-US" altLang="zh-CN" sz="1200" b="1" dirty="0" smtClean="0">
                  <a:solidFill>
                    <a:srgbClr val="FFFF00"/>
                  </a:solidFill>
                </a:rPr>
                <a:t>0</a:t>
              </a:r>
              <a:r>
                <a:rPr lang="zh-CN" altLang="en-US" sz="1200" b="1" dirty="0" smtClean="0">
                  <a:solidFill>
                    <a:srgbClr val="FFFF00"/>
                  </a:solidFill>
                </a:rPr>
                <a:t>需要</a:t>
              </a:r>
              <a:r>
                <a:rPr lang="zh-CN" altLang="en-US" sz="1200" b="1" dirty="0">
                  <a:solidFill>
                    <a:srgbClr val="FFFF00"/>
                  </a:solidFill>
                </a:rPr>
                <a:t>说明</a:t>
              </a:r>
              <a:endParaRPr lang="en-US" altLang="zh-CN" sz="1200" b="1" dirty="0">
                <a:solidFill>
                  <a:srgbClr val="FFFF00"/>
                </a:solidFill>
              </a:endParaRPr>
            </a:p>
            <a:p>
              <a:pPr marL="177800" indent="-177800">
                <a:lnSpc>
                  <a:spcPct val="150000"/>
                </a:lnSpc>
              </a:pPr>
              <a:r>
                <a:rPr lang="en-US" altLang="zh-CN" sz="1200" b="1" dirty="0">
                  <a:solidFill>
                    <a:srgbClr val="FFC000"/>
                  </a:solidFill>
                </a:rPr>
                <a:t>6. 2018</a:t>
              </a:r>
              <a:r>
                <a:rPr lang="zh-CN" altLang="zh-CN" sz="1200" b="1" dirty="0">
                  <a:solidFill>
                    <a:srgbClr val="FFC000"/>
                  </a:solidFill>
                </a:rPr>
                <a:t>年度期初数≠</a:t>
              </a:r>
              <a:r>
                <a:rPr lang="en-US" altLang="zh-CN" sz="1200" b="1" dirty="0">
                  <a:solidFill>
                    <a:srgbClr val="FFC000"/>
                  </a:solidFill>
                </a:rPr>
                <a:t>2017</a:t>
              </a:r>
              <a:r>
                <a:rPr lang="zh-CN" altLang="zh-CN" sz="1200" b="1" dirty="0">
                  <a:solidFill>
                    <a:srgbClr val="FFC000"/>
                  </a:solidFill>
                </a:rPr>
                <a:t>年度期末数（资产负债表、固定资产情况表、无形资产情况表）</a:t>
              </a:r>
              <a:endParaRPr lang="en-US" altLang="zh-CN" sz="1200" b="1" dirty="0">
                <a:solidFill>
                  <a:srgbClr val="FFC000"/>
                </a:solidFill>
              </a:endParaRPr>
            </a:p>
            <a:p>
              <a:pPr marL="177800" indent="-177800">
                <a:lnSpc>
                  <a:spcPct val="150000"/>
                </a:lnSpc>
              </a:pPr>
              <a:r>
                <a:rPr lang="zh-CN" altLang="zh-CN" sz="1200" b="1" dirty="0">
                  <a:solidFill>
                    <a:srgbClr val="FFC000"/>
                  </a:solidFill>
                </a:rPr>
                <a:t> </a:t>
              </a:r>
              <a:r>
                <a:rPr lang="en-US" altLang="zh-CN" sz="1200" b="1" dirty="0" smtClean="0">
                  <a:solidFill>
                    <a:srgbClr val="FFFF00"/>
                  </a:solidFill>
                </a:rPr>
                <a:t>7. </a:t>
              </a:r>
              <a:r>
                <a:rPr lang="zh-CN" altLang="en-US" sz="1200" b="1" dirty="0" smtClean="0">
                  <a:solidFill>
                    <a:srgbClr val="FFFF00"/>
                  </a:solidFill>
                </a:rPr>
                <a:t>期末</a:t>
              </a:r>
              <a:r>
                <a:rPr lang="zh-CN" altLang="en-US" sz="1200" b="1" dirty="0">
                  <a:solidFill>
                    <a:srgbClr val="FFFF00"/>
                  </a:solidFill>
                </a:rPr>
                <a:t>数与期初数相比，增长＞</a:t>
              </a:r>
              <a:r>
                <a:rPr lang="en-US" altLang="zh-CN" sz="1200" b="1" dirty="0">
                  <a:solidFill>
                    <a:srgbClr val="FFFF00"/>
                  </a:solidFill>
                </a:rPr>
                <a:t>20%</a:t>
              </a:r>
            </a:p>
            <a:p>
              <a:pPr marL="177800" indent="-177800">
                <a:lnSpc>
                  <a:spcPct val="150000"/>
                </a:lnSpc>
              </a:pPr>
              <a:r>
                <a:rPr lang="zh-CN" altLang="zh-CN" sz="1200" b="1" dirty="0">
                  <a:solidFill>
                    <a:srgbClr val="FFFF00"/>
                  </a:solidFill>
                </a:rPr>
                <a:t>资产总计、固定资产、无形资产、在建</a:t>
              </a:r>
              <a:r>
                <a:rPr lang="zh-CN" altLang="zh-CN" sz="1200" b="1" dirty="0" smtClean="0">
                  <a:solidFill>
                    <a:srgbClr val="FFFF00"/>
                  </a:solidFill>
                </a:rPr>
                <a:t>工程</a:t>
              </a:r>
              <a:endParaRPr lang="en-US" altLang="zh-CN" sz="1200" b="1" dirty="0" smtClean="0">
                <a:solidFill>
                  <a:srgbClr val="FFFF00"/>
                </a:solidFill>
              </a:endParaRPr>
            </a:p>
            <a:p>
              <a:pPr marL="177800" indent="-177800">
                <a:lnSpc>
                  <a:spcPct val="150000"/>
                </a:lnSpc>
              </a:pPr>
              <a:r>
                <a:rPr lang="en-US" altLang="zh-CN" sz="1200" b="1" dirty="0" smtClean="0">
                  <a:solidFill>
                    <a:srgbClr val="FFFF00"/>
                  </a:solidFill>
                </a:rPr>
                <a:t>8.</a:t>
              </a:r>
              <a:r>
                <a:rPr lang="zh-CN" altLang="en-US" sz="1200" b="1" dirty="0">
                  <a:solidFill>
                    <a:srgbClr val="FFFF00"/>
                  </a:solidFill>
                </a:rPr>
                <a:t>期末数与期初数相比，增长</a:t>
              </a:r>
              <a:r>
                <a:rPr lang="zh-CN" altLang="en-US" sz="1200" b="1" dirty="0" smtClean="0">
                  <a:solidFill>
                    <a:srgbClr val="FFFF00"/>
                  </a:solidFill>
                </a:rPr>
                <a:t>＞</a:t>
              </a:r>
              <a:r>
                <a:rPr lang="en-US" altLang="zh-CN" sz="1200" b="1" dirty="0" smtClean="0">
                  <a:solidFill>
                    <a:srgbClr val="FFFF00"/>
                  </a:solidFill>
                </a:rPr>
                <a:t>50</a:t>
              </a:r>
              <a:r>
                <a:rPr lang="en-US" altLang="zh-CN" sz="1200" b="1" dirty="0">
                  <a:solidFill>
                    <a:srgbClr val="FFFF00"/>
                  </a:solidFill>
                </a:rPr>
                <a:t>%</a:t>
              </a:r>
            </a:p>
            <a:p>
              <a:pPr marL="177800" indent="-177800">
                <a:lnSpc>
                  <a:spcPct val="150000"/>
                </a:lnSpc>
              </a:pPr>
              <a:r>
                <a:rPr lang="zh-CN" altLang="en-US" sz="1200" b="1" dirty="0" smtClean="0">
                  <a:solidFill>
                    <a:srgbClr val="FFFF00"/>
                  </a:solidFill>
                </a:rPr>
                <a:t>撤并单位未按调拨处置，一方盘盈、一方盘亏；</a:t>
              </a:r>
              <a:endParaRPr lang="en-US" altLang="zh-CN" sz="1200" b="1" dirty="0" smtClean="0">
                <a:solidFill>
                  <a:srgbClr val="FFFF00"/>
                </a:solidFill>
              </a:endParaRPr>
            </a:p>
            <a:p>
              <a:pPr marL="177800" indent="-177800">
                <a:lnSpc>
                  <a:spcPct val="150000"/>
                </a:lnSpc>
              </a:pPr>
              <a:r>
                <a:rPr lang="zh-CN" altLang="en-US" sz="1200" b="1" dirty="0" smtClean="0">
                  <a:solidFill>
                    <a:srgbClr val="FFFF00"/>
                  </a:solidFill>
                </a:rPr>
                <a:t>个别单位没有盘点。</a:t>
              </a:r>
              <a:endParaRPr lang="en-US" altLang="zh-CN" sz="1200" b="1" dirty="0">
                <a:solidFill>
                  <a:srgbClr val="FFFF00"/>
                </a:solidFill>
              </a:endParaRPr>
            </a:p>
            <a:p>
              <a:pPr marL="177800" indent="-177800">
                <a:lnSpc>
                  <a:spcPct val="150000"/>
                </a:lnSpc>
              </a:pPr>
              <a:r>
                <a:rPr lang="zh-CN" altLang="zh-CN" sz="1200" b="1" dirty="0">
                  <a:solidFill>
                    <a:srgbClr val="FFC000"/>
                  </a:solidFill>
                </a:rPr>
                <a:t> </a:t>
              </a:r>
              <a:r>
                <a:rPr lang="en-US" altLang="zh-CN" sz="1200" b="1" dirty="0" smtClean="0">
                  <a:solidFill>
                    <a:srgbClr val="FFC000"/>
                  </a:solidFill>
                </a:rPr>
                <a:t>9. </a:t>
              </a:r>
              <a:r>
                <a:rPr lang="zh-CN" altLang="zh-CN" sz="1200" b="1" dirty="0" smtClean="0">
                  <a:solidFill>
                    <a:srgbClr val="FFC000"/>
                  </a:solidFill>
                </a:rPr>
                <a:t>实</a:t>
              </a:r>
              <a:r>
                <a:rPr lang="zh-CN" altLang="zh-CN" sz="1200" b="1" dirty="0">
                  <a:solidFill>
                    <a:srgbClr val="FFC000"/>
                  </a:solidFill>
                </a:rPr>
                <a:t>有数与账面数的盈亏合理性</a:t>
              </a:r>
              <a:r>
                <a:rPr lang="zh-CN" altLang="zh-CN" sz="1200" b="1" dirty="0" smtClean="0">
                  <a:solidFill>
                    <a:srgbClr val="FFC000"/>
                  </a:solidFill>
                </a:rPr>
                <a:t>核查</a:t>
              </a:r>
              <a:endParaRPr lang="en-US" altLang="zh-CN" sz="1200" b="1" dirty="0" smtClean="0">
                <a:solidFill>
                  <a:srgbClr val="FFC000"/>
                </a:solidFill>
              </a:endParaRPr>
            </a:p>
            <a:p>
              <a:pPr marL="177800" indent="-177800">
                <a:lnSpc>
                  <a:spcPct val="150000"/>
                </a:lnSpc>
              </a:pPr>
              <a:r>
                <a:rPr lang="zh-CN" altLang="zh-CN" sz="1200" b="1" dirty="0">
                  <a:solidFill>
                    <a:srgbClr val="FFC000"/>
                  </a:solidFill>
                </a:rPr>
                <a:t>库存现金盈亏</a:t>
              </a:r>
              <a:r>
                <a:rPr lang="zh-CN" altLang="zh-CN" sz="1200" b="1" dirty="0" smtClean="0">
                  <a:solidFill>
                    <a:srgbClr val="FFC000"/>
                  </a:solidFill>
                </a:rPr>
                <a:t>率</a:t>
              </a:r>
              <a:r>
                <a:rPr lang="zh-CN" altLang="en-US" sz="1200" b="1" dirty="0" smtClean="0">
                  <a:solidFill>
                    <a:srgbClr val="FFC000"/>
                  </a:solidFill>
                </a:rPr>
                <a:t>应</a:t>
              </a:r>
              <a:r>
                <a:rPr lang="en-US" altLang="zh-CN" sz="1200" b="1" dirty="0" smtClean="0">
                  <a:solidFill>
                    <a:srgbClr val="FFC000"/>
                  </a:solidFill>
                </a:rPr>
                <a:t>=</a:t>
              </a:r>
              <a:r>
                <a:rPr lang="zh-CN" altLang="zh-CN" sz="1200" b="1" dirty="0" smtClean="0">
                  <a:solidFill>
                    <a:srgbClr val="FFC000"/>
                  </a:solidFill>
                </a:rPr>
                <a:t>0</a:t>
              </a:r>
              <a:r>
                <a:rPr lang="zh-CN" altLang="en-US" sz="1200" b="1" dirty="0" smtClean="0">
                  <a:solidFill>
                    <a:srgbClr val="FFC000"/>
                  </a:solidFill>
                </a:rPr>
                <a:t>，否则需要说明；</a:t>
              </a:r>
              <a:endParaRPr lang="en-US" altLang="zh-CN" sz="1200" b="1" dirty="0" smtClean="0">
                <a:solidFill>
                  <a:srgbClr val="FFC000"/>
                </a:solidFill>
              </a:endParaRPr>
            </a:p>
            <a:p>
              <a:pPr marL="177800" indent="-177800">
                <a:lnSpc>
                  <a:spcPct val="150000"/>
                </a:lnSpc>
              </a:pPr>
              <a:r>
                <a:rPr lang="zh-CN" altLang="zh-CN" sz="1200" b="1" dirty="0">
                  <a:solidFill>
                    <a:srgbClr val="FFC000"/>
                  </a:solidFill>
                </a:rPr>
                <a:t>财政应返还额度盈亏</a:t>
              </a:r>
              <a:r>
                <a:rPr lang="zh-CN" altLang="zh-CN" sz="1200" b="1" dirty="0" smtClean="0">
                  <a:solidFill>
                    <a:srgbClr val="FFC000"/>
                  </a:solidFill>
                </a:rPr>
                <a:t>率</a:t>
              </a:r>
              <a:r>
                <a:rPr lang="zh-CN" altLang="en-US" sz="1200" b="1" dirty="0">
                  <a:solidFill>
                    <a:srgbClr val="FFC000"/>
                  </a:solidFill>
                </a:rPr>
                <a:t>应</a:t>
              </a:r>
              <a:r>
                <a:rPr lang="en-US" altLang="zh-CN" sz="1200" b="1" dirty="0">
                  <a:solidFill>
                    <a:srgbClr val="FFC000"/>
                  </a:solidFill>
                </a:rPr>
                <a:t>=</a:t>
              </a:r>
              <a:r>
                <a:rPr lang="zh-CN" altLang="zh-CN" sz="1200" b="1" dirty="0">
                  <a:solidFill>
                    <a:srgbClr val="FFC000"/>
                  </a:solidFill>
                </a:rPr>
                <a:t>0</a:t>
              </a:r>
              <a:r>
                <a:rPr lang="zh-CN" altLang="en-US" sz="1200" b="1" dirty="0">
                  <a:solidFill>
                    <a:srgbClr val="FFC000"/>
                  </a:solidFill>
                </a:rPr>
                <a:t>，否则需要说明；</a:t>
              </a:r>
              <a:endParaRPr lang="en-US" altLang="zh-CN" sz="1200" b="1" dirty="0">
                <a:solidFill>
                  <a:srgbClr val="FFC000"/>
                </a:solidFill>
              </a:endParaRPr>
            </a:p>
            <a:p>
              <a:pPr marL="177800" indent="-177800">
                <a:lnSpc>
                  <a:spcPct val="150000"/>
                </a:lnSpc>
              </a:pPr>
              <a:endParaRPr lang="zh-CN" altLang="en-US" sz="1200" b="1" dirty="0">
                <a:solidFill>
                  <a:srgbClr val="FFC000"/>
                </a:solidFill>
              </a:endParaRPr>
            </a:p>
          </p:txBody>
        </p:sp>
      </p:grpSp>
      <p:grpSp>
        <p:nvGrpSpPr>
          <p:cNvPr id="10" name="组合 9"/>
          <p:cNvGrpSpPr/>
          <p:nvPr/>
        </p:nvGrpSpPr>
        <p:grpSpPr>
          <a:xfrm>
            <a:off x="1649872" y="1096840"/>
            <a:ext cx="500900" cy="230832"/>
            <a:chOff x="1649872" y="1107041"/>
            <a:chExt cx="500900" cy="230832"/>
          </a:xfrm>
        </p:grpSpPr>
        <p:sp>
          <p:nvSpPr>
            <p:cNvPr id="3" name="矩形 2"/>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9" name="文本框 8"/>
            <p:cNvSpPr txBox="1"/>
            <p:nvPr/>
          </p:nvSpPr>
          <p:spPr>
            <a:xfrm>
              <a:off x="1649872" y="1107041"/>
              <a:ext cx="255198" cy="230832"/>
            </a:xfrm>
            <a:prstGeom prst="rect">
              <a:avLst/>
            </a:prstGeom>
            <a:noFill/>
          </p:spPr>
          <p:txBody>
            <a:bodyPr wrap="none" rtlCol="0">
              <a:spAutoFit/>
            </a:bodyPr>
            <a:lstStyle/>
            <a:p>
              <a:r>
                <a:rPr lang="en-US" altLang="zh-CN" sz="900" b="1" dirty="0">
                  <a:solidFill>
                    <a:srgbClr val="CC3B3B"/>
                  </a:solidFill>
                  <a:latin typeface="微软雅黑" pitchFamily="34" charset="-122"/>
                  <a:ea typeface="微软雅黑" pitchFamily="34" charset="-122"/>
                </a:rPr>
                <a:t>6</a:t>
              </a:r>
              <a:endParaRPr lang="zh-CN" altLang="en-US" sz="900" b="1" dirty="0">
                <a:solidFill>
                  <a:srgbClr val="CC3B3B"/>
                </a:solidFill>
                <a:latin typeface="微软雅黑" pitchFamily="34" charset="-122"/>
                <a:ea typeface="微软雅黑" pitchFamily="34" charset="-122"/>
              </a:endParaRPr>
            </a:p>
          </p:txBody>
        </p:sp>
      </p:grpSp>
      <p:grpSp>
        <p:nvGrpSpPr>
          <p:cNvPr id="62" name="组合 61"/>
          <p:cNvGrpSpPr/>
          <p:nvPr/>
        </p:nvGrpSpPr>
        <p:grpSpPr>
          <a:xfrm>
            <a:off x="1905070" y="1563638"/>
            <a:ext cx="938930" cy="337196"/>
            <a:chOff x="1638245" y="1107041"/>
            <a:chExt cx="1523960" cy="307249"/>
          </a:xfrm>
        </p:grpSpPr>
        <p:sp>
          <p:nvSpPr>
            <p:cNvPr id="63" name="矩形 62"/>
            <p:cNvSpPr/>
            <p:nvPr/>
          </p:nvSpPr>
          <p:spPr>
            <a:xfrm>
              <a:off x="1828871" y="1115333"/>
              <a:ext cx="1333334" cy="298957"/>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64" name="文本框 63"/>
            <p:cNvSpPr txBox="1"/>
            <p:nvPr/>
          </p:nvSpPr>
          <p:spPr>
            <a:xfrm>
              <a:off x="1638245" y="1107041"/>
              <a:ext cx="440225" cy="124029"/>
            </a:xfrm>
            <a:prstGeom prst="rect">
              <a:avLst/>
            </a:prstGeom>
            <a:noFill/>
          </p:spPr>
          <p:txBody>
            <a:bodyPr wrap="none" rtlCol="0">
              <a:spAutoFit/>
            </a:bodyPr>
            <a:lstStyle/>
            <a:p>
              <a:r>
                <a:rPr lang="en-US" altLang="zh-CN" sz="1100" b="1" dirty="0" smtClean="0">
                  <a:solidFill>
                    <a:srgbClr val="FFC000"/>
                  </a:solidFill>
                  <a:latin typeface="微软雅黑" pitchFamily="34" charset="-122"/>
                  <a:ea typeface="微软雅黑" pitchFamily="34" charset="-122"/>
                </a:rPr>
                <a:t>8</a:t>
              </a:r>
              <a:endParaRPr lang="zh-CN" altLang="en-US" sz="1100" b="1" dirty="0">
                <a:solidFill>
                  <a:srgbClr val="FFC000"/>
                </a:solidFill>
                <a:latin typeface="微软雅黑" pitchFamily="34" charset="-122"/>
                <a:ea typeface="微软雅黑" pitchFamily="34" charset="-122"/>
              </a:endParaRPr>
            </a:p>
          </p:txBody>
        </p:sp>
      </p:grpSp>
      <p:grpSp>
        <p:nvGrpSpPr>
          <p:cNvPr id="65" name="组合 64"/>
          <p:cNvGrpSpPr/>
          <p:nvPr/>
        </p:nvGrpSpPr>
        <p:grpSpPr>
          <a:xfrm>
            <a:off x="2142985" y="1096840"/>
            <a:ext cx="693228" cy="281849"/>
            <a:chOff x="1638245" y="1107041"/>
            <a:chExt cx="1523960" cy="281849"/>
          </a:xfrm>
        </p:grpSpPr>
        <p:sp>
          <p:nvSpPr>
            <p:cNvPr id="66" name="矩形 65"/>
            <p:cNvSpPr/>
            <p:nvPr/>
          </p:nvSpPr>
          <p:spPr>
            <a:xfrm>
              <a:off x="1828871" y="1115334"/>
              <a:ext cx="1333334" cy="2735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67" name="文本框 66"/>
            <p:cNvSpPr txBox="1"/>
            <p:nvPr/>
          </p:nvSpPr>
          <p:spPr>
            <a:xfrm>
              <a:off x="1638245" y="1107041"/>
              <a:ext cx="596255" cy="261610"/>
            </a:xfrm>
            <a:prstGeom prst="rect">
              <a:avLst/>
            </a:prstGeom>
            <a:noFill/>
          </p:spPr>
          <p:txBody>
            <a:bodyPr wrap="none" rtlCol="0">
              <a:spAutoFit/>
            </a:bodyPr>
            <a:lstStyle/>
            <a:p>
              <a:r>
                <a:rPr lang="en-US" altLang="zh-CN" sz="1100" b="1" dirty="0">
                  <a:solidFill>
                    <a:srgbClr val="FFC000"/>
                  </a:solidFill>
                  <a:latin typeface="微软雅黑" pitchFamily="34" charset="-122"/>
                  <a:ea typeface="微软雅黑" pitchFamily="34" charset="-122"/>
                </a:rPr>
                <a:t>7</a:t>
              </a:r>
              <a:endParaRPr lang="zh-CN" altLang="en-US" sz="1100" b="1" dirty="0">
                <a:solidFill>
                  <a:srgbClr val="FFC000"/>
                </a:solidFill>
                <a:latin typeface="微软雅黑" pitchFamily="34" charset="-122"/>
                <a:ea typeface="微软雅黑" pitchFamily="34" charset="-122"/>
              </a:endParaRPr>
            </a:p>
          </p:txBody>
        </p:sp>
      </p:grpSp>
      <p:grpSp>
        <p:nvGrpSpPr>
          <p:cNvPr id="89" name="组合 88"/>
          <p:cNvGrpSpPr/>
          <p:nvPr/>
        </p:nvGrpSpPr>
        <p:grpSpPr>
          <a:xfrm>
            <a:off x="2600257" y="4874527"/>
            <a:ext cx="1520547" cy="261610"/>
            <a:chOff x="1603403" y="976344"/>
            <a:chExt cx="1520547" cy="261610"/>
          </a:xfrm>
        </p:grpSpPr>
        <p:sp>
          <p:nvSpPr>
            <p:cNvPr id="90" name="矩形 89"/>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91" name="文本框 90"/>
            <p:cNvSpPr txBox="1"/>
            <p:nvPr/>
          </p:nvSpPr>
          <p:spPr>
            <a:xfrm>
              <a:off x="1603403" y="976344"/>
              <a:ext cx="271228" cy="261610"/>
            </a:xfrm>
            <a:prstGeom prst="rect">
              <a:avLst/>
            </a:prstGeom>
            <a:noFill/>
          </p:spPr>
          <p:txBody>
            <a:bodyPr wrap="none" rtlCol="0">
              <a:spAutoFit/>
            </a:bodyPr>
            <a:lstStyle/>
            <a:p>
              <a:r>
                <a:rPr lang="en-US" altLang="zh-CN" sz="1100" b="1" dirty="0">
                  <a:solidFill>
                    <a:srgbClr val="00B050"/>
                  </a:solidFill>
                  <a:latin typeface="微软雅黑" pitchFamily="34" charset="-122"/>
                  <a:ea typeface="微软雅黑" pitchFamily="34" charset="-122"/>
                </a:rPr>
                <a:t>5</a:t>
              </a:r>
              <a:endParaRPr lang="zh-CN" altLang="en-US" sz="1100" b="1" dirty="0">
                <a:solidFill>
                  <a:srgbClr val="00B050"/>
                </a:solidFill>
                <a:latin typeface="微软雅黑" pitchFamily="34" charset="-122"/>
                <a:ea typeface="微软雅黑" pitchFamily="34" charset="-122"/>
              </a:endParaRPr>
            </a:p>
          </p:txBody>
        </p:sp>
      </p:grpSp>
      <p:cxnSp>
        <p:nvCxnSpPr>
          <p:cNvPr id="48" name="直接连接符 47"/>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0" y="3822308"/>
            <a:ext cx="1520547" cy="261610"/>
            <a:chOff x="1603403" y="976344"/>
            <a:chExt cx="1520547" cy="261610"/>
          </a:xfrm>
        </p:grpSpPr>
        <p:sp>
          <p:nvSpPr>
            <p:cNvPr id="52" name="矩形 51"/>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53" name="文本框 90"/>
            <p:cNvSpPr txBox="1"/>
            <p:nvPr/>
          </p:nvSpPr>
          <p:spPr>
            <a:xfrm>
              <a:off x="1603403" y="976344"/>
              <a:ext cx="271228" cy="261610"/>
            </a:xfrm>
            <a:prstGeom prst="rect">
              <a:avLst/>
            </a:prstGeom>
            <a:noFill/>
          </p:spPr>
          <p:txBody>
            <a:bodyPr wrap="none" rtlCol="0">
              <a:spAutoFit/>
            </a:bodyPr>
            <a:lstStyle/>
            <a:p>
              <a:r>
                <a:rPr lang="en-US" altLang="zh-CN" sz="1100" b="1" dirty="0">
                  <a:solidFill>
                    <a:srgbClr val="00B050"/>
                  </a:solidFill>
                  <a:latin typeface="微软雅黑" pitchFamily="34" charset="-122"/>
                  <a:ea typeface="微软雅黑" pitchFamily="34" charset="-122"/>
                </a:rPr>
                <a:t>5</a:t>
              </a:r>
              <a:endParaRPr lang="zh-CN" altLang="en-US" sz="1100" b="1" dirty="0">
                <a:solidFill>
                  <a:srgbClr val="00B050"/>
                </a:solidFill>
                <a:latin typeface="微软雅黑" pitchFamily="34" charset="-122"/>
                <a:ea typeface="微软雅黑" pitchFamily="34" charset="-122"/>
              </a:endParaRPr>
            </a:p>
          </p:txBody>
        </p:sp>
      </p:grpSp>
      <p:grpSp>
        <p:nvGrpSpPr>
          <p:cNvPr id="54" name="组合 53"/>
          <p:cNvGrpSpPr/>
          <p:nvPr/>
        </p:nvGrpSpPr>
        <p:grpSpPr>
          <a:xfrm>
            <a:off x="3976586" y="1120346"/>
            <a:ext cx="500900" cy="230832"/>
            <a:chOff x="1649872" y="1107041"/>
            <a:chExt cx="500900" cy="230832"/>
          </a:xfrm>
        </p:grpSpPr>
        <p:sp>
          <p:nvSpPr>
            <p:cNvPr id="55" name="矩形 54"/>
            <p:cNvSpPr/>
            <p:nvPr/>
          </p:nvSpPr>
          <p:spPr>
            <a:xfrm>
              <a:off x="1828871" y="1115334"/>
              <a:ext cx="321901" cy="216000"/>
            </a:xfrm>
            <a:prstGeom prst="rect">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56" name="文本框 8"/>
            <p:cNvSpPr txBox="1"/>
            <p:nvPr/>
          </p:nvSpPr>
          <p:spPr>
            <a:xfrm>
              <a:off x="1649872" y="1107041"/>
              <a:ext cx="255198" cy="230832"/>
            </a:xfrm>
            <a:prstGeom prst="rect">
              <a:avLst/>
            </a:prstGeom>
            <a:noFill/>
          </p:spPr>
          <p:txBody>
            <a:bodyPr wrap="none" rtlCol="0">
              <a:spAutoFit/>
            </a:bodyPr>
            <a:lstStyle/>
            <a:p>
              <a:r>
                <a:rPr lang="en-US" altLang="zh-CN" sz="900" b="1" dirty="0">
                  <a:solidFill>
                    <a:srgbClr val="CC3B3B"/>
                  </a:solidFill>
                  <a:latin typeface="微软雅黑" pitchFamily="34" charset="-122"/>
                  <a:ea typeface="微软雅黑" pitchFamily="34" charset="-122"/>
                </a:rPr>
                <a:t>6</a:t>
              </a:r>
              <a:endParaRPr lang="zh-CN" altLang="en-US" sz="900" b="1" dirty="0">
                <a:solidFill>
                  <a:srgbClr val="CC3B3B"/>
                </a:solidFill>
                <a:latin typeface="微软雅黑" pitchFamily="34" charset="-122"/>
                <a:ea typeface="微软雅黑" pitchFamily="34" charset="-122"/>
              </a:endParaRPr>
            </a:p>
          </p:txBody>
        </p:sp>
      </p:grpSp>
      <p:grpSp>
        <p:nvGrpSpPr>
          <p:cNvPr id="73" name="组合 72"/>
          <p:cNvGrpSpPr/>
          <p:nvPr/>
        </p:nvGrpSpPr>
        <p:grpSpPr>
          <a:xfrm>
            <a:off x="4469699" y="1120346"/>
            <a:ext cx="693228" cy="281849"/>
            <a:chOff x="1638245" y="1107041"/>
            <a:chExt cx="1523960" cy="281849"/>
          </a:xfrm>
        </p:grpSpPr>
        <p:sp>
          <p:nvSpPr>
            <p:cNvPr id="80" name="矩形 79"/>
            <p:cNvSpPr/>
            <p:nvPr/>
          </p:nvSpPr>
          <p:spPr>
            <a:xfrm>
              <a:off x="1828871" y="1115334"/>
              <a:ext cx="1333334" cy="273556"/>
            </a:xfrm>
            <a:prstGeom prst="rect">
              <a:avLst/>
            </a:pr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81" name="文本框 66"/>
            <p:cNvSpPr txBox="1"/>
            <p:nvPr/>
          </p:nvSpPr>
          <p:spPr>
            <a:xfrm>
              <a:off x="1638245" y="1107041"/>
              <a:ext cx="596255" cy="261610"/>
            </a:xfrm>
            <a:prstGeom prst="rect">
              <a:avLst/>
            </a:prstGeom>
            <a:noFill/>
          </p:spPr>
          <p:txBody>
            <a:bodyPr wrap="none" rtlCol="0">
              <a:spAutoFit/>
            </a:bodyPr>
            <a:lstStyle/>
            <a:p>
              <a:r>
                <a:rPr lang="en-US" altLang="zh-CN" sz="1100" b="1" dirty="0">
                  <a:solidFill>
                    <a:srgbClr val="FFC000"/>
                  </a:solidFill>
                  <a:latin typeface="微软雅黑" pitchFamily="34" charset="-122"/>
                  <a:ea typeface="微软雅黑" pitchFamily="34" charset="-122"/>
                </a:rPr>
                <a:t>7</a:t>
              </a:r>
              <a:endParaRPr lang="zh-CN" altLang="en-US" sz="1100" b="1" dirty="0">
                <a:solidFill>
                  <a:srgbClr val="FFC000"/>
                </a:solidFill>
                <a:latin typeface="微软雅黑" pitchFamily="34" charset="-122"/>
                <a:ea typeface="微软雅黑" pitchFamily="34" charset="-122"/>
              </a:endParaRPr>
            </a:p>
          </p:txBody>
        </p:sp>
      </p:grpSp>
      <p:grpSp>
        <p:nvGrpSpPr>
          <p:cNvPr id="82" name="组合 81"/>
          <p:cNvGrpSpPr/>
          <p:nvPr/>
        </p:nvGrpSpPr>
        <p:grpSpPr>
          <a:xfrm>
            <a:off x="4368310" y="1574116"/>
            <a:ext cx="938930" cy="205545"/>
            <a:chOff x="1638245" y="1107041"/>
            <a:chExt cx="1523960" cy="187290"/>
          </a:xfrm>
        </p:grpSpPr>
        <p:sp>
          <p:nvSpPr>
            <p:cNvPr id="92" name="矩形 91"/>
            <p:cNvSpPr/>
            <p:nvPr/>
          </p:nvSpPr>
          <p:spPr>
            <a:xfrm>
              <a:off x="1828871" y="1144852"/>
              <a:ext cx="1333334" cy="149479"/>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solidFill>
              </a:endParaRPr>
            </a:p>
          </p:txBody>
        </p:sp>
        <p:sp>
          <p:nvSpPr>
            <p:cNvPr id="93" name="文本框 63"/>
            <p:cNvSpPr txBox="1"/>
            <p:nvPr/>
          </p:nvSpPr>
          <p:spPr>
            <a:xfrm>
              <a:off x="1638245" y="1107041"/>
              <a:ext cx="440225" cy="124029"/>
            </a:xfrm>
            <a:prstGeom prst="rect">
              <a:avLst/>
            </a:prstGeom>
            <a:noFill/>
          </p:spPr>
          <p:txBody>
            <a:bodyPr wrap="none" rtlCol="0">
              <a:spAutoFit/>
            </a:bodyPr>
            <a:lstStyle/>
            <a:p>
              <a:r>
                <a:rPr lang="en-US" altLang="zh-CN" sz="1100" b="1" dirty="0" smtClean="0">
                  <a:solidFill>
                    <a:srgbClr val="FFC000"/>
                  </a:solidFill>
                  <a:latin typeface="微软雅黑" pitchFamily="34" charset="-122"/>
                  <a:ea typeface="微软雅黑" pitchFamily="34" charset="-122"/>
                </a:rPr>
                <a:t>8</a:t>
              </a:r>
              <a:endParaRPr lang="zh-CN" altLang="en-US" sz="1100" b="1" dirty="0">
                <a:solidFill>
                  <a:srgbClr val="FFC000"/>
                </a:solidFill>
                <a:latin typeface="微软雅黑" pitchFamily="34" charset="-122"/>
                <a:ea typeface="微软雅黑" pitchFamily="34" charset="-122"/>
              </a:endParaRPr>
            </a:p>
          </p:txBody>
        </p:sp>
      </p:grpSp>
      <p:grpSp>
        <p:nvGrpSpPr>
          <p:cNvPr id="101" name="组合 100"/>
          <p:cNvGrpSpPr/>
          <p:nvPr/>
        </p:nvGrpSpPr>
        <p:grpSpPr>
          <a:xfrm>
            <a:off x="-99956" y="4870777"/>
            <a:ext cx="1520547" cy="261610"/>
            <a:chOff x="1603403" y="976344"/>
            <a:chExt cx="1520547" cy="261610"/>
          </a:xfrm>
        </p:grpSpPr>
        <p:sp>
          <p:nvSpPr>
            <p:cNvPr id="102" name="矩形 101"/>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103" name="文本框 90"/>
            <p:cNvSpPr txBox="1"/>
            <p:nvPr/>
          </p:nvSpPr>
          <p:spPr>
            <a:xfrm>
              <a:off x="1603403" y="976344"/>
              <a:ext cx="271228" cy="261610"/>
            </a:xfrm>
            <a:prstGeom prst="rect">
              <a:avLst/>
            </a:prstGeom>
            <a:noFill/>
          </p:spPr>
          <p:txBody>
            <a:bodyPr wrap="none" rtlCol="0">
              <a:spAutoFit/>
            </a:bodyPr>
            <a:lstStyle/>
            <a:p>
              <a:r>
                <a:rPr lang="en-US" altLang="zh-CN" sz="1100" b="1" dirty="0">
                  <a:solidFill>
                    <a:srgbClr val="00B050"/>
                  </a:solidFill>
                  <a:latin typeface="微软雅黑" pitchFamily="34" charset="-122"/>
                  <a:ea typeface="微软雅黑" pitchFamily="34" charset="-122"/>
                </a:rPr>
                <a:t>5</a:t>
              </a:r>
              <a:endParaRPr lang="zh-CN" altLang="en-US" sz="1100" b="1" dirty="0">
                <a:solidFill>
                  <a:srgbClr val="00B050"/>
                </a:solidFill>
                <a:latin typeface="微软雅黑" pitchFamily="34" charset="-122"/>
                <a:ea typeface="微软雅黑" pitchFamily="34" charset="-122"/>
              </a:endParaRPr>
            </a:p>
          </p:txBody>
        </p:sp>
      </p:grpSp>
      <p:grpSp>
        <p:nvGrpSpPr>
          <p:cNvPr id="104" name="组合 103"/>
          <p:cNvGrpSpPr/>
          <p:nvPr/>
        </p:nvGrpSpPr>
        <p:grpSpPr>
          <a:xfrm>
            <a:off x="2699792" y="3822308"/>
            <a:ext cx="1435429" cy="261610"/>
            <a:chOff x="1603403" y="976344"/>
            <a:chExt cx="1520547" cy="261610"/>
          </a:xfrm>
        </p:grpSpPr>
        <p:sp>
          <p:nvSpPr>
            <p:cNvPr id="105" name="矩形 104"/>
            <p:cNvSpPr/>
            <p:nvPr/>
          </p:nvSpPr>
          <p:spPr>
            <a:xfrm>
              <a:off x="1789717" y="1040570"/>
              <a:ext cx="133423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106" name="文本框 90"/>
            <p:cNvSpPr txBox="1"/>
            <p:nvPr/>
          </p:nvSpPr>
          <p:spPr>
            <a:xfrm>
              <a:off x="1603403" y="976344"/>
              <a:ext cx="271228" cy="261610"/>
            </a:xfrm>
            <a:prstGeom prst="rect">
              <a:avLst/>
            </a:prstGeom>
            <a:noFill/>
          </p:spPr>
          <p:txBody>
            <a:bodyPr wrap="none" rtlCol="0">
              <a:spAutoFit/>
            </a:bodyPr>
            <a:lstStyle/>
            <a:p>
              <a:r>
                <a:rPr lang="en-US" altLang="zh-CN" sz="1100" b="1" dirty="0">
                  <a:solidFill>
                    <a:srgbClr val="00B050"/>
                  </a:solidFill>
                  <a:latin typeface="微软雅黑" pitchFamily="34" charset="-122"/>
                  <a:ea typeface="微软雅黑" pitchFamily="34" charset="-122"/>
                </a:rPr>
                <a:t>5</a:t>
              </a:r>
              <a:endParaRPr lang="zh-CN" altLang="en-US" sz="1100" b="1" dirty="0">
                <a:solidFill>
                  <a:srgbClr val="00B050"/>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62785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02</a:t>
            </a:r>
            <a:r>
              <a:rPr lang="zh-CN" altLang="en-US" sz="2000" b="1">
                <a:solidFill>
                  <a:srgbClr val="545454"/>
                </a:solidFill>
                <a:latin typeface="微软雅黑" pitchFamily="34" charset="-122"/>
                <a:ea typeface="微软雅黑" pitchFamily="34" charset="-122"/>
              </a:rPr>
              <a:t>机构人员情况表</a:t>
            </a:r>
            <a:endParaRPr lang="en-US" altLang="zh-CN" sz="2000" b="1">
              <a:solidFill>
                <a:srgbClr val="545454"/>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50629" y="1117765"/>
            <a:ext cx="7524000" cy="3985468"/>
          </a:xfrm>
          <a:prstGeom prst="rect">
            <a:avLst/>
          </a:prstGeom>
        </p:spPr>
      </p:pic>
      <p:sp>
        <p:nvSpPr>
          <p:cNvPr id="15" name="剪去同侧角的矩形 14"/>
          <p:cNvSpPr/>
          <p:nvPr/>
        </p:nvSpPr>
        <p:spPr>
          <a:xfrm rot="16200000">
            <a:off x="6096973" y="2132240"/>
            <a:ext cx="3047920" cy="3049943"/>
          </a:xfrm>
          <a:prstGeom prst="snip2SameRect">
            <a:avLst>
              <a:gd name="adj1" fmla="val 5868"/>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矩形 15"/>
          <p:cNvSpPr/>
          <p:nvPr/>
        </p:nvSpPr>
        <p:spPr>
          <a:xfrm>
            <a:off x="6100183" y="2054964"/>
            <a:ext cx="3049044" cy="2862322"/>
          </a:xfrm>
          <a:prstGeom prst="rect">
            <a:avLst/>
          </a:prstGeom>
        </p:spPr>
        <p:txBody>
          <a:bodyPr wrap="square">
            <a:spAutoFit/>
          </a:bodyPr>
          <a:lstStyle/>
          <a:p>
            <a:pPr marL="228600" indent="-228600">
              <a:lnSpc>
                <a:spcPct val="150000"/>
              </a:lnSpc>
              <a:buFont typeface="+mj-ea"/>
              <a:buAutoNum type="circleNumDbPlain"/>
            </a:pPr>
            <a:r>
              <a:rPr lang="zh-CN" altLang="en-US" sz="1200" b="1" dirty="0">
                <a:solidFill>
                  <a:srgbClr val="FFC000"/>
                </a:solidFill>
                <a:latin typeface="微软雅黑" pitchFamily="34" charset="-122"/>
                <a:ea typeface="微软雅黑" pitchFamily="34" charset="-122"/>
                <a:cs typeface="Times New Roman" pitchFamily="18" charset="0"/>
              </a:rPr>
              <a:t>删除了</a:t>
            </a:r>
            <a:r>
              <a:rPr lang="en-US" altLang="zh-CN" sz="1200" b="1" dirty="0">
                <a:solidFill>
                  <a:srgbClr val="FFC000"/>
                </a:solidFill>
                <a:latin typeface="微软雅黑" pitchFamily="34" charset="-122"/>
                <a:ea typeface="微软雅黑" pitchFamily="34" charset="-122"/>
                <a:cs typeface="Times New Roman" pitchFamily="18" charset="0"/>
              </a:rPr>
              <a:t>2017</a:t>
            </a:r>
            <a:r>
              <a:rPr lang="zh-CN" altLang="en-US" sz="1200" b="1" dirty="0">
                <a:solidFill>
                  <a:srgbClr val="FFC000"/>
                </a:solidFill>
                <a:latin typeface="微软雅黑" pitchFamily="34" charset="-122"/>
                <a:ea typeface="微软雅黑" pitchFamily="34" charset="-122"/>
                <a:cs typeface="Times New Roman" pitchFamily="18" charset="0"/>
              </a:rPr>
              <a:t>年度报表中的干部人员情况</a:t>
            </a:r>
            <a:r>
              <a:rPr lang="zh-CN" altLang="en-US" sz="1200" b="1" dirty="0">
                <a:solidFill>
                  <a:schemeClr val="bg1"/>
                </a:solidFill>
                <a:latin typeface="微软雅黑" pitchFamily="34" charset="-122"/>
                <a:ea typeface="微软雅黑" pitchFamily="34" charset="-122"/>
                <a:cs typeface="Times New Roman" pitchFamily="18" charset="0"/>
              </a:rPr>
              <a:t>。</a:t>
            </a:r>
            <a:r>
              <a:rPr lang="zh-CN" altLang="en-US" sz="1200" dirty="0">
                <a:solidFill>
                  <a:schemeClr val="bg1"/>
                </a:solidFill>
                <a:latin typeface="微软雅黑" pitchFamily="34" charset="-122"/>
                <a:ea typeface="微软雅黑" pitchFamily="34" charset="-122"/>
                <a:cs typeface="Times New Roman" pitchFamily="18" charset="0"/>
              </a:rPr>
              <a:t>从填报用途和往年填报质量综合考虑，删除此项填报内容。</a:t>
            </a:r>
            <a:endParaRPr lang="en-US" altLang="zh-CN" sz="1200" dirty="0">
              <a:solidFill>
                <a:schemeClr val="bg1"/>
              </a:solidFill>
              <a:latin typeface="微软雅黑" pitchFamily="34" charset="-122"/>
              <a:ea typeface="微软雅黑" pitchFamily="34" charset="-122"/>
              <a:cs typeface="Times New Roman" pitchFamily="18" charset="0"/>
            </a:endParaRPr>
          </a:p>
          <a:p>
            <a:pPr marL="228600" indent="-228600">
              <a:lnSpc>
                <a:spcPct val="150000"/>
              </a:lnSpc>
              <a:buFont typeface="+mj-ea"/>
              <a:buAutoNum type="circleNumDbPlain"/>
            </a:pPr>
            <a:r>
              <a:rPr lang="zh-CN" altLang="en-US" sz="1200" b="1" dirty="0">
                <a:solidFill>
                  <a:srgbClr val="C00000"/>
                </a:solidFill>
                <a:latin typeface="微软雅黑" pitchFamily="34" charset="-122"/>
                <a:ea typeface="微软雅黑" pitchFamily="34" charset="-122"/>
                <a:cs typeface="Times New Roman" pitchFamily="18" charset="0"/>
              </a:rPr>
              <a:t>增加了校验公式</a:t>
            </a:r>
            <a:r>
              <a:rPr lang="zh-CN" altLang="en-US" sz="1200" b="1" dirty="0">
                <a:solidFill>
                  <a:schemeClr val="bg1"/>
                </a:solidFill>
                <a:latin typeface="微软雅黑" pitchFamily="34" charset="-122"/>
                <a:ea typeface="微软雅黑" pitchFamily="34" charset="-122"/>
                <a:cs typeface="Times New Roman" pitchFamily="18" charset="0"/>
              </a:rPr>
              <a:t>。</a:t>
            </a:r>
            <a:r>
              <a:rPr lang="zh-CN" altLang="en-US" sz="1200" dirty="0">
                <a:solidFill>
                  <a:schemeClr val="bg1"/>
                </a:solidFill>
                <a:latin typeface="微软雅黑" pitchFamily="34" charset="-122"/>
                <a:ea typeface="微软雅黑" pitchFamily="34" charset="-122"/>
                <a:cs typeface="Times New Roman" pitchFamily="18" charset="0"/>
              </a:rPr>
              <a:t>如封面中单位基本性质是共产党机关，同时，本表中共产党机关“独立编制机构数”不为零，共产党机关“编制人数”、“年末实有人数”也不为零。同理，民主党派、人大机关、政法机关、政协机关等，也设置了同样校验公式。</a:t>
            </a:r>
            <a:endParaRPr lang="zh-CN" altLang="en-US" sz="1200" dirty="0">
              <a:solidFill>
                <a:schemeClr val="bg1"/>
              </a:solidFill>
              <a:latin typeface="微软雅黑" pitchFamily="34" charset="-122"/>
              <a:ea typeface="微软雅黑" pitchFamily="34" charset="-122"/>
            </a:endParaRPr>
          </a:p>
        </p:txBody>
      </p:sp>
      <p:cxnSp>
        <p:nvCxnSpPr>
          <p:cNvPr id="13" name="直接连接符 12"/>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59093" y="2429130"/>
            <a:ext cx="2196683"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19" name="矩形 18"/>
          <p:cNvSpPr/>
          <p:nvPr/>
        </p:nvSpPr>
        <p:spPr>
          <a:xfrm>
            <a:off x="4704223" y="2287851"/>
            <a:ext cx="1523961" cy="125659"/>
          </a:xfrm>
          <a:prstGeom prst="rect">
            <a:avLst/>
          </a:prstGeom>
          <a:solidFill>
            <a:srgbClr val="00B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20" name="文本框 67"/>
          <p:cNvSpPr txBox="1"/>
          <p:nvPr/>
        </p:nvSpPr>
        <p:spPr>
          <a:xfrm>
            <a:off x="7595267" y="632563"/>
            <a:ext cx="1752789" cy="1546577"/>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手动填报，注意：</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zh-CN" sz="1050" b="1" dirty="0"/>
              <a:t>年末实有人数</a:t>
            </a:r>
            <a:r>
              <a:rPr lang="zh-CN" altLang="zh-CN" sz="1050" b="1" dirty="0" smtClean="0"/>
              <a:t>应</a:t>
            </a:r>
            <a:r>
              <a:rPr lang="zh-CN" altLang="en-US" sz="1050" b="1" dirty="0" smtClean="0"/>
              <a:t>＞</a:t>
            </a:r>
            <a:r>
              <a:rPr lang="en-US" altLang="zh-CN" sz="1050" b="1" dirty="0" smtClean="0"/>
              <a:t>0</a:t>
            </a:r>
          </a:p>
          <a:p>
            <a:pPr>
              <a:lnSpc>
                <a:spcPct val="150000"/>
              </a:lnSpc>
              <a:defRPr/>
            </a:pPr>
            <a:r>
              <a:rPr lang="zh-CN" altLang="zh-CN" sz="1050" b="1" dirty="0" smtClean="0"/>
              <a:t>独立</a:t>
            </a:r>
            <a:r>
              <a:rPr lang="zh-CN" altLang="en-US" sz="1050" b="1" dirty="0" smtClean="0"/>
              <a:t>编制</a:t>
            </a:r>
            <a:r>
              <a:rPr lang="zh-CN" altLang="zh-CN" sz="1050" b="1" dirty="0" smtClean="0"/>
              <a:t>机构</a:t>
            </a:r>
            <a:r>
              <a:rPr lang="zh-CN" altLang="zh-CN" sz="1050" b="1" dirty="0"/>
              <a:t>数</a:t>
            </a:r>
            <a:r>
              <a:rPr lang="zh-CN" altLang="zh-CN" sz="1050" b="1" dirty="0" smtClean="0"/>
              <a:t>应</a:t>
            </a:r>
            <a:r>
              <a:rPr lang="zh-CN" altLang="en-US" sz="1050" b="1" dirty="0"/>
              <a:t>＞</a:t>
            </a:r>
            <a:r>
              <a:rPr lang="en-US" altLang="zh-CN" sz="1050" b="1" dirty="0" smtClean="0"/>
              <a:t>0</a:t>
            </a:r>
          </a:p>
          <a:p>
            <a:pPr>
              <a:lnSpc>
                <a:spcPct val="150000"/>
              </a:lnSpc>
              <a:defRPr/>
            </a:pPr>
            <a:r>
              <a:rPr lang="zh-CN" altLang="zh-CN" sz="1050" b="1" dirty="0"/>
              <a:t>独立核算机构数</a:t>
            </a:r>
            <a:r>
              <a:rPr lang="en-US" altLang="zh-CN" sz="1050" b="1" dirty="0"/>
              <a:t>&gt;1</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与决算报表的差异，</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需要说明</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362">
                                          <p:stCondLst>
                                            <p:cond delay="0"/>
                                          </p:stCondLst>
                                        </p:cTn>
                                        <p:tgtEl>
                                          <p:spTgt spid="4"/>
                                        </p:tgtEl>
                                      </p:cBhvr>
                                    </p:animEffect>
                                    <p:anim calcmode="lin" valueType="num">
                                      <p:cBhvr>
                                        <p:cTn id="17"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20"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21"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2" dur="16">
                                          <p:stCondLst>
                                            <p:cond delay="406"/>
                                          </p:stCondLst>
                                        </p:cTn>
                                        <p:tgtEl>
                                          <p:spTgt spid="4"/>
                                        </p:tgtEl>
                                      </p:cBhvr>
                                      <p:to x="100000" y="60000"/>
                                    </p:animScale>
                                    <p:animScale>
                                      <p:cBhvr>
                                        <p:cTn id="23" dur="104" decel="50000">
                                          <p:stCondLst>
                                            <p:cond delay="423"/>
                                          </p:stCondLst>
                                        </p:cTn>
                                        <p:tgtEl>
                                          <p:spTgt spid="4"/>
                                        </p:tgtEl>
                                      </p:cBhvr>
                                      <p:to x="100000" y="100000"/>
                                    </p:animScale>
                                    <p:animScale>
                                      <p:cBhvr>
                                        <p:cTn id="24" dur="16">
                                          <p:stCondLst>
                                            <p:cond delay="820"/>
                                          </p:stCondLst>
                                        </p:cTn>
                                        <p:tgtEl>
                                          <p:spTgt spid="4"/>
                                        </p:tgtEl>
                                      </p:cBhvr>
                                      <p:to x="100000" y="80000"/>
                                    </p:animScale>
                                    <p:animScale>
                                      <p:cBhvr>
                                        <p:cTn id="25" dur="104" decel="50000">
                                          <p:stCondLst>
                                            <p:cond delay="836"/>
                                          </p:stCondLst>
                                        </p:cTn>
                                        <p:tgtEl>
                                          <p:spTgt spid="4"/>
                                        </p:tgtEl>
                                      </p:cBhvr>
                                      <p:to x="100000" y="100000"/>
                                    </p:animScale>
                                    <p:animScale>
                                      <p:cBhvr>
                                        <p:cTn id="26" dur="16">
                                          <p:stCondLst>
                                            <p:cond delay="1026"/>
                                          </p:stCondLst>
                                        </p:cTn>
                                        <p:tgtEl>
                                          <p:spTgt spid="4"/>
                                        </p:tgtEl>
                                      </p:cBhvr>
                                      <p:to x="100000" y="90000"/>
                                    </p:animScale>
                                    <p:animScale>
                                      <p:cBhvr>
                                        <p:cTn id="27" dur="104" decel="50000">
                                          <p:stCondLst>
                                            <p:cond delay="1042"/>
                                          </p:stCondLst>
                                        </p:cTn>
                                        <p:tgtEl>
                                          <p:spTgt spid="4"/>
                                        </p:tgtEl>
                                      </p:cBhvr>
                                      <p:to x="100000" y="100000"/>
                                    </p:animScale>
                                    <p:animScale>
                                      <p:cBhvr>
                                        <p:cTn id="28" dur="16">
                                          <p:stCondLst>
                                            <p:cond delay="1130"/>
                                          </p:stCondLst>
                                        </p:cTn>
                                        <p:tgtEl>
                                          <p:spTgt spid="4"/>
                                        </p:tgtEl>
                                      </p:cBhvr>
                                      <p:to x="100000" y="95000"/>
                                    </p:animScale>
                                    <p:animScale>
                                      <p:cBhvr>
                                        <p:cTn id="29" dur="104" decel="50000">
                                          <p:stCondLst>
                                            <p:cond delay="1146"/>
                                          </p:stCondLst>
                                        </p:cTn>
                                        <p:tgtEl>
                                          <p:spTgt spid="4"/>
                                        </p:tgtEl>
                                      </p:cBhvr>
                                      <p:to x="100000" y="100000"/>
                                    </p:animScale>
                                  </p:childTnLst>
                                </p:cTn>
                              </p:par>
                            </p:childTnLst>
                          </p:cTn>
                        </p:par>
                        <p:par>
                          <p:cTn id="30" fill="hold">
                            <p:stCondLst>
                              <p:cond delay="2500"/>
                            </p:stCondLst>
                            <p:childTnLst>
                              <p:par>
                                <p:cTn id="31" presetID="12" presetClass="entr" presetSubtype="2" fill="hold" grpId="0" nodeType="after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ppt_x</p:attrName>
                                        </p:attrNameLst>
                                      </p:cBhvr>
                                      <p:tavLst>
                                        <p:tav tm="0">
                                          <p:val>
                                            <p:strVal val="#ppt_x+#ppt_w*1.125000"/>
                                          </p:val>
                                        </p:tav>
                                        <p:tav tm="100000">
                                          <p:val>
                                            <p:strVal val="#ppt_x"/>
                                          </p:val>
                                        </p:tav>
                                      </p:tavLst>
                                    </p:anim>
                                    <p:animEffect transition="in" filter="wipe(left)">
                                      <p:cBhvr>
                                        <p:cTn id="34" dur="500"/>
                                        <p:tgtEl>
                                          <p:spTgt spid="15"/>
                                        </p:tgtEl>
                                      </p:cBhvr>
                                    </p:animEffect>
                                  </p:childTnLst>
                                </p:cTn>
                              </p:par>
                              <p:par>
                                <p:cTn id="35" presetID="12" presetClass="entr" presetSubtype="2"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left)">
                                      <p:cBhvr>
                                        <p:cTn id="38" dur="500"/>
                                        <p:tgtEl>
                                          <p:spTgt spid="16"/>
                                        </p:tgtEl>
                                      </p:cBhvr>
                                    </p:animEffect>
                                  </p:childTnLst>
                                </p:cTn>
                              </p:par>
                              <p:par>
                                <p:cTn id="39" presetID="22" presetClass="entr" presetSubtype="4" fill="hold" grpId="0" nodeType="withEffect">
                                  <p:stCondLst>
                                    <p:cond delay="25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animBg="1"/>
      <p:bldP spid="1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47546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单户表填报</a:t>
            </a:r>
            <a:r>
              <a:rPr lang="en-US" altLang="zh-CN" sz="1600" b="1" dirty="0">
                <a:solidFill>
                  <a:srgbClr val="545454"/>
                </a:solidFill>
                <a:latin typeface="微软雅黑" pitchFamily="34" charset="-122"/>
                <a:ea typeface="微软雅黑" pitchFamily="34" charset="-122"/>
              </a:rPr>
              <a:t>__</a:t>
            </a:r>
            <a:r>
              <a:rPr lang="zh-CN" altLang="en-US" sz="2000" b="1" dirty="0">
                <a:solidFill>
                  <a:srgbClr val="545454"/>
                </a:solidFill>
                <a:latin typeface="微软雅黑" pitchFamily="34" charset="-122"/>
                <a:ea typeface="微软雅黑" pitchFamily="34" charset="-122"/>
              </a:rPr>
              <a:t>财资</a:t>
            </a:r>
            <a:r>
              <a:rPr lang="en-US" altLang="zh-CN" sz="2000" b="1" dirty="0">
                <a:solidFill>
                  <a:srgbClr val="545454"/>
                </a:solidFill>
                <a:latin typeface="微软雅黑" pitchFamily="34" charset="-122"/>
                <a:ea typeface="微软雅黑" pitchFamily="34" charset="-122"/>
              </a:rPr>
              <a:t>03</a:t>
            </a:r>
            <a:r>
              <a:rPr lang="zh-CN" altLang="en-US" sz="2000" b="1" dirty="0">
                <a:solidFill>
                  <a:srgbClr val="545454"/>
                </a:solidFill>
                <a:latin typeface="微软雅黑" pitchFamily="34" charset="-122"/>
                <a:ea typeface="微软雅黑" pitchFamily="34" charset="-122"/>
              </a:rPr>
              <a:t>固定和无形资产</a:t>
            </a:r>
            <a:r>
              <a:rPr lang="zh-CN" altLang="en-US" sz="2000" b="1" dirty="0">
                <a:solidFill>
                  <a:srgbClr val="FF0000"/>
                </a:solidFill>
                <a:latin typeface="微软雅黑" pitchFamily="34" charset="-122"/>
                <a:ea typeface="微软雅黑" pitchFamily="34" charset="-122"/>
              </a:rPr>
              <a:t>存量</a:t>
            </a:r>
            <a:r>
              <a:rPr lang="zh-CN" altLang="en-US" sz="2000" b="1" dirty="0">
                <a:solidFill>
                  <a:srgbClr val="545454"/>
                </a:solidFill>
                <a:latin typeface="微软雅黑" pitchFamily="34" charset="-122"/>
                <a:ea typeface="微软雅黑" pitchFamily="34" charset="-122"/>
              </a:rPr>
              <a:t>情况表</a:t>
            </a:r>
            <a:endParaRPr lang="en-US" altLang="zh-CN" sz="2000" b="1" dirty="0">
              <a:solidFill>
                <a:srgbClr val="545454"/>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20383" y="1097138"/>
            <a:ext cx="9108000" cy="3660745"/>
          </a:xfrm>
          <a:prstGeom prst="rect">
            <a:avLst/>
          </a:prstGeom>
        </p:spPr>
      </p:pic>
      <p:sp>
        <p:nvSpPr>
          <p:cNvPr id="18" name="同侧圆角矩形 17"/>
          <p:cNvSpPr/>
          <p:nvPr/>
        </p:nvSpPr>
        <p:spPr>
          <a:xfrm>
            <a:off x="1905070" y="1733572"/>
            <a:ext cx="7238930" cy="3409928"/>
          </a:xfrm>
          <a:prstGeom prst="round2SameRect">
            <a:avLst/>
          </a:prstGeom>
          <a:gradFill>
            <a:gsLst>
              <a:gs pos="4000">
                <a:srgbClr val="548DEA">
                  <a:alpha val="37000"/>
                </a:srgbClr>
              </a:gs>
              <a:gs pos="99000">
                <a:srgbClr val="548DEA"/>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2081530" y="1805764"/>
            <a:ext cx="7242998" cy="3375283"/>
          </a:xfrm>
          <a:prstGeom prst="rect">
            <a:avLst/>
          </a:prstGeom>
        </p:spPr>
        <p:txBody>
          <a:bodyPr wrap="square">
            <a:spAutoFit/>
          </a:bodyPr>
          <a:lstStyle/>
          <a:p>
            <a:pPr>
              <a:lnSpc>
                <a:spcPts val="1600"/>
              </a:lnSpc>
            </a:pPr>
            <a:r>
              <a:rPr lang="zh-CN" altLang="zh-CN" sz="1200" b="1" dirty="0">
                <a:solidFill>
                  <a:schemeClr val="bg1"/>
                </a:solidFill>
                <a:latin typeface="微软雅黑" pitchFamily="34" charset="-122"/>
                <a:ea typeface="微软雅黑" pitchFamily="34" charset="-122"/>
                <a:cs typeface="Times New Roman" pitchFamily="18" charset="0"/>
              </a:rPr>
              <a:t>主要指标解读及注意事项</a:t>
            </a:r>
            <a:r>
              <a:rPr lang="zh-CN" altLang="en-US" sz="1200" b="1" dirty="0">
                <a:solidFill>
                  <a:schemeClr val="bg1"/>
                </a:solidFill>
                <a:latin typeface="微软雅黑" pitchFamily="34" charset="-122"/>
                <a:ea typeface="微软雅黑" pitchFamily="34" charset="-122"/>
                <a:cs typeface="Times New Roman" pitchFamily="18" charset="0"/>
              </a:rPr>
              <a:t>：</a:t>
            </a:r>
            <a:endParaRPr lang="en-US" altLang="zh-CN" sz="1200" b="1" dirty="0">
              <a:solidFill>
                <a:schemeClr val="bg1"/>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dirty="0">
                <a:solidFill>
                  <a:srgbClr val="FF0000"/>
                </a:solidFill>
                <a:latin typeface="微软雅黑" pitchFamily="34" charset="-122"/>
                <a:ea typeface="微软雅黑" pitchFamily="34" charset="-122"/>
                <a:cs typeface="Times New Roman" pitchFamily="18" charset="0"/>
              </a:rPr>
              <a:t>土地（第</a:t>
            </a:r>
            <a:r>
              <a:rPr lang="en-US" altLang="zh-CN" sz="1200" dirty="0">
                <a:solidFill>
                  <a:srgbClr val="FF0000"/>
                </a:solidFill>
                <a:latin typeface="微软雅黑" pitchFamily="34" charset="-122"/>
                <a:ea typeface="微软雅黑" pitchFamily="34" charset="-122"/>
                <a:cs typeface="Times New Roman" pitchFamily="18" charset="0"/>
              </a:rPr>
              <a:t>4</a:t>
            </a:r>
            <a:r>
              <a:rPr lang="zh-CN" altLang="zh-CN" sz="1200" dirty="0">
                <a:solidFill>
                  <a:srgbClr val="FF0000"/>
                </a:solidFill>
                <a:latin typeface="微软雅黑" pitchFamily="34" charset="-122"/>
                <a:ea typeface="微软雅黑" pitchFamily="34" charset="-122"/>
                <a:cs typeface="Times New Roman" pitchFamily="18" charset="0"/>
              </a:rPr>
              <a:t>行），反映境外购置具有土地所有权的资产</a:t>
            </a:r>
            <a:r>
              <a:rPr lang="zh-CN" altLang="zh-CN" sz="1200" dirty="0" smtClean="0">
                <a:solidFill>
                  <a:srgbClr val="FF0000"/>
                </a:solidFill>
                <a:latin typeface="微软雅黑" pitchFamily="34" charset="-122"/>
                <a:ea typeface="微软雅黑" pitchFamily="34" charset="-122"/>
                <a:cs typeface="Times New Roman" pitchFamily="18" charset="0"/>
              </a:rPr>
              <a:t>。</a:t>
            </a:r>
            <a:r>
              <a:rPr lang="zh-CN" altLang="en-US" sz="1200" dirty="0" smtClean="0">
                <a:solidFill>
                  <a:srgbClr val="FF0000"/>
                </a:solidFill>
                <a:latin typeface="微软雅黑" pitchFamily="34" charset="-122"/>
                <a:ea typeface="微软雅黑" pitchFamily="34" charset="-122"/>
                <a:cs typeface="Times New Roman" pitchFamily="18" charset="0"/>
              </a:rPr>
              <a:t>一般单位不会有</a:t>
            </a:r>
            <a:endParaRPr lang="en-US" altLang="zh-CN" sz="1200" dirty="0">
              <a:solidFill>
                <a:srgbClr val="FF0000"/>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kern="0" dirty="0">
                <a:solidFill>
                  <a:srgbClr val="FFC000"/>
                </a:solidFill>
                <a:latin typeface="微软雅黑" pitchFamily="34" charset="-122"/>
                <a:ea typeface="微软雅黑" pitchFamily="34" charset="-122"/>
                <a:cs typeface="Times New Roman" pitchFamily="18" charset="0"/>
              </a:rPr>
              <a:t>办公用房，仅反映数量，数量原则上按建筑面积填列。按照《党政机关办公用房建设标准》（发改投资〔</a:t>
            </a:r>
            <a:r>
              <a:rPr lang="en-US" altLang="zh-CN" sz="1200" kern="0" dirty="0">
                <a:solidFill>
                  <a:srgbClr val="FFC000"/>
                </a:solidFill>
                <a:latin typeface="微软雅黑" pitchFamily="34" charset="-122"/>
                <a:ea typeface="微软雅黑" pitchFamily="34" charset="-122"/>
                <a:cs typeface="Times New Roman" pitchFamily="18" charset="0"/>
              </a:rPr>
              <a:t>2014</a:t>
            </a:r>
            <a:r>
              <a:rPr lang="zh-CN" altLang="zh-CN" sz="1200" kern="0" dirty="0">
                <a:solidFill>
                  <a:srgbClr val="FFC000"/>
                </a:solidFill>
                <a:latin typeface="微软雅黑" pitchFamily="34" charset="-122"/>
                <a:ea typeface="微软雅黑" pitchFamily="34" charset="-122"/>
                <a:cs typeface="Times New Roman" pitchFamily="18" charset="0"/>
              </a:rPr>
              <a:t>〕</a:t>
            </a:r>
            <a:r>
              <a:rPr lang="en-US" altLang="zh-CN" sz="1200" kern="0" dirty="0">
                <a:solidFill>
                  <a:srgbClr val="FFC000"/>
                </a:solidFill>
                <a:latin typeface="微软雅黑" pitchFamily="34" charset="-122"/>
                <a:ea typeface="微软雅黑" pitchFamily="34" charset="-122"/>
                <a:cs typeface="Times New Roman" pitchFamily="18" charset="0"/>
              </a:rPr>
              <a:t>2674</a:t>
            </a:r>
            <a:r>
              <a:rPr lang="zh-CN" altLang="zh-CN" sz="1200" kern="0" dirty="0">
                <a:solidFill>
                  <a:srgbClr val="FFC000"/>
                </a:solidFill>
                <a:latin typeface="微软雅黑" pitchFamily="34" charset="-122"/>
                <a:ea typeface="微软雅黑" pitchFamily="34" charset="-122"/>
                <a:cs typeface="Times New Roman" pitchFamily="18" charset="0"/>
              </a:rPr>
              <a:t>号）相关规定，办公用房分为办公室用房、服务用房、设备用房和附属用房。其中：</a:t>
            </a:r>
            <a:r>
              <a:rPr lang="zh-CN" altLang="zh-CN" sz="1200" kern="0" dirty="0">
                <a:solidFill>
                  <a:srgbClr val="FF0000"/>
                </a:solidFill>
                <a:latin typeface="微软雅黑" pitchFamily="34" charset="-122"/>
                <a:ea typeface="微软雅黑" pitchFamily="34" charset="-122"/>
                <a:cs typeface="Times New Roman" pitchFamily="18" charset="0"/>
              </a:rPr>
              <a:t>办公室用房</a:t>
            </a:r>
            <a:r>
              <a:rPr lang="zh-CN" altLang="zh-CN" sz="1200" kern="0" dirty="0">
                <a:solidFill>
                  <a:srgbClr val="FFC000"/>
                </a:solidFill>
                <a:latin typeface="微软雅黑" pitchFamily="34" charset="-122"/>
                <a:ea typeface="微软雅黑" pitchFamily="34" charset="-122"/>
                <a:cs typeface="Times New Roman" pitchFamily="18" charset="0"/>
              </a:rPr>
              <a:t>填列领导人员办公室和一般工作人员办公室的实际使用面积。</a:t>
            </a:r>
            <a:endParaRPr lang="en-US" altLang="zh-CN" sz="1200" kern="0" dirty="0">
              <a:solidFill>
                <a:srgbClr val="FFC000"/>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kern="0" dirty="0">
                <a:solidFill>
                  <a:schemeClr val="bg1"/>
                </a:solidFill>
                <a:latin typeface="微软雅黑" pitchFamily="34" charset="-122"/>
                <a:ea typeface="微软雅黑" pitchFamily="34" charset="-122"/>
                <a:cs typeface="Times New Roman" pitchFamily="18" charset="0"/>
              </a:rPr>
              <a:t>业务用房，填列行政事业单位业务类用房的建筑面积，如：行政单位业务用房（</a:t>
            </a:r>
            <a:r>
              <a:rPr lang="en-US" altLang="zh-CN" sz="1200" kern="0" dirty="0">
                <a:solidFill>
                  <a:schemeClr val="bg1"/>
                </a:solidFill>
                <a:latin typeface="微软雅黑" pitchFamily="34" charset="-122"/>
                <a:ea typeface="微软雅黑" pitchFamily="34" charset="-122"/>
                <a:cs typeface="Times New Roman" pitchFamily="18" charset="0"/>
              </a:rPr>
              <a:t>1020402</a:t>
            </a:r>
            <a:r>
              <a:rPr lang="zh-CN" altLang="zh-CN" sz="1200" kern="0" dirty="0">
                <a:solidFill>
                  <a:schemeClr val="bg1"/>
                </a:solidFill>
                <a:latin typeface="微软雅黑" pitchFamily="34" charset="-122"/>
                <a:ea typeface="微软雅黑" pitchFamily="34" charset="-122"/>
                <a:cs typeface="Times New Roman" pitchFamily="18" charset="0"/>
              </a:rPr>
              <a:t>）、公共安全用房（</a:t>
            </a:r>
            <a:r>
              <a:rPr lang="en-US" altLang="zh-CN" sz="1200" kern="0" dirty="0">
                <a:solidFill>
                  <a:schemeClr val="bg1"/>
                </a:solidFill>
                <a:latin typeface="微软雅黑" pitchFamily="34" charset="-122"/>
                <a:ea typeface="微软雅黑" pitchFamily="34" charset="-122"/>
                <a:cs typeface="Times New Roman" pitchFamily="18" charset="0"/>
              </a:rPr>
              <a:t>1020500</a:t>
            </a:r>
            <a:r>
              <a:rPr lang="zh-CN" altLang="zh-CN" sz="1200" kern="0" dirty="0">
                <a:solidFill>
                  <a:schemeClr val="bg1"/>
                </a:solidFill>
                <a:latin typeface="微软雅黑" pitchFamily="34" charset="-122"/>
                <a:ea typeface="微软雅黑" pitchFamily="34" charset="-122"/>
                <a:cs typeface="Times New Roman" pitchFamily="18" charset="0"/>
              </a:rPr>
              <a:t>）、事业单位用房（</a:t>
            </a:r>
            <a:r>
              <a:rPr lang="en-US" altLang="zh-CN" sz="1200" kern="0" dirty="0">
                <a:solidFill>
                  <a:schemeClr val="bg1"/>
                </a:solidFill>
                <a:latin typeface="微软雅黑" pitchFamily="34" charset="-122"/>
                <a:ea typeface="微软雅黑" pitchFamily="34" charset="-122"/>
                <a:cs typeface="Times New Roman" pitchFamily="18" charset="0"/>
              </a:rPr>
              <a:t>1020600</a:t>
            </a:r>
            <a:r>
              <a:rPr lang="zh-CN" altLang="zh-CN" sz="1200" kern="0" dirty="0">
                <a:solidFill>
                  <a:schemeClr val="bg1"/>
                </a:solidFill>
                <a:latin typeface="微软雅黑" pitchFamily="34" charset="-122"/>
                <a:ea typeface="微软雅黑" pitchFamily="34" charset="-122"/>
                <a:cs typeface="Times New Roman" pitchFamily="18" charset="0"/>
              </a:rPr>
              <a:t>）及社会团体用房（</a:t>
            </a:r>
            <a:r>
              <a:rPr lang="en-US" altLang="zh-CN" sz="1200" kern="0" dirty="0">
                <a:solidFill>
                  <a:schemeClr val="bg1"/>
                </a:solidFill>
                <a:latin typeface="微软雅黑" pitchFamily="34" charset="-122"/>
                <a:ea typeface="微软雅黑" pitchFamily="34" charset="-122"/>
                <a:cs typeface="Times New Roman" pitchFamily="18" charset="0"/>
              </a:rPr>
              <a:t>1020700</a:t>
            </a:r>
            <a:r>
              <a:rPr lang="zh-CN" altLang="zh-CN" sz="1200" kern="0" dirty="0">
                <a:solidFill>
                  <a:schemeClr val="bg1"/>
                </a:solidFill>
                <a:latin typeface="微软雅黑" pitchFamily="34" charset="-122"/>
                <a:ea typeface="微软雅黑" pitchFamily="34" charset="-122"/>
                <a:cs typeface="Times New Roman" pitchFamily="18" charset="0"/>
              </a:rPr>
              <a:t>）等；</a:t>
            </a:r>
            <a:endParaRPr lang="en-US" altLang="zh-CN" sz="1200" kern="0" dirty="0">
              <a:solidFill>
                <a:schemeClr val="bg1"/>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kern="0" dirty="0">
                <a:solidFill>
                  <a:srgbClr val="FFC000"/>
                </a:solidFill>
                <a:latin typeface="微软雅黑" pitchFamily="34" charset="-122"/>
                <a:ea typeface="微软雅黑" pitchFamily="34" charset="-122"/>
                <a:cs typeface="Times New Roman" pitchFamily="18" charset="0"/>
              </a:rPr>
              <a:t>其他用房，填列除办公用房和业务用房以外的所有房屋的建筑面积。</a:t>
            </a:r>
            <a:endParaRPr lang="en-US" altLang="zh-CN" sz="1200" kern="0" dirty="0">
              <a:solidFill>
                <a:srgbClr val="FFC000"/>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kern="0" dirty="0">
                <a:solidFill>
                  <a:schemeClr val="bg1"/>
                </a:solidFill>
                <a:latin typeface="微软雅黑" pitchFamily="34" charset="-122"/>
                <a:ea typeface="微软雅黑" pitchFamily="34" charset="-122"/>
                <a:cs typeface="Times New Roman" pitchFamily="18" charset="0"/>
              </a:rPr>
              <a:t>车辆，</a:t>
            </a:r>
            <a:r>
              <a:rPr lang="zh-CN" altLang="zh-CN" sz="1200" dirty="0">
                <a:solidFill>
                  <a:schemeClr val="bg1"/>
                </a:solidFill>
                <a:latin typeface="微软雅黑" pitchFamily="34" charset="-122"/>
                <a:ea typeface="微软雅黑" pitchFamily="34" charset="-122"/>
                <a:cs typeface="Times New Roman" pitchFamily="18" charset="0"/>
              </a:rPr>
              <a:t>提取单位占有使用的机动车辆数据（不含摩托车、电动自行车、轮椅车、非机动车辆等）。</a:t>
            </a:r>
            <a:endParaRPr lang="en-US" altLang="zh-CN" sz="1200" dirty="0">
              <a:solidFill>
                <a:schemeClr val="bg1"/>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dirty="0">
                <a:solidFill>
                  <a:srgbClr val="FF0000"/>
                </a:solidFill>
                <a:latin typeface="微软雅黑" pitchFamily="34" charset="-122"/>
                <a:ea typeface="微软雅黑" pitchFamily="34" charset="-122"/>
                <a:cs typeface="Times New Roman" pitchFamily="18" charset="0"/>
              </a:rPr>
              <a:t>机械设备</a:t>
            </a:r>
            <a:r>
              <a:rPr lang="zh-CN" altLang="zh-CN" sz="1200" dirty="0">
                <a:solidFill>
                  <a:srgbClr val="FFC000"/>
                </a:solidFill>
                <a:latin typeface="微软雅黑" pitchFamily="34" charset="-122"/>
                <a:ea typeface="微软雅黑" pitchFamily="34" charset="-122"/>
                <a:cs typeface="Times New Roman" pitchFamily="18" charset="0"/>
              </a:rPr>
              <a:t>，提取资产分类“机械设备（</a:t>
            </a:r>
            <a:r>
              <a:rPr lang="en-US" altLang="zh-CN" sz="1200" dirty="0">
                <a:solidFill>
                  <a:srgbClr val="FFC000"/>
                </a:solidFill>
                <a:latin typeface="微软雅黑" pitchFamily="34" charset="-122"/>
                <a:ea typeface="微软雅黑" pitchFamily="34" charset="-122"/>
                <a:cs typeface="Times New Roman" pitchFamily="18" charset="0"/>
              </a:rPr>
              <a:t>210000</a:t>
            </a:r>
            <a:r>
              <a:rPr lang="zh-CN" altLang="zh-CN" sz="1200" dirty="0">
                <a:solidFill>
                  <a:srgbClr val="FFC000"/>
                </a:solidFill>
                <a:latin typeface="微软雅黑" pitchFamily="34" charset="-122"/>
                <a:ea typeface="微软雅黑" pitchFamily="34" charset="-122"/>
                <a:cs typeface="Times New Roman" pitchFamily="18" charset="0"/>
              </a:rPr>
              <a:t>）”下的全部资产数据</a:t>
            </a:r>
            <a:r>
              <a:rPr lang="zh-CN" altLang="zh-CN" sz="1200" dirty="0" smtClean="0">
                <a:solidFill>
                  <a:srgbClr val="FFC000"/>
                </a:solidFill>
                <a:latin typeface="微软雅黑" pitchFamily="34" charset="-122"/>
                <a:ea typeface="微软雅黑" pitchFamily="34" charset="-122"/>
                <a:cs typeface="Times New Roman" pitchFamily="18" charset="0"/>
              </a:rPr>
              <a:t>。</a:t>
            </a:r>
            <a:r>
              <a:rPr lang="zh-CN" altLang="en-US" sz="1200" dirty="0" smtClean="0">
                <a:solidFill>
                  <a:srgbClr val="FFC000"/>
                </a:solidFill>
                <a:latin typeface="微软雅黑" pitchFamily="34" charset="-122"/>
                <a:ea typeface="微软雅黑" pitchFamily="34" charset="-122"/>
                <a:cs typeface="Times New Roman" pitchFamily="18" charset="0"/>
              </a:rPr>
              <a:t>统计局</a:t>
            </a:r>
            <a:endParaRPr lang="en-US" altLang="zh-CN" sz="1200" dirty="0">
              <a:solidFill>
                <a:srgbClr val="FFC000"/>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b="1" dirty="0">
                <a:solidFill>
                  <a:srgbClr val="FF0000"/>
                </a:solidFill>
                <a:latin typeface="微软雅黑" pitchFamily="34" charset="-122"/>
                <a:ea typeface="微软雅黑" pitchFamily="34" charset="-122"/>
                <a:cs typeface="Times New Roman" pitchFamily="18" charset="0"/>
              </a:rPr>
              <a:t>期末资产状态</a:t>
            </a:r>
            <a:r>
              <a:rPr lang="zh-CN" altLang="zh-CN" sz="1200" dirty="0">
                <a:solidFill>
                  <a:schemeClr val="bg1"/>
                </a:solidFill>
                <a:latin typeface="微软雅黑" pitchFamily="34" charset="-122"/>
                <a:ea typeface="微软雅黑" pitchFamily="34" charset="-122"/>
                <a:cs typeface="Times New Roman" pitchFamily="18" charset="0"/>
              </a:rPr>
              <a:t>，</a:t>
            </a:r>
            <a:r>
              <a:rPr lang="zh-CN" altLang="zh-CN" sz="1200" kern="0" dirty="0">
                <a:solidFill>
                  <a:schemeClr val="bg1"/>
                </a:solidFill>
                <a:latin typeface="微软雅黑" pitchFamily="34" charset="-122"/>
                <a:ea typeface="微软雅黑" pitchFamily="34" charset="-122"/>
                <a:cs typeface="Times New Roman" pitchFamily="18" charset="0"/>
              </a:rPr>
              <a:t>自用是指本单位占有的，且处于在用状态；出租出借是指本单位让渡给其他单位使用的资产；</a:t>
            </a:r>
            <a:r>
              <a:rPr lang="zh-CN" altLang="zh-CN" sz="1200" kern="0" dirty="0">
                <a:solidFill>
                  <a:srgbClr val="FF0000"/>
                </a:solidFill>
                <a:latin typeface="微软雅黑" pitchFamily="34" charset="-122"/>
                <a:ea typeface="微软雅黑" pitchFamily="34" charset="-122"/>
                <a:cs typeface="Times New Roman" pitchFamily="18" charset="0"/>
              </a:rPr>
              <a:t>闲置</a:t>
            </a:r>
            <a:r>
              <a:rPr lang="zh-CN" altLang="zh-CN" sz="1200" kern="0" dirty="0">
                <a:solidFill>
                  <a:schemeClr val="bg1"/>
                </a:solidFill>
                <a:latin typeface="微软雅黑" pitchFamily="34" charset="-122"/>
                <a:ea typeface="微软雅黑" pitchFamily="34" charset="-122"/>
                <a:cs typeface="Times New Roman" pitchFamily="18" charset="0"/>
              </a:rPr>
              <a:t>是指本年满足使用条件但未投入使用的，特别强调闲置的资产专指能够使用而未使用的资产，待报废的资产不属于闲置；</a:t>
            </a:r>
            <a:r>
              <a:rPr lang="zh-CN" altLang="zh-CN" sz="1200" kern="0" dirty="0">
                <a:solidFill>
                  <a:srgbClr val="FF0000"/>
                </a:solidFill>
                <a:latin typeface="微软雅黑" pitchFamily="34" charset="-122"/>
                <a:ea typeface="微软雅黑" pitchFamily="34" charset="-122"/>
                <a:cs typeface="Times New Roman" pitchFamily="18" charset="0"/>
              </a:rPr>
              <a:t>其他</a:t>
            </a:r>
            <a:r>
              <a:rPr lang="zh-CN" altLang="zh-CN" sz="1200" kern="0" dirty="0">
                <a:solidFill>
                  <a:schemeClr val="bg1"/>
                </a:solidFill>
                <a:latin typeface="微软雅黑" pitchFamily="34" charset="-122"/>
                <a:ea typeface="微软雅黑" pitchFamily="34" charset="-122"/>
                <a:cs typeface="Times New Roman" pitchFamily="18" charset="0"/>
              </a:rPr>
              <a:t>是指除自用、出租出借、闲置等以外的使用</a:t>
            </a:r>
            <a:r>
              <a:rPr lang="zh-CN" altLang="zh-CN" sz="1200" kern="0" dirty="0" smtClean="0">
                <a:solidFill>
                  <a:schemeClr val="bg1"/>
                </a:solidFill>
                <a:latin typeface="微软雅黑" pitchFamily="34" charset="-122"/>
                <a:ea typeface="微软雅黑" pitchFamily="34" charset="-122"/>
                <a:cs typeface="Times New Roman" pitchFamily="18" charset="0"/>
              </a:rPr>
              <a:t>情形</a:t>
            </a:r>
            <a:r>
              <a:rPr lang="zh-CN" altLang="en-US" sz="1200" kern="0" dirty="0" smtClean="0">
                <a:solidFill>
                  <a:schemeClr val="bg1"/>
                </a:solidFill>
                <a:latin typeface="微软雅黑" pitchFamily="34" charset="-122"/>
                <a:ea typeface="微软雅黑" pitchFamily="34" charset="-122"/>
                <a:cs typeface="Times New Roman" pitchFamily="18" charset="0"/>
              </a:rPr>
              <a:t>（</a:t>
            </a:r>
            <a:r>
              <a:rPr lang="zh-CN" altLang="en-US" sz="1200" kern="0" dirty="0" smtClean="0">
                <a:solidFill>
                  <a:srgbClr val="FF0000"/>
                </a:solidFill>
                <a:latin typeface="微软雅黑" pitchFamily="34" charset="-122"/>
                <a:ea typeface="微软雅黑" pitchFamily="34" charset="-122"/>
                <a:cs typeface="Times New Roman" pitchFamily="18" charset="0"/>
              </a:rPr>
              <a:t>待报废</a:t>
            </a:r>
            <a:r>
              <a:rPr lang="zh-CN" altLang="en-US" sz="1200" kern="0" dirty="0" smtClean="0">
                <a:solidFill>
                  <a:schemeClr val="bg1"/>
                </a:solidFill>
                <a:latin typeface="微软雅黑" pitchFamily="34" charset="-122"/>
                <a:ea typeface="微软雅黑" pitchFamily="34" charset="-122"/>
                <a:cs typeface="Times New Roman" pitchFamily="18" charset="0"/>
              </a:rPr>
              <a:t>）</a:t>
            </a:r>
            <a:r>
              <a:rPr lang="zh-CN" altLang="zh-CN" sz="1200" kern="0" dirty="0" smtClean="0">
                <a:solidFill>
                  <a:schemeClr val="bg1"/>
                </a:solidFill>
                <a:latin typeface="微软雅黑" pitchFamily="34" charset="-122"/>
                <a:ea typeface="微软雅黑" pitchFamily="34" charset="-122"/>
                <a:cs typeface="Times New Roman" pitchFamily="18" charset="0"/>
              </a:rPr>
              <a:t>。</a:t>
            </a:r>
            <a:endParaRPr lang="en-US" altLang="zh-CN" sz="1200" kern="0" dirty="0">
              <a:solidFill>
                <a:schemeClr val="bg1"/>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b="1" dirty="0">
                <a:solidFill>
                  <a:srgbClr val="FF0000"/>
                </a:solidFill>
                <a:latin typeface="微软雅黑" pitchFamily="34" charset="-122"/>
                <a:ea typeface="微软雅黑" pitchFamily="34" charset="-122"/>
                <a:cs typeface="Times New Roman" pitchFamily="18" charset="0"/>
              </a:rPr>
              <a:t>不提折旧的固定资产</a:t>
            </a:r>
            <a:r>
              <a:rPr lang="zh-CN" altLang="en-US" sz="1200" b="1" dirty="0">
                <a:solidFill>
                  <a:srgbClr val="FF0000"/>
                </a:solidFill>
                <a:latin typeface="微软雅黑" pitchFamily="34" charset="-122"/>
                <a:ea typeface="微软雅黑" pitchFamily="34" charset="-122"/>
                <a:cs typeface="Times New Roman" pitchFamily="18" charset="0"/>
              </a:rPr>
              <a:t>：</a:t>
            </a:r>
            <a:r>
              <a:rPr lang="zh-CN" altLang="zh-CN" sz="1200" dirty="0">
                <a:solidFill>
                  <a:srgbClr val="FF0000"/>
                </a:solidFill>
                <a:latin typeface="微软雅黑" pitchFamily="34" charset="-122"/>
                <a:ea typeface="微软雅黑" pitchFamily="34" charset="-122"/>
                <a:cs typeface="Times New Roman" pitchFamily="18" charset="0"/>
              </a:rPr>
              <a:t>文物和陈列品、动植物、图书档案、单独计价入账的土地、以名义金额入账的固定资产。</a:t>
            </a:r>
            <a:endParaRPr lang="en-US" altLang="zh-CN" sz="1200" dirty="0">
              <a:solidFill>
                <a:srgbClr val="FF0000"/>
              </a:solidFill>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b="1" dirty="0">
                <a:solidFill>
                  <a:schemeClr val="bg1"/>
                </a:solidFill>
                <a:latin typeface="微软雅黑" pitchFamily="34" charset="-122"/>
                <a:ea typeface="微软雅黑" pitchFamily="34" charset="-122"/>
                <a:cs typeface="Times New Roman" pitchFamily="18" charset="0"/>
              </a:rPr>
              <a:t>不提摊销的无形资产</a:t>
            </a:r>
            <a:r>
              <a:rPr lang="zh-CN" altLang="en-US" sz="1200" b="1" dirty="0">
                <a:solidFill>
                  <a:schemeClr val="bg1"/>
                </a:solidFill>
                <a:latin typeface="微软雅黑" pitchFamily="34" charset="-122"/>
                <a:ea typeface="微软雅黑" pitchFamily="34" charset="-122"/>
                <a:cs typeface="Times New Roman" pitchFamily="18" charset="0"/>
              </a:rPr>
              <a:t>：</a:t>
            </a:r>
            <a:r>
              <a:rPr lang="zh-CN" altLang="zh-CN" sz="1200" dirty="0">
                <a:solidFill>
                  <a:schemeClr val="bg1"/>
                </a:solidFill>
                <a:latin typeface="微软雅黑" pitchFamily="34" charset="-122"/>
                <a:ea typeface="微软雅黑" pitchFamily="34" charset="-122"/>
                <a:cs typeface="Times New Roman" pitchFamily="18" charset="0"/>
              </a:rPr>
              <a:t>以名义金额入账的无形资产、使用年限不确定的无形资产。</a:t>
            </a:r>
            <a:endParaRPr lang="zh-CN" altLang="en-US" sz="1200" dirty="0">
              <a:solidFill>
                <a:schemeClr val="bg1"/>
              </a:solidFill>
              <a:latin typeface="微软雅黑" pitchFamily="34" charset="-122"/>
              <a:ea typeface="微软雅黑" pitchFamily="34" charset="-122"/>
            </a:endParaRPr>
          </a:p>
        </p:txBody>
      </p:sp>
      <p:grpSp>
        <p:nvGrpSpPr>
          <p:cNvPr id="101" name="组合 100"/>
          <p:cNvGrpSpPr/>
          <p:nvPr/>
        </p:nvGrpSpPr>
        <p:grpSpPr>
          <a:xfrm>
            <a:off x="982032" y="2036463"/>
            <a:ext cx="1159447" cy="123037"/>
            <a:chOff x="982032" y="2036463"/>
            <a:chExt cx="1159447" cy="123037"/>
          </a:xfrm>
        </p:grpSpPr>
        <p:cxnSp>
          <p:nvCxnSpPr>
            <p:cNvPr id="22" name="直接箭头连接符 21"/>
            <p:cNvCxnSpPr/>
            <p:nvPr/>
          </p:nvCxnSpPr>
          <p:spPr>
            <a:xfrm>
              <a:off x="990694" y="2092259"/>
              <a:ext cx="1150785" cy="6724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0" name="直接连接符 99"/>
            <p:cNvCxnSpPr/>
            <p:nvPr/>
          </p:nvCxnSpPr>
          <p:spPr>
            <a:xfrm>
              <a:off x="982032" y="2036463"/>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3" name="组合 112"/>
          <p:cNvGrpSpPr/>
          <p:nvPr/>
        </p:nvGrpSpPr>
        <p:grpSpPr>
          <a:xfrm>
            <a:off x="912209" y="2284394"/>
            <a:ext cx="1229270" cy="108000"/>
            <a:chOff x="912209" y="2284394"/>
            <a:chExt cx="1229270" cy="108000"/>
          </a:xfrm>
        </p:grpSpPr>
        <p:cxnSp>
          <p:nvCxnSpPr>
            <p:cNvPr id="38" name="直接箭头连接符 37"/>
            <p:cNvCxnSpPr/>
            <p:nvPr/>
          </p:nvCxnSpPr>
          <p:spPr>
            <a:xfrm>
              <a:off x="914496" y="2338394"/>
              <a:ext cx="1226983" cy="476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2" name="直接连接符 101"/>
            <p:cNvCxnSpPr/>
            <p:nvPr/>
          </p:nvCxnSpPr>
          <p:spPr>
            <a:xfrm>
              <a:off x="912209" y="2284394"/>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4" name="组合 113"/>
          <p:cNvGrpSpPr/>
          <p:nvPr/>
        </p:nvGrpSpPr>
        <p:grpSpPr>
          <a:xfrm>
            <a:off x="914496" y="2533462"/>
            <a:ext cx="1226983" cy="394048"/>
            <a:chOff x="914496" y="2533462"/>
            <a:chExt cx="1226983" cy="394048"/>
          </a:xfrm>
        </p:grpSpPr>
        <p:cxnSp>
          <p:nvCxnSpPr>
            <p:cNvPr id="39" name="直接箭头连接符 38"/>
            <p:cNvCxnSpPr/>
            <p:nvPr/>
          </p:nvCxnSpPr>
          <p:spPr>
            <a:xfrm>
              <a:off x="914496" y="2587462"/>
              <a:ext cx="1226983" cy="3400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3" name="直接连接符 102"/>
            <p:cNvCxnSpPr/>
            <p:nvPr/>
          </p:nvCxnSpPr>
          <p:spPr>
            <a:xfrm>
              <a:off x="914496" y="2533462"/>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5" name="组合 114"/>
          <p:cNvGrpSpPr/>
          <p:nvPr/>
        </p:nvGrpSpPr>
        <p:grpSpPr>
          <a:xfrm>
            <a:off x="882745" y="2657284"/>
            <a:ext cx="1258734" cy="688878"/>
            <a:chOff x="882745" y="2657284"/>
            <a:chExt cx="1258734" cy="688878"/>
          </a:xfrm>
        </p:grpSpPr>
        <p:cxnSp>
          <p:nvCxnSpPr>
            <p:cNvPr id="40" name="直接箭头连接符 39"/>
            <p:cNvCxnSpPr/>
            <p:nvPr/>
          </p:nvCxnSpPr>
          <p:spPr>
            <a:xfrm>
              <a:off x="882745" y="2713654"/>
              <a:ext cx="1258734" cy="6325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4" name="直接连接符 103"/>
            <p:cNvCxnSpPr/>
            <p:nvPr/>
          </p:nvCxnSpPr>
          <p:spPr>
            <a:xfrm>
              <a:off x="882746" y="2657284"/>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6" name="组合 115"/>
          <p:cNvGrpSpPr/>
          <p:nvPr/>
        </p:nvGrpSpPr>
        <p:grpSpPr>
          <a:xfrm>
            <a:off x="652566" y="2898743"/>
            <a:ext cx="1488913" cy="660287"/>
            <a:chOff x="652566" y="2898743"/>
            <a:chExt cx="1488913" cy="660287"/>
          </a:xfrm>
        </p:grpSpPr>
        <p:cxnSp>
          <p:nvCxnSpPr>
            <p:cNvPr id="41" name="直接箭头连接符 40"/>
            <p:cNvCxnSpPr/>
            <p:nvPr/>
          </p:nvCxnSpPr>
          <p:spPr>
            <a:xfrm>
              <a:off x="652566" y="2942345"/>
              <a:ext cx="1488913" cy="61668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5" name="直接连接符 104"/>
            <p:cNvCxnSpPr/>
            <p:nvPr/>
          </p:nvCxnSpPr>
          <p:spPr>
            <a:xfrm>
              <a:off x="652566" y="2898743"/>
              <a:ext cx="0" cy="10800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17" name="组合 116"/>
          <p:cNvGrpSpPr/>
          <p:nvPr/>
        </p:nvGrpSpPr>
        <p:grpSpPr>
          <a:xfrm>
            <a:off x="778864" y="3023901"/>
            <a:ext cx="1374574" cy="748340"/>
            <a:chOff x="778864" y="3023901"/>
            <a:chExt cx="1374574" cy="748340"/>
          </a:xfrm>
        </p:grpSpPr>
        <p:cxnSp>
          <p:nvCxnSpPr>
            <p:cNvPr id="42" name="直接箭头连接符 41"/>
            <p:cNvCxnSpPr/>
            <p:nvPr/>
          </p:nvCxnSpPr>
          <p:spPr>
            <a:xfrm>
              <a:off x="778864" y="3077901"/>
              <a:ext cx="1374574" cy="69434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6" name="直接连接符 105"/>
            <p:cNvCxnSpPr/>
            <p:nvPr/>
          </p:nvCxnSpPr>
          <p:spPr>
            <a:xfrm>
              <a:off x="778864" y="3023901"/>
              <a:ext cx="0" cy="108000"/>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43" name="直接连接符 42"/>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52566" y="2395410"/>
            <a:ext cx="813586" cy="104332"/>
          </a:xfrm>
          <a:prstGeom prst="rect">
            <a:avLst/>
          </a:prstGeom>
          <a:solidFill>
            <a:srgbClr val="C0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B050"/>
              </a:solidFill>
            </a:endParaRPr>
          </a:p>
        </p:txBody>
      </p:sp>
      <p:sp>
        <p:nvSpPr>
          <p:cNvPr id="45" name="文本框 67"/>
          <p:cNvSpPr txBox="1"/>
          <p:nvPr/>
        </p:nvSpPr>
        <p:spPr>
          <a:xfrm>
            <a:off x="5809119" y="555526"/>
            <a:ext cx="3319264" cy="577081"/>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系统提取，注意卡片信息填报正确</a:t>
            </a:r>
            <a:r>
              <a:rPr lang="en-US" altLang="zh-CN" sz="1050" dirty="0" smtClean="0">
                <a:solidFill>
                  <a:srgbClr val="FF0000"/>
                </a:solidFill>
                <a:latin typeface="微软雅黑" pitchFamily="34" charset="-122"/>
                <a:ea typeface="微软雅黑" pitchFamily="34" charset="-122"/>
              </a:rPr>
              <a:t>——</a:t>
            </a:r>
            <a:r>
              <a:rPr lang="zh-CN" altLang="en-US" sz="1050" dirty="0" smtClean="0">
                <a:solidFill>
                  <a:srgbClr val="FF0000"/>
                </a:solidFill>
                <a:latin typeface="微软雅黑" pitchFamily="34" charset="-122"/>
                <a:ea typeface="微软雅黑" pitchFamily="34" charset="-122"/>
              </a:rPr>
              <a:t>数据治理</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资产盘点</a:t>
            </a:r>
            <a:r>
              <a:rPr lang="en-US" altLang="zh-CN" sz="1050" b="1" dirty="0" smtClean="0">
                <a:solidFill>
                  <a:srgbClr val="FF0000"/>
                </a:solidFill>
                <a:latin typeface="微软雅黑" pitchFamily="34" charset="-122"/>
                <a:ea typeface="微软雅黑" pitchFamily="34" charset="-122"/>
              </a:rPr>
              <a:t>——</a:t>
            </a:r>
            <a:r>
              <a:rPr lang="zh-CN" altLang="zh-CN" sz="1050" b="1" dirty="0">
                <a:solidFill>
                  <a:srgbClr val="FF0000"/>
                </a:solidFill>
                <a:latin typeface="微软雅黑" pitchFamily="34" charset="-122"/>
                <a:ea typeface="微软雅黑" pitchFamily="34" charset="-122"/>
                <a:cs typeface="Times New Roman" pitchFamily="18" charset="0"/>
              </a:rPr>
              <a:t>期末资产</a:t>
            </a:r>
            <a:r>
              <a:rPr lang="zh-CN" altLang="zh-CN" sz="1050" b="1" dirty="0" smtClean="0">
                <a:solidFill>
                  <a:srgbClr val="FF0000"/>
                </a:solidFill>
                <a:latin typeface="微软雅黑" pitchFamily="34" charset="-122"/>
                <a:ea typeface="微软雅黑" pitchFamily="34" charset="-122"/>
                <a:cs typeface="Times New Roman" pitchFamily="18" charset="0"/>
              </a:rPr>
              <a:t>状态</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50"/>
                                        <p:tgtEl>
                                          <p:spTgt spid="18"/>
                                        </p:tgtEl>
                                      </p:cBhvr>
                                    </p:animEffect>
                                    <p:anim calcmode="lin" valueType="num">
                                      <p:cBhvr>
                                        <p:cTn id="21" dur="750" fill="hold"/>
                                        <p:tgtEl>
                                          <p:spTgt spid="18"/>
                                        </p:tgtEl>
                                        <p:attrNameLst>
                                          <p:attrName>ppt_x</p:attrName>
                                        </p:attrNameLst>
                                      </p:cBhvr>
                                      <p:tavLst>
                                        <p:tav tm="0">
                                          <p:val>
                                            <p:strVal val="#ppt_x"/>
                                          </p:val>
                                        </p:tav>
                                        <p:tav tm="100000">
                                          <p:val>
                                            <p:strVal val="#ppt_x"/>
                                          </p:val>
                                        </p:tav>
                                      </p:tavLst>
                                    </p:anim>
                                    <p:anim calcmode="lin" valueType="num">
                                      <p:cBhvr>
                                        <p:cTn id="22" dur="75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anim calcmode="lin" valueType="num">
                                      <p:cBhvr>
                                        <p:cTn id="26" dur="750" fill="hold"/>
                                        <p:tgtEl>
                                          <p:spTgt spid="17"/>
                                        </p:tgtEl>
                                        <p:attrNameLst>
                                          <p:attrName>ppt_x</p:attrName>
                                        </p:attrNameLst>
                                      </p:cBhvr>
                                      <p:tavLst>
                                        <p:tav tm="0">
                                          <p:val>
                                            <p:strVal val="#ppt_x"/>
                                          </p:val>
                                        </p:tav>
                                        <p:tav tm="100000">
                                          <p:val>
                                            <p:strVal val="#ppt_x"/>
                                          </p:val>
                                        </p:tav>
                                      </p:tavLst>
                                    </p:anim>
                                    <p:anim calcmode="lin" valueType="num">
                                      <p:cBhvr>
                                        <p:cTn id="27" dur="7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left)">
                                      <p:cBhvr>
                                        <p:cTn id="31" dur="500"/>
                                        <p:tgtEl>
                                          <p:spTgt spid="101"/>
                                        </p:tgtEl>
                                      </p:cBhvr>
                                    </p:animEffect>
                                  </p:childTnLst>
                                </p:cTn>
                              </p:par>
                            </p:childTnLst>
                          </p:cTn>
                        </p:par>
                        <p:par>
                          <p:cTn id="32" fill="hold">
                            <p:stCondLst>
                              <p:cond delay="3000"/>
                            </p:stCondLst>
                            <p:childTnLst>
                              <p:par>
                                <p:cTn id="33" presetID="26" presetClass="emph" presetSubtype="0" fill="hold" nodeType="afterEffect">
                                  <p:stCondLst>
                                    <p:cond delay="0"/>
                                  </p:stCondLst>
                                  <p:childTnLst>
                                    <p:animEffect transition="out" filter="fade">
                                      <p:cBhvr>
                                        <p:cTn id="34" dur="500" tmFilter="0, 0; .2, .5; .8, .5; 1, 0"/>
                                        <p:tgtEl>
                                          <p:spTgt spid="101"/>
                                        </p:tgtEl>
                                      </p:cBhvr>
                                    </p:animEffect>
                                    <p:animScale>
                                      <p:cBhvr>
                                        <p:cTn id="35" dur="250" autoRev="1" fill="hold"/>
                                        <p:tgtEl>
                                          <p:spTgt spid="101"/>
                                        </p:tgtEl>
                                      </p:cBhvr>
                                      <p:by x="105000" y="105000"/>
                                    </p:animScale>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left)">
                                      <p:cBhvr>
                                        <p:cTn id="39" dur="500"/>
                                        <p:tgtEl>
                                          <p:spTgt spid="113"/>
                                        </p:tgtEl>
                                      </p:cBhvr>
                                    </p:animEffect>
                                  </p:childTnLst>
                                </p:cTn>
                              </p:par>
                            </p:childTnLst>
                          </p:cTn>
                        </p:par>
                        <p:par>
                          <p:cTn id="40" fill="hold">
                            <p:stCondLst>
                              <p:cond delay="4000"/>
                            </p:stCondLst>
                            <p:childTnLst>
                              <p:par>
                                <p:cTn id="41" presetID="26" presetClass="emph" presetSubtype="0" fill="hold" nodeType="afterEffect">
                                  <p:stCondLst>
                                    <p:cond delay="0"/>
                                  </p:stCondLst>
                                  <p:childTnLst>
                                    <p:animEffect transition="out" filter="fade">
                                      <p:cBhvr>
                                        <p:cTn id="42" dur="500" tmFilter="0, 0; .2, .5; .8, .5; 1, 0"/>
                                        <p:tgtEl>
                                          <p:spTgt spid="113"/>
                                        </p:tgtEl>
                                      </p:cBhvr>
                                    </p:animEffect>
                                    <p:animScale>
                                      <p:cBhvr>
                                        <p:cTn id="43" dur="250" autoRev="1" fill="hold"/>
                                        <p:tgtEl>
                                          <p:spTgt spid="113"/>
                                        </p:tgtEl>
                                      </p:cBhvr>
                                      <p:by x="105000" y="105000"/>
                                    </p:animScale>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ipe(left)">
                                      <p:cBhvr>
                                        <p:cTn id="47" dur="500"/>
                                        <p:tgtEl>
                                          <p:spTgt spid="114"/>
                                        </p:tgtEl>
                                      </p:cBhvr>
                                    </p:animEffect>
                                  </p:childTnLst>
                                </p:cTn>
                              </p:par>
                            </p:childTnLst>
                          </p:cTn>
                        </p:par>
                        <p:par>
                          <p:cTn id="48" fill="hold">
                            <p:stCondLst>
                              <p:cond delay="5000"/>
                            </p:stCondLst>
                            <p:childTnLst>
                              <p:par>
                                <p:cTn id="49" presetID="26" presetClass="emph" presetSubtype="0" fill="hold" nodeType="afterEffect">
                                  <p:stCondLst>
                                    <p:cond delay="0"/>
                                  </p:stCondLst>
                                  <p:childTnLst>
                                    <p:animEffect transition="out" filter="fade">
                                      <p:cBhvr>
                                        <p:cTn id="50" dur="500" tmFilter="0, 0; .2, .5; .8, .5; 1, 0"/>
                                        <p:tgtEl>
                                          <p:spTgt spid="114"/>
                                        </p:tgtEl>
                                      </p:cBhvr>
                                    </p:animEffect>
                                    <p:animScale>
                                      <p:cBhvr>
                                        <p:cTn id="51" dur="250" autoRev="1" fill="hold"/>
                                        <p:tgtEl>
                                          <p:spTgt spid="114"/>
                                        </p:tgtEl>
                                      </p:cBhvr>
                                      <p:by x="105000" y="105000"/>
                                    </p:animScale>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500"/>
                                        <p:tgtEl>
                                          <p:spTgt spid="115"/>
                                        </p:tgtEl>
                                      </p:cBhvr>
                                    </p:animEffect>
                                  </p:childTnLst>
                                </p:cTn>
                              </p:par>
                            </p:childTnLst>
                          </p:cTn>
                        </p:par>
                        <p:par>
                          <p:cTn id="56" fill="hold">
                            <p:stCondLst>
                              <p:cond delay="6000"/>
                            </p:stCondLst>
                            <p:childTnLst>
                              <p:par>
                                <p:cTn id="57" presetID="26" presetClass="emph" presetSubtype="0" fill="hold" nodeType="afterEffect">
                                  <p:stCondLst>
                                    <p:cond delay="0"/>
                                  </p:stCondLst>
                                  <p:childTnLst>
                                    <p:animEffect transition="out" filter="fade">
                                      <p:cBhvr>
                                        <p:cTn id="58" dur="500" tmFilter="0, 0; .2, .5; .8, .5; 1, 0"/>
                                        <p:tgtEl>
                                          <p:spTgt spid="115"/>
                                        </p:tgtEl>
                                      </p:cBhvr>
                                    </p:animEffect>
                                    <p:animScale>
                                      <p:cBhvr>
                                        <p:cTn id="59" dur="250" autoRev="1" fill="hold"/>
                                        <p:tgtEl>
                                          <p:spTgt spid="115"/>
                                        </p:tgtEl>
                                      </p:cBhvr>
                                      <p:by x="105000" y="105000"/>
                                    </p:animScale>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116"/>
                                        </p:tgtEl>
                                        <p:attrNameLst>
                                          <p:attrName>style.visibility</p:attrName>
                                        </p:attrNameLst>
                                      </p:cBhvr>
                                      <p:to>
                                        <p:strVal val="visible"/>
                                      </p:to>
                                    </p:set>
                                    <p:animEffect transition="in" filter="wipe(left)">
                                      <p:cBhvr>
                                        <p:cTn id="63" dur="500"/>
                                        <p:tgtEl>
                                          <p:spTgt spid="116"/>
                                        </p:tgtEl>
                                      </p:cBhvr>
                                    </p:animEffect>
                                  </p:childTnLst>
                                </p:cTn>
                              </p:par>
                            </p:childTnLst>
                          </p:cTn>
                        </p:par>
                        <p:par>
                          <p:cTn id="64" fill="hold">
                            <p:stCondLst>
                              <p:cond delay="7000"/>
                            </p:stCondLst>
                            <p:childTnLst>
                              <p:par>
                                <p:cTn id="65" presetID="26" presetClass="emph" presetSubtype="0" fill="hold" nodeType="afterEffect">
                                  <p:stCondLst>
                                    <p:cond delay="0"/>
                                  </p:stCondLst>
                                  <p:childTnLst>
                                    <p:animEffect transition="out" filter="fade">
                                      <p:cBhvr>
                                        <p:cTn id="66" dur="500" tmFilter="0, 0; .2, .5; .8, .5; 1, 0"/>
                                        <p:tgtEl>
                                          <p:spTgt spid="116"/>
                                        </p:tgtEl>
                                      </p:cBhvr>
                                    </p:animEffect>
                                    <p:animScale>
                                      <p:cBhvr>
                                        <p:cTn id="67" dur="250" autoRev="1" fill="hold"/>
                                        <p:tgtEl>
                                          <p:spTgt spid="116"/>
                                        </p:tgtEl>
                                      </p:cBhvr>
                                      <p:by x="105000" y="105000"/>
                                    </p:animScale>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wipe(left)">
                                      <p:cBhvr>
                                        <p:cTn id="71" dur="500"/>
                                        <p:tgtEl>
                                          <p:spTgt spid="117"/>
                                        </p:tgtEl>
                                      </p:cBhvr>
                                    </p:animEffect>
                                  </p:childTnLst>
                                </p:cTn>
                              </p:par>
                            </p:childTnLst>
                          </p:cTn>
                        </p:par>
                        <p:par>
                          <p:cTn id="72" fill="hold">
                            <p:stCondLst>
                              <p:cond delay="8000"/>
                            </p:stCondLst>
                            <p:childTnLst>
                              <p:par>
                                <p:cTn id="73" presetID="26" presetClass="emph" presetSubtype="0" fill="hold" nodeType="afterEffect">
                                  <p:stCondLst>
                                    <p:cond delay="0"/>
                                  </p:stCondLst>
                                  <p:childTnLst>
                                    <p:animEffect transition="out" filter="fade">
                                      <p:cBhvr>
                                        <p:cTn id="74" dur="500" tmFilter="0, 0; .2, .5; .8, .5; 1, 0"/>
                                        <p:tgtEl>
                                          <p:spTgt spid="117"/>
                                        </p:tgtEl>
                                      </p:cBhvr>
                                    </p:animEffect>
                                    <p:animScale>
                                      <p:cBhvr>
                                        <p:cTn id="75" dur="250" autoRev="1" fill="hold"/>
                                        <p:tgtEl>
                                          <p:spTgt spid="117"/>
                                        </p:tgtEl>
                                      </p:cBhvr>
                                      <p:by x="105000" y="105000"/>
                                    </p:animScale>
                                  </p:childTnLst>
                                </p:cTn>
                              </p:par>
                              <p:par>
                                <p:cTn id="76" presetID="22" presetClass="entr" presetSubtype="4" fill="hold" grpId="0" nodeType="withEffect">
                                  <p:stCondLst>
                                    <p:cond delay="25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17"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47546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单户表填报</a:t>
            </a:r>
            <a:r>
              <a:rPr lang="en-US" altLang="zh-CN" sz="1600" b="1" dirty="0">
                <a:solidFill>
                  <a:srgbClr val="545454"/>
                </a:solidFill>
                <a:latin typeface="微软雅黑" pitchFamily="34" charset="-122"/>
                <a:ea typeface="微软雅黑" pitchFamily="34" charset="-122"/>
              </a:rPr>
              <a:t>__</a:t>
            </a:r>
            <a:r>
              <a:rPr lang="zh-CN" altLang="en-US" sz="2000" b="1" dirty="0">
                <a:solidFill>
                  <a:srgbClr val="545454"/>
                </a:solidFill>
                <a:latin typeface="微软雅黑" pitchFamily="34" charset="-122"/>
                <a:ea typeface="微软雅黑" pitchFamily="34" charset="-122"/>
              </a:rPr>
              <a:t>财资</a:t>
            </a:r>
            <a:r>
              <a:rPr lang="en-US" altLang="zh-CN" sz="2000" b="1" dirty="0">
                <a:solidFill>
                  <a:srgbClr val="545454"/>
                </a:solidFill>
                <a:latin typeface="微软雅黑" pitchFamily="34" charset="-122"/>
                <a:ea typeface="微软雅黑" pitchFamily="34" charset="-122"/>
              </a:rPr>
              <a:t>03</a:t>
            </a:r>
            <a:r>
              <a:rPr lang="zh-CN" altLang="en-US" sz="2000" b="1" dirty="0">
                <a:solidFill>
                  <a:srgbClr val="545454"/>
                </a:solidFill>
                <a:latin typeface="微软雅黑" pitchFamily="34" charset="-122"/>
                <a:ea typeface="微软雅黑" pitchFamily="34" charset="-122"/>
              </a:rPr>
              <a:t>固定和无形资产</a:t>
            </a:r>
            <a:r>
              <a:rPr lang="zh-CN" altLang="en-US" sz="2000" b="1" dirty="0">
                <a:solidFill>
                  <a:srgbClr val="FF0000"/>
                </a:solidFill>
                <a:latin typeface="微软雅黑" pitchFamily="34" charset="-122"/>
                <a:ea typeface="微软雅黑" pitchFamily="34" charset="-122"/>
              </a:rPr>
              <a:t>存量</a:t>
            </a:r>
            <a:r>
              <a:rPr lang="zh-CN" altLang="en-US" sz="2000" b="1" dirty="0">
                <a:solidFill>
                  <a:srgbClr val="545454"/>
                </a:solidFill>
                <a:latin typeface="微软雅黑" pitchFamily="34" charset="-122"/>
                <a:ea typeface="微软雅黑" pitchFamily="34" charset="-122"/>
              </a:rPr>
              <a:t>情况表</a:t>
            </a:r>
            <a:endParaRPr lang="en-US" altLang="zh-CN" sz="2000" b="1" dirty="0">
              <a:solidFill>
                <a:srgbClr val="545454"/>
              </a:solidFill>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20383" y="1097138"/>
            <a:ext cx="9108000" cy="3660745"/>
          </a:xfrm>
          <a:prstGeom prst="rect">
            <a:avLst/>
          </a:prstGeom>
        </p:spPr>
      </p:pic>
      <p:grpSp>
        <p:nvGrpSpPr>
          <p:cNvPr id="2" name="组合 1"/>
          <p:cNvGrpSpPr/>
          <p:nvPr/>
        </p:nvGrpSpPr>
        <p:grpSpPr>
          <a:xfrm>
            <a:off x="5076056" y="2555124"/>
            <a:ext cx="3907010" cy="2186133"/>
            <a:chOff x="2825230" y="2571750"/>
            <a:chExt cx="3907010" cy="2186133"/>
          </a:xfrm>
        </p:grpSpPr>
        <p:sp>
          <p:nvSpPr>
            <p:cNvPr id="18" name="同侧圆角矩形 17"/>
            <p:cNvSpPr/>
            <p:nvPr/>
          </p:nvSpPr>
          <p:spPr>
            <a:xfrm>
              <a:off x="2825230" y="2571750"/>
              <a:ext cx="3907010" cy="2186133"/>
            </a:xfrm>
            <a:prstGeom prst="round2SameRect">
              <a:avLst/>
            </a:prstGeom>
            <a:gradFill>
              <a:gsLst>
                <a:gs pos="4000">
                  <a:srgbClr val="548DEA">
                    <a:alpha val="37000"/>
                  </a:srgbClr>
                </a:gs>
                <a:gs pos="99000">
                  <a:srgbClr val="548DEA"/>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7" name="矩形 16"/>
            <p:cNvSpPr/>
            <p:nvPr/>
          </p:nvSpPr>
          <p:spPr>
            <a:xfrm>
              <a:off x="2987824" y="2787774"/>
              <a:ext cx="3744416" cy="1708160"/>
            </a:xfrm>
            <a:prstGeom prst="rect">
              <a:avLst/>
            </a:prstGeom>
          </p:spPr>
          <p:txBody>
            <a:bodyPr wrap="square">
              <a:spAutoFit/>
            </a:bodyPr>
            <a:lstStyle/>
            <a:p>
              <a:pPr>
                <a:lnSpc>
                  <a:spcPts val="2100"/>
                </a:lnSpc>
              </a:pPr>
              <a:r>
                <a:rPr lang="zh-CN" altLang="en-US" sz="1200" b="1" dirty="0" smtClean="0">
                  <a:solidFill>
                    <a:srgbClr val="C00000"/>
                  </a:solidFill>
                  <a:latin typeface="微软雅黑" pitchFamily="34" charset="-122"/>
                  <a:ea typeface="微软雅黑" pitchFamily="34" charset="-122"/>
                  <a:cs typeface="Times New Roman" pitchFamily="18" charset="0"/>
                </a:rPr>
                <a:t>审核问题：均要说明</a:t>
              </a:r>
              <a:endParaRPr lang="en-US" altLang="zh-CN" sz="1200" b="1" dirty="0">
                <a:solidFill>
                  <a:srgbClr val="C00000"/>
                </a:solidFill>
                <a:latin typeface="微软雅黑" pitchFamily="34" charset="-122"/>
                <a:ea typeface="微软雅黑" pitchFamily="34" charset="-122"/>
                <a:cs typeface="Times New Roman" pitchFamily="18" charset="0"/>
              </a:endParaRPr>
            </a:p>
            <a:p>
              <a:pPr marL="228600" indent="-228600">
                <a:lnSpc>
                  <a:spcPts val="2100"/>
                </a:lnSpc>
                <a:buFont typeface="+mj-ea"/>
                <a:buAutoNum type="circleNumDbPlain"/>
              </a:pPr>
              <a:r>
                <a:rPr lang="zh-CN" altLang="zh-CN" sz="1200" b="1" dirty="0">
                  <a:solidFill>
                    <a:srgbClr val="C00000"/>
                  </a:solidFill>
                </a:rPr>
                <a:t>本期增加数量、原值为</a:t>
              </a:r>
              <a:r>
                <a:rPr lang="zh-CN" altLang="zh-CN" sz="1200" b="1" dirty="0" smtClean="0">
                  <a:solidFill>
                    <a:srgbClr val="C00000"/>
                  </a:solidFill>
                </a:rPr>
                <a:t>负数</a:t>
              </a:r>
              <a:endParaRPr lang="en-US" altLang="zh-CN" sz="1200" b="1" dirty="0" smtClean="0">
                <a:solidFill>
                  <a:srgbClr val="C00000"/>
                </a:solidFill>
              </a:endParaRPr>
            </a:p>
            <a:p>
              <a:pPr marL="228600" indent="-228600">
                <a:lnSpc>
                  <a:spcPts val="2100"/>
                </a:lnSpc>
                <a:buFont typeface="+mj-ea"/>
                <a:buAutoNum type="circleNumDbPlain"/>
              </a:pPr>
              <a:r>
                <a:rPr lang="zh-CN" altLang="zh-CN" sz="1200" b="1" dirty="0"/>
                <a:t>土地、房屋及构筑物</a:t>
              </a:r>
              <a:r>
                <a:rPr lang="zh-CN" altLang="zh-CN" sz="1200" b="1" dirty="0" smtClean="0"/>
                <a:t>应</a:t>
              </a:r>
              <a:r>
                <a:rPr lang="en-US" altLang="zh-CN" sz="1200" b="1" dirty="0" smtClean="0"/>
                <a:t> </a:t>
              </a:r>
              <a:r>
                <a:rPr lang="zh-CN" altLang="en-US" sz="1200" b="1" dirty="0" smtClean="0"/>
                <a:t>≥ </a:t>
              </a:r>
              <a:r>
                <a:rPr lang="zh-CN" altLang="zh-CN" sz="1200" b="1" dirty="0" smtClean="0"/>
                <a:t>其中</a:t>
              </a:r>
              <a:r>
                <a:rPr lang="zh-CN" altLang="en-US" sz="1200" b="1" dirty="0" smtClean="0"/>
                <a:t>：</a:t>
              </a:r>
              <a:r>
                <a:rPr lang="zh-CN" altLang="zh-CN" sz="1200" b="1" dirty="0" smtClean="0"/>
                <a:t>房屋</a:t>
              </a:r>
              <a:endParaRPr lang="en-US" altLang="zh-CN" sz="1200" b="1" dirty="0" smtClean="0"/>
            </a:p>
            <a:p>
              <a:pPr marL="228600" indent="-228600">
                <a:lnSpc>
                  <a:spcPts val="2100"/>
                </a:lnSpc>
                <a:buFont typeface="+mj-ea"/>
                <a:buAutoNum type="circleNumDbPlain"/>
              </a:pPr>
              <a:r>
                <a:rPr lang="zh-CN" altLang="zh-CN" sz="1200" b="1" dirty="0"/>
                <a:t>通用设备</a:t>
              </a:r>
              <a:r>
                <a:rPr lang="zh-CN" altLang="zh-CN" sz="1200" b="1" dirty="0" smtClean="0"/>
                <a:t>应</a:t>
              </a:r>
              <a:r>
                <a:rPr lang="en-US" altLang="zh-CN" sz="1200" b="1" dirty="0" smtClean="0"/>
                <a:t> </a:t>
              </a:r>
              <a:r>
                <a:rPr lang="zh-CN" altLang="en-US" sz="1200" b="1" dirty="0" smtClean="0"/>
                <a:t>≥ </a:t>
              </a:r>
              <a:r>
                <a:rPr lang="zh-CN" altLang="zh-CN" sz="1200" b="1" dirty="0" smtClean="0"/>
                <a:t>其中</a:t>
              </a:r>
              <a:r>
                <a:rPr lang="zh-CN" altLang="zh-CN" sz="1200" b="1" dirty="0"/>
                <a:t>：</a:t>
              </a:r>
              <a:r>
                <a:rPr lang="zh-CN" altLang="zh-CN" sz="1200" b="1" dirty="0" smtClean="0"/>
                <a:t>车辆</a:t>
              </a:r>
              <a:endParaRPr lang="en-US" altLang="zh-CN" sz="1200" b="1" dirty="0" smtClean="0"/>
            </a:p>
            <a:p>
              <a:pPr marL="228600" indent="-228600">
                <a:lnSpc>
                  <a:spcPts val="2100"/>
                </a:lnSpc>
                <a:buFont typeface="+mj-ea"/>
                <a:buAutoNum type="circleNumDbPlain"/>
              </a:pPr>
              <a:r>
                <a:rPr lang="zh-CN" altLang="zh-CN" sz="1200" b="1" dirty="0" smtClean="0"/>
                <a:t>房屋</a:t>
              </a:r>
              <a:r>
                <a:rPr lang="zh-CN" altLang="en-US" sz="1200" b="1" dirty="0" smtClean="0"/>
                <a:t>、土地</a:t>
              </a:r>
              <a:r>
                <a:rPr lang="zh-CN" altLang="zh-CN" sz="1200" b="1" dirty="0" smtClean="0"/>
                <a:t>面积</a:t>
              </a:r>
              <a:r>
                <a:rPr lang="zh-CN" altLang="en-US" sz="1200" b="1" dirty="0" smtClean="0"/>
                <a:t>超出参考值  </a:t>
              </a:r>
              <a:r>
                <a:rPr lang="en-US" altLang="zh-CN" sz="1200" b="1" dirty="0" smtClean="0"/>
                <a:t>&gt;20</a:t>
              </a:r>
              <a:r>
                <a:rPr lang="zh-CN" altLang="zh-CN" sz="1200" b="1" dirty="0" smtClean="0"/>
                <a:t>万平方米</a:t>
              </a:r>
              <a:endParaRPr lang="en-US" altLang="zh-CN" sz="1200" b="1" dirty="0" smtClean="0"/>
            </a:p>
            <a:p>
              <a:pPr marL="228600" indent="-228600">
                <a:lnSpc>
                  <a:spcPts val="2100"/>
                </a:lnSpc>
                <a:buFont typeface="+mj-ea"/>
                <a:buAutoNum type="circleNumDbPlain"/>
              </a:pPr>
              <a:r>
                <a:rPr lang="zh-CN" altLang="en-US" sz="1200" b="1" dirty="0" smtClean="0"/>
                <a:t>无形资产相关数值超过参考值</a:t>
              </a:r>
              <a:endParaRPr lang="en-US" altLang="zh-CN" sz="1200" b="1" dirty="0" smtClean="0"/>
            </a:p>
          </p:txBody>
        </p:sp>
      </p:grpSp>
      <p:cxnSp>
        <p:nvCxnSpPr>
          <p:cNvPr id="43" name="直接连接符 42"/>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文本框 67"/>
          <p:cNvSpPr txBox="1"/>
          <p:nvPr/>
        </p:nvSpPr>
        <p:spPr>
          <a:xfrm>
            <a:off x="5809119" y="555526"/>
            <a:ext cx="3319264" cy="577081"/>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系统提取，注意卡片信息填报正确</a:t>
            </a:r>
            <a:r>
              <a:rPr lang="en-US" altLang="zh-CN" sz="1050" dirty="0" smtClean="0">
                <a:solidFill>
                  <a:srgbClr val="FF0000"/>
                </a:solidFill>
                <a:latin typeface="微软雅黑" pitchFamily="34" charset="-122"/>
                <a:ea typeface="微软雅黑" pitchFamily="34" charset="-122"/>
              </a:rPr>
              <a:t>——</a:t>
            </a:r>
            <a:r>
              <a:rPr lang="zh-CN" altLang="en-US" sz="1050" dirty="0" smtClean="0">
                <a:solidFill>
                  <a:srgbClr val="FF0000"/>
                </a:solidFill>
                <a:latin typeface="微软雅黑" pitchFamily="34" charset="-122"/>
                <a:ea typeface="微软雅黑" pitchFamily="34" charset="-122"/>
              </a:rPr>
              <a:t>数据治理</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资产盘点</a:t>
            </a:r>
            <a:r>
              <a:rPr lang="en-US" altLang="zh-CN" sz="1050" b="1" dirty="0" smtClean="0">
                <a:solidFill>
                  <a:srgbClr val="FF0000"/>
                </a:solidFill>
                <a:latin typeface="微软雅黑" pitchFamily="34" charset="-122"/>
                <a:ea typeface="微软雅黑" pitchFamily="34" charset="-122"/>
              </a:rPr>
              <a:t>——</a:t>
            </a:r>
            <a:r>
              <a:rPr lang="zh-CN" altLang="zh-CN" sz="1050" b="1" dirty="0">
                <a:solidFill>
                  <a:srgbClr val="FF0000"/>
                </a:solidFill>
                <a:latin typeface="微软雅黑" pitchFamily="34" charset="-122"/>
                <a:ea typeface="微软雅黑" pitchFamily="34" charset="-122"/>
                <a:cs typeface="Times New Roman" pitchFamily="18" charset="0"/>
              </a:rPr>
              <a:t>期末资产</a:t>
            </a:r>
            <a:r>
              <a:rPr lang="zh-CN" altLang="zh-CN" sz="1050" b="1" dirty="0" smtClean="0">
                <a:solidFill>
                  <a:srgbClr val="FF0000"/>
                </a:solidFill>
                <a:latin typeface="微软雅黑" pitchFamily="34" charset="-122"/>
                <a:ea typeface="微软雅黑" pitchFamily="34" charset="-122"/>
                <a:cs typeface="Times New Roman" pitchFamily="18" charset="0"/>
              </a:rPr>
              <a:t>状态</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22" presetClass="entr" presetSubtype="4" fill="hold" grpId="0" nodeType="with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9926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单户表填报</a:t>
            </a:r>
            <a:r>
              <a:rPr lang="en-US" altLang="zh-CN" sz="1600" b="1" dirty="0">
                <a:solidFill>
                  <a:srgbClr val="545454"/>
                </a:solidFill>
                <a:latin typeface="微软雅黑" pitchFamily="34" charset="-122"/>
                <a:ea typeface="微软雅黑" pitchFamily="34" charset="-122"/>
              </a:rPr>
              <a:t>__</a:t>
            </a:r>
            <a:r>
              <a:rPr lang="zh-CN" altLang="en-US" sz="2000" b="1" dirty="0">
                <a:solidFill>
                  <a:srgbClr val="545454"/>
                </a:solidFill>
                <a:latin typeface="微软雅黑" pitchFamily="34" charset="-122"/>
                <a:ea typeface="微软雅黑" pitchFamily="34" charset="-122"/>
              </a:rPr>
              <a:t>财资</a:t>
            </a:r>
            <a:r>
              <a:rPr lang="en-US" altLang="zh-CN" sz="2000" b="1" dirty="0">
                <a:solidFill>
                  <a:srgbClr val="545454"/>
                </a:solidFill>
                <a:latin typeface="微软雅黑" pitchFamily="34" charset="-122"/>
                <a:ea typeface="微软雅黑" pitchFamily="34" charset="-122"/>
              </a:rPr>
              <a:t>04</a:t>
            </a:r>
            <a:r>
              <a:rPr lang="zh-CN" altLang="en-US" sz="2000" b="1" dirty="0">
                <a:solidFill>
                  <a:srgbClr val="545454"/>
                </a:solidFill>
                <a:latin typeface="微软雅黑" pitchFamily="34" charset="-122"/>
                <a:ea typeface="微软雅黑" pitchFamily="34" charset="-122"/>
              </a:rPr>
              <a:t>固定和无形资产</a:t>
            </a:r>
            <a:r>
              <a:rPr lang="zh-CN" altLang="en-US" sz="2000" b="1" dirty="0">
                <a:solidFill>
                  <a:srgbClr val="FF0000"/>
                </a:solidFill>
                <a:latin typeface="微软雅黑" pitchFamily="34" charset="-122"/>
                <a:ea typeface="微软雅黑" pitchFamily="34" charset="-122"/>
              </a:rPr>
              <a:t>配置</a:t>
            </a:r>
            <a:r>
              <a:rPr lang="zh-CN" altLang="en-US" sz="2000" b="1" dirty="0">
                <a:solidFill>
                  <a:srgbClr val="545454"/>
                </a:solidFill>
                <a:latin typeface="微软雅黑" pitchFamily="34" charset="-122"/>
                <a:ea typeface="微软雅黑" pitchFamily="34" charset="-122"/>
              </a:rPr>
              <a:t>情况表</a:t>
            </a:r>
            <a:endParaRPr lang="en-US" altLang="zh-CN" sz="2000" b="1" dirty="0">
              <a:solidFill>
                <a:srgbClr val="545454"/>
              </a:solidFill>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30889" y="1155865"/>
            <a:ext cx="9072000" cy="3436353"/>
          </a:xfrm>
          <a:prstGeom prst="rect">
            <a:avLst/>
          </a:prstGeom>
        </p:spPr>
      </p:pic>
      <p:sp>
        <p:nvSpPr>
          <p:cNvPr id="5" name="对角圆角矩形 4"/>
          <p:cNvSpPr/>
          <p:nvPr/>
        </p:nvSpPr>
        <p:spPr>
          <a:xfrm>
            <a:off x="2286060" y="2495552"/>
            <a:ext cx="6857940" cy="261934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4" name="矩形 3"/>
          <p:cNvSpPr/>
          <p:nvPr/>
        </p:nvSpPr>
        <p:spPr>
          <a:xfrm>
            <a:off x="2306615" y="2539462"/>
            <a:ext cx="6816829" cy="2354491"/>
          </a:xfrm>
          <a:prstGeom prst="rect">
            <a:avLst/>
          </a:prstGeom>
        </p:spPr>
        <p:txBody>
          <a:bodyPr wrap="square">
            <a:spAutoFit/>
          </a:bodyPr>
          <a:lstStyle/>
          <a:p>
            <a:pPr>
              <a:lnSpc>
                <a:spcPct val="150000"/>
              </a:lnSpc>
            </a:pPr>
            <a:r>
              <a:rPr lang="zh-CN" altLang="zh-CN" b="1" dirty="0">
                <a:latin typeface="微软雅黑" pitchFamily="34" charset="-122"/>
                <a:ea typeface="微软雅黑" pitchFamily="34" charset="-122"/>
                <a:cs typeface="Times New Roman" pitchFamily="18" charset="0"/>
              </a:rPr>
              <a:t>主要指标解读及注意事项</a:t>
            </a:r>
            <a:r>
              <a:rPr lang="en-US" altLang="zh-CN" b="1" dirty="0">
                <a:latin typeface="微软雅黑" pitchFamily="34" charset="-122"/>
                <a:ea typeface="微软雅黑" pitchFamily="34" charset="-122"/>
                <a:cs typeface="Times New Roman" pitchFamily="18" charset="0"/>
              </a:rPr>
              <a:t>:</a:t>
            </a:r>
          </a:p>
          <a:p>
            <a:pPr marL="342900" indent="-342900">
              <a:lnSpc>
                <a:spcPct val="150000"/>
              </a:lnSpc>
              <a:buFont typeface="+mj-ea"/>
              <a:buAutoNum type="circleNumDbPlain"/>
            </a:pPr>
            <a:r>
              <a:rPr lang="zh-CN" altLang="zh-CN" sz="1600" b="1" dirty="0">
                <a:latin typeface="微软雅黑" pitchFamily="34" charset="-122"/>
                <a:ea typeface="微软雅黑" pitchFamily="34" charset="-122"/>
                <a:cs typeface="Times New Roman" pitchFamily="18" charset="0"/>
              </a:rPr>
              <a:t>配置方式</a:t>
            </a:r>
            <a:r>
              <a:rPr lang="zh-CN" altLang="zh-CN" sz="1600" dirty="0">
                <a:latin typeface="微软雅黑" pitchFamily="34" charset="-122"/>
                <a:ea typeface="微软雅黑" pitchFamily="34" charset="-122"/>
                <a:cs typeface="Times New Roman" pitchFamily="18" charset="0"/>
              </a:rPr>
              <a:t>，</a:t>
            </a:r>
            <a:r>
              <a:rPr lang="zh-CN" altLang="zh-CN" sz="1600" kern="0" dirty="0">
                <a:latin typeface="微软雅黑" pitchFamily="34" charset="-122"/>
                <a:ea typeface="微软雅黑" pitchFamily="34" charset="-122"/>
                <a:cs typeface="Times New Roman" pitchFamily="18" charset="0"/>
              </a:rPr>
              <a:t>分为新购、调拨、接受捐赠、置换、其他等五种方式，其中：</a:t>
            </a:r>
            <a:r>
              <a:rPr lang="zh-CN" altLang="zh-CN" sz="1600" b="1" kern="0" dirty="0">
                <a:solidFill>
                  <a:srgbClr val="CC3B3B"/>
                </a:solidFill>
                <a:latin typeface="微软雅黑" pitchFamily="34" charset="-122"/>
                <a:ea typeface="微软雅黑" pitchFamily="34" charset="-122"/>
                <a:cs typeface="Times New Roman" pitchFamily="18" charset="0"/>
              </a:rPr>
              <a:t>新购</a:t>
            </a:r>
            <a:r>
              <a:rPr lang="zh-CN" altLang="zh-CN" sz="1600" kern="0" dirty="0">
                <a:latin typeface="微软雅黑" pitchFamily="34" charset="-122"/>
                <a:ea typeface="微软雅黑" pitchFamily="34" charset="-122"/>
                <a:cs typeface="Times New Roman" pitchFamily="18" charset="0"/>
              </a:rPr>
              <a:t>是指新建、购置、后续支出、自行研制、在建工程转固、融资租入等方式；</a:t>
            </a:r>
            <a:r>
              <a:rPr lang="zh-CN" altLang="zh-CN" sz="1600" b="1" kern="0" dirty="0">
                <a:solidFill>
                  <a:srgbClr val="CC3B3B"/>
                </a:solidFill>
                <a:latin typeface="微软雅黑" pitchFamily="34" charset="-122"/>
                <a:ea typeface="微软雅黑" pitchFamily="34" charset="-122"/>
                <a:cs typeface="Times New Roman" pitchFamily="18" charset="0"/>
              </a:rPr>
              <a:t>其他</a:t>
            </a:r>
            <a:r>
              <a:rPr lang="zh-CN" altLang="zh-CN" sz="1600" kern="0" dirty="0">
                <a:latin typeface="微软雅黑" pitchFamily="34" charset="-122"/>
                <a:ea typeface="微软雅黑" pitchFamily="34" charset="-122"/>
                <a:cs typeface="Times New Roman" pitchFamily="18" charset="0"/>
              </a:rPr>
              <a:t>是指会计差错调增和盘盈等方式。</a:t>
            </a:r>
            <a:endParaRPr lang="en-US" altLang="zh-CN" sz="1600" kern="0" dirty="0">
              <a:latin typeface="微软雅黑" pitchFamily="34" charset="-122"/>
              <a:ea typeface="微软雅黑" pitchFamily="34" charset="-122"/>
              <a:cs typeface="Times New Roman" pitchFamily="18" charset="0"/>
            </a:endParaRPr>
          </a:p>
          <a:p>
            <a:pPr marL="342900" indent="-342900">
              <a:lnSpc>
                <a:spcPct val="150000"/>
              </a:lnSpc>
              <a:buFont typeface="+mj-ea"/>
              <a:buAutoNum type="circleNumDbPlain"/>
            </a:pPr>
            <a:r>
              <a:rPr lang="zh-CN" altLang="zh-CN" sz="1600" b="1" kern="0" dirty="0">
                <a:solidFill>
                  <a:srgbClr val="C00000"/>
                </a:solidFill>
                <a:latin typeface="微软雅黑" pitchFamily="34" charset="-122"/>
                <a:ea typeface="微软雅黑" pitchFamily="34" charset="-122"/>
                <a:cs typeface="Times New Roman" pitchFamily="18" charset="0"/>
              </a:rPr>
              <a:t>入账价值</a:t>
            </a:r>
            <a:r>
              <a:rPr lang="zh-CN" altLang="zh-CN" sz="1600" kern="0" dirty="0">
                <a:latin typeface="微软雅黑" pitchFamily="34" charset="-122"/>
                <a:ea typeface="微软雅黑" pitchFamily="34" charset="-122"/>
                <a:cs typeface="Times New Roman" pitchFamily="18" charset="0"/>
              </a:rPr>
              <a:t>，按照相关会计制度予以确认和计量价值，其中</a:t>
            </a:r>
            <a:r>
              <a:rPr lang="zh-CN" altLang="zh-CN" sz="1600" dirty="0">
                <a:latin typeface="微软雅黑" pitchFamily="34" charset="-122"/>
                <a:ea typeface="微软雅黑" pitchFamily="34" charset="-122"/>
                <a:cs typeface="Times New Roman" pitchFamily="18" charset="0"/>
              </a:rPr>
              <a:t>通过调拨和置换方式新增的资产，调入后是按净值入账。</a:t>
            </a:r>
            <a:endParaRPr lang="zh-CN" altLang="en-US" sz="1600" dirty="0">
              <a:latin typeface="微软雅黑" pitchFamily="34" charset="-122"/>
              <a:ea typeface="微软雅黑" pitchFamily="34" charset="-122"/>
            </a:endParaRPr>
          </a:p>
        </p:txBody>
      </p:sp>
      <p:cxnSp>
        <p:nvCxnSpPr>
          <p:cNvPr id="13" name="直接连接符 12"/>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67"/>
          <p:cNvSpPr txBox="1"/>
          <p:nvPr/>
        </p:nvSpPr>
        <p:spPr>
          <a:xfrm>
            <a:off x="5804180" y="599057"/>
            <a:ext cx="3319264" cy="577081"/>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系统提取，注意卡片信息填报正确</a:t>
            </a:r>
            <a:r>
              <a:rPr lang="en-US" altLang="zh-CN" sz="1050" dirty="0" smtClean="0">
                <a:solidFill>
                  <a:srgbClr val="FF0000"/>
                </a:solidFill>
                <a:latin typeface="微软雅黑" pitchFamily="34" charset="-122"/>
                <a:ea typeface="微软雅黑" pitchFamily="34" charset="-122"/>
              </a:rPr>
              <a:t>——</a:t>
            </a:r>
            <a:r>
              <a:rPr lang="zh-CN" altLang="en-US" sz="1050" dirty="0" smtClean="0">
                <a:solidFill>
                  <a:srgbClr val="FF0000"/>
                </a:solidFill>
                <a:latin typeface="微软雅黑" pitchFamily="34" charset="-122"/>
                <a:ea typeface="微软雅黑" pitchFamily="34" charset="-122"/>
              </a:rPr>
              <a:t>数据治理</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审核关注：新增合计为</a:t>
            </a:r>
            <a:r>
              <a:rPr lang="en-US" altLang="zh-CN" sz="1050" dirty="0" smtClean="0">
                <a:solidFill>
                  <a:srgbClr val="FF0000"/>
                </a:solidFill>
                <a:latin typeface="微软雅黑" pitchFamily="34" charset="-122"/>
                <a:ea typeface="微软雅黑" pitchFamily="34" charset="-122"/>
              </a:rPr>
              <a:t>0</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50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animBg="1"/>
      <p:bldP spid="4"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993084"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05</a:t>
            </a:r>
            <a:r>
              <a:rPr lang="zh-CN" altLang="en-US" sz="2000" b="1">
                <a:solidFill>
                  <a:srgbClr val="545454"/>
                </a:solidFill>
                <a:latin typeface="微软雅黑" pitchFamily="34" charset="-122"/>
                <a:ea typeface="微软雅黑" pitchFamily="34" charset="-122"/>
              </a:rPr>
              <a:t>土地情况表</a:t>
            </a:r>
            <a:endParaRPr lang="en-US" altLang="zh-CN" sz="2000" b="1">
              <a:solidFill>
                <a:srgbClr val="545454"/>
              </a:solidFill>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24232" y="3257532"/>
            <a:ext cx="9108000" cy="1281230"/>
          </a:xfrm>
          <a:prstGeom prst="rect">
            <a:avLst/>
          </a:prstGeom>
        </p:spPr>
      </p:pic>
      <p:sp>
        <p:nvSpPr>
          <p:cNvPr id="4" name="矩形 3"/>
          <p:cNvSpPr/>
          <p:nvPr/>
        </p:nvSpPr>
        <p:spPr>
          <a:xfrm>
            <a:off x="40338" y="1083749"/>
            <a:ext cx="3161267" cy="307777"/>
          </a:xfrm>
          <a:prstGeom prst="rect">
            <a:avLst/>
          </a:prstGeom>
        </p:spPr>
        <p:txBody>
          <a:bodyPr wrap="square">
            <a:spAutoFit/>
          </a:bodyPr>
          <a:lstStyle/>
          <a:p>
            <a:r>
              <a:rPr lang="zh-CN" altLang="zh-CN" sz="1400" dirty="0">
                <a:latin typeface="微软雅黑" pitchFamily="34" charset="-122"/>
                <a:ea typeface="微软雅黑" pitchFamily="34" charset="-122"/>
                <a:cs typeface="Times New Roman" pitchFamily="18" charset="0"/>
              </a:rPr>
              <a:t>主要指标解读及注意事项</a:t>
            </a:r>
            <a:r>
              <a:rPr lang="en-US" altLang="zh-CN" sz="1400" dirty="0">
                <a:latin typeface="微软雅黑" pitchFamily="34" charset="-122"/>
                <a:ea typeface="微软雅黑" pitchFamily="34" charset="-122"/>
                <a:cs typeface="Times New Roman" pitchFamily="18" charset="0"/>
              </a:rPr>
              <a:t>:</a:t>
            </a:r>
          </a:p>
        </p:txBody>
      </p:sp>
      <p:grpSp>
        <p:nvGrpSpPr>
          <p:cNvPr id="9" name="组合 8"/>
          <p:cNvGrpSpPr/>
          <p:nvPr/>
        </p:nvGrpSpPr>
        <p:grpSpPr>
          <a:xfrm>
            <a:off x="105604" y="1485884"/>
            <a:ext cx="3096000" cy="2419332"/>
            <a:chOff x="105604" y="1485884"/>
            <a:chExt cx="3096000" cy="2419332"/>
          </a:xfrm>
        </p:grpSpPr>
        <p:sp>
          <p:nvSpPr>
            <p:cNvPr id="7" name="线形标注 2(带边框和强调线) 6"/>
            <p:cNvSpPr/>
            <p:nvPr/>
          </p:nvSpPr>
          <p:spPr>
            <a:xfrm rot="16200000">
              <a:off x="897604" y="693884"/>
              <a:ext cx="1512000" cy="3096000"/>
            </a:xfrm>
            <a:prstGeom prst="accentBorderCallout2">
              <a:avLst>
                <a:gd name="adj1" fmla="val 49823"/>
                <a:gd name="adj2" fmla="val -4553"/>
                <a:gd name="adj3" fmla="val 49823"/>
                <a:gd name="adj4" fmla="val -13517"/>
                <a:gd name="adj5" fmla="val 80812"/>
                <a:gd name="adj6" fmla="val -28398"/>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nSpc>
                  <a:spcPct val="150000"/>
                </a:lnSpc>
              </a:pPr>
              <a:r>
                <a:rPr lang="zh-CN" altLang="zh-CN" sz="1200" dirty="0">
                  <a:solidFill>
                    <a:srgbClr val="FF0000"/>
                  </a:solidFill>
                  <a:latin typeface="微软雅黑" pitchFamily="34" charset="-122"/>
                  <a:ea typeface="微软雅黑" pitchFamily="34" charset="-122"/>
                  <a:cs typeface="Times New Roman" pitchFamily="18" charset="0"/>
                </a:rPr>
                <a:t>土地权属证明</a:t>
              </a:r>
              <a:r>
                <a:rPr lang="zh-CN" altLang="zh-CN" sz="1200" dirty="0">
                  <a:latin typeface="微软雅黑" pitchFamily="34" charset="-122"/>
                  <a:ea typeface="微软雅黑" pitchFamily="34" charset="-122"/>
                  <a:cs typeface="Times New Roman" pitchFamily="18" charset="0"/>
                </a:rPr>
                <a:t>，包括土地使用证、土地使用批准文件、相关法律文书及其他能够证明土地权属的材料。该指标由在下拉选项中手工选取填列，下拉选项包括：“有土地证”、“有土地权属相关证明文件”、“无”。</a:t>
              </a:r>
              <a:endParaRPr lang="en-US" altLang="zh-CN" sz="1200" b="1" dirty="0">
                <a:latin typeface="微软雅黑" pitchFamily="34" charset="-122"/>
                <a:ea typeface="微软雅黑" pitchFamily="34" charset="-122"/>
                <a:cs typeface="Times New Roman" pitchFamily="18" charset="0"/>
              </a:endParaRPr>
            </a:p>
          </p:txBody>
        </p:sp>
        <p:sp>
          <p:nvSpPr>
            <p:cNvPr id="8" name="矩形 7"/>
            <p:cNvSpPr/>
            <p:nvPr/>
          </p:nvSpPr>
          <p:spPr>
            <a:xfrm>
              <a:off x="2590852" y="3448028"/>
              <a:ext cx="432000" cy="457188"/>
            </a:xfrm>
            <a:prstGeom prst="rect">
              <a:avLst/>
            </a:prstGeom>
            <a:noFill/>
            <a:ln w="28575">
              <a:solidFill>
                <a:srgbClr val="A5C5F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grpSp>
      <p:grpSp>
        <p:nvGrpSpPr>
          <p:cNvPr id="10" name="组合 9"/>
          <p:cNvGrpSpPr/>
          <p:nvPr/>
        </p:nvGrpSpPr>
        <p:grpSpPr>
          <a:xfrm>
            <a:off x="3429030" y="1485885"/>
            <a:ext cx="2666930" cy="2419331"/>
            <a:chOff x="3429030" y="1485885"/>
            <a:chExt cx="2666930" cy="2419331"/>
          </a:xfrm>
        </p:grpSpPr>
        <p:sp>
          <p:nvSpPr>
            <p:cNvPr id="16" name="线形标注 2(带边框和强调线) 15"/>
            <p:cNvSpPr/>
            <p:nvPr/>
          </p:nvSpPr>
          <p:spPr>
            <a:xfrm rot="16200000">
              <a:off x="4006495" y="908420"/>
              <a:ext cx="1512000" cy="2666930"/>
            </a:xfrm>
            <a:prstGeom prst="accentBorderCallout2">
              <a:avLst>
                <a:gd name="adj1" fmla="val 24642"/>
                <a:gd name="adj2" fmla="val -5183"/>
                <a:gd name="adj3" fmla="val 24554"/>
                <a:gd name="adj4" fmla="val -20447"/>
                <a:gd name="adj5" fmla="val 24551"/>
                <a:gd name="adj6" fmla="val -29658"/>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nSpc>
                  <a:spcPct val="150000"/>
                </a:lnSpc>
              </a:pPr>
              <a:r>
                <a:rPr lang="zh-CN" altLang="zh-CN" sz="1200" dirty="0">
                  <a:latin typeface="微软雅黑" pitchFamily="34" charset="-122"/>
                  <a:ea typeface="微软雅黑" pitchFamily="34" charset="-122"/>
                  <a:cs typeface="Times New Roman" pitchFamily="18" charset="0"/>
                </a:rPr>
                <a:t>权属面积，是指由相关部门已确认土地所有权、使用权的土地面积，该指标由系统从资产卡片中“使用权面积”提取填列。</a:t>
              </a:r>
              <a:endParaRPr lang="en-US" altLang="zh-CN" sz="1200" b="1" dirty="0">
                <a:latin typeface="微软雅黑" pitchFamily="34" charset="-122"/>
                <a:ea typeface="微软雅黑" pitchFamily="34" charset="-122"/>
                <a:cs typeface="Times New Roman" pitchFamily="18" charset="0"/>
              </a:endParaRPr>
            </a:p>
          </p:txBody>
        </p:sp>
        <p:sp>
          <p:nvSpPr>
            <p:cNvPr id="19" name="矩形 18"/>
            <p:cNvSpPr/>
            <p:nvPr/>
          </p:nvSpPr>
          <p:spPr>
            <a:xfrm>
              <a:off x="3676674" y="3448028"/>
              <a:ext cx="533386" cy="457188"/>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grpSp>
      <p:grpSp>
        <p:nvGrpSpPr>
          <p:cNvPr id="11" name="组合 10"/>
          <p:cNvGrpSpPr/>
          <p:nvPr/>
        </p:nvGrpSpPr>
        <p:grpSpPr>
          <a:xfrm>
            <a:off x="4524386" y="1485885"/>
            <a:ext cx="4467098" cy="2412228"/>
            <a:chOff x="4524386" y="1485885"/>
            <a:chExt cx="4467098" cy="2412228"/>
          </a:xfrm>
        </p:grpSpPr>
        <p:sp>
          <p:nvSpPr>
            <p:cNvPr id="17" name="线形标注 2(带边框和强调线) 16"/>
            <p:cNvSpPr/>
            <p:nvPr/>
          </p:nvSpPr>
          <p:spPr>
            <a:xfrm rot="16200000">
              <a:off x="6902019" y="908420"/>
              <a:ext cx="1512000" cy="2666930"/>
            </a:xfrm>
            <a:prstGeom prst="accentBorderCallout2">
              <a:avLst>
                <a:gd name="adj1" fmla="val 40358"/>
                <a:gd name="adj2" fmla="val -5813"/>
                <a:gd name="adj3" fmla="val 40536"/>
                <a:gd name="adj4" fmla="val -14147"/>
                <a:gd name="adj5" fmla="val -10718"/>
                <a:gd name="adj6" fmla="val -35328"/>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nSpc>
                  <a:spcPct val="150000"/>
                </a:lnSpc>
              </a:pPr>
              <a:r>
                <a:rPr lang="zh-CN" altLang="en-US" sz="1200" dirty="0">
                  <a:solidFill>
                    <a:srgbClr val="FF0000"/>
                  </a:solidFill>
                  <a:latin typeface="微软雅黑" pitchFamily="34" charset="-122"/>
                  <a:ea typeface="微软雅黑" pitchFamily="34" charset="-122"/>
                  <a:cs typeface="Times New Roman" pitchFamily="18" charset="0"/>
                </a:rPr>
                <a:t>期末账面数使用状况</a:t>
              </a:r>
              <a:r>
                <a:rPr lang="zh-CN" altLang="en-US" sz="1200" dirty="0">
                  <a:latin typeface="微软雅黑" pitchFamily="34" charset="-122"/>
                  <a:ea typeface="微软雅黑" pitchFamily="34" charset="-122"/>
                  <a:cs typeface="Times New Roman" pitchFamily="18" charset="0"/>
                </a:rPr>
                <a:t>，本年新增指标，由系统从资产卡片中反映土地的自用、出租出借、闲置等使用状况提取填列。</a:t>
              </a:r>
            </a:p>
          </p:txBody>
        </p:sp>
        <p:sp>
          <p:nvSpPr>
            <p:cNvPr id="20" name="矩形 19"/>
            <p:cNvSpPr/>
            <p:nvPr/>
          </p:nvSpPr>
          <p:spPr>
            <a:xfrm>
              <a:off x="4524386" y="3440925"/>
              <a:ext cx="1514425" cy="457188"/>
            </a:xfrm>
            <a:prstGeom prst="rect">
              <a:avLst/>
            </a:prstGeom>
            <a:noFill/>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cxnSp>
        <p:nvCxnSpPr>
          <p:cNvPr id="21" name="直接连接符 2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67"/>
          <p:cNvSpPr txBox="1"/>
          <p:nvPr/>
        </p:nvSpPr>
        <p:spPr>
          <a:xfrm>
            <a:off x="5804180" y="599057"/>
            <a:ext cx="3319264" cy="819455"/>
          </a:xfrm>
          <a:prstGeom prst="rect">
            <a:avLst/>
          </a:prstGeom>
          <a:noFill/>
          <a:effectLst/>
        </p:spPr>
        <p:txBody>
          <a:bodyPr wrap="square">
            <a:spAutoFit/>
          </a:bodyPr>
          <a:lstStyle/>
          <a:p>
            <a:pPr>
              <a:lnSpc>
                <a:spcPct val="150000"/>
              </a:lnSpc>
              <a:defRPr/>
            </a:pPr>
            <a:r>
              <a:rPr lang="zh-CN" altLang="en-US" sz="1050" dirty="0" smtClean="0">
                <a:solidFill>
                  <a:srgbClr val="FF0000"/>
                </a:solidFill>
                <a:latin typeface="微软雅黑" pitchFamily="34" charset="-122"/>
                <a:ea typeface="微软雅黑" pitchFamily="34" charset="-122"/>
              </a:rPr>
              <a:t>大部分系统提取</a:t>
            </a:r>
            <a:r>
              <a:rPr lang="zh-CN" altLang="en-US" sz="1050" dirty="0">
                <a:solidFill>
                  <a:srgbClr val="FF0000"/>
                </a:solidFill>
                <a:latin typeface="微软雅黑" pitchFamily="34" charset="-122"/>
                <a:ea typeface="微软雅黑" pitchFamily="34" charset="-122"/>
              </a:rPr>
              <a:t>，“权属证明” 手工</a:t>
            </a:r>
            <a:r>
              <a:rPr lang="zh-CN" altLang="en-US" sz="1050" dirty="0" smtClean="0">
                <a:solidFill>
                  <a:srgbClr val="FF0000"/>
                </a:solidFill>
                <a:latin typeface="微软雅黑" pitchFamily="34" charset="-122"/>
                <a:ea typeface="微软雅黑" pitchFamily="34" charset="-122"/>
              </a:rPr>
              <a:t>填列</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en-US" sz="1050" dirty="0" smtClean="0">
                <a:solidFill>
                  <a:srgbClr val="FF0000"/>
                </a:solidFill>
                <a:latin typeface="微软雅黑" pitchFamily="34" charset="-122"/>
                <a:ea typeface="微软雅黑" pitchFamily="34" charset="-122"/>
              </a:rPr>
              <a:t>审核关注</a:t>
            </a:r>
            <a:r>
              <a:rPr lang="zh-CN" altLang="en-US" sz="1050" dirty="0">
                <a:solidFill>
                  <a:srgbClr val="FF0000"/>
                </a:solidFill>
                <a:latin typeface="微软雅黑" pitchFamily="34" charset="-122"/>
                <a:ea typeface="微软雅黑" pitchFamily="34" charset="-122"/>
              </a:rPr>
              <a:t>：</a:t>
            </a:r>
            <a:r>
              <a:rPr lang="zh-CN" altLang="en-US" sz="1050" dirty="0" smtClean="0">
                <a:solidFill>
                  <a:srgbClr val="FF0000"/>
                </a:solidFill>
                <a:latin typeface="微软雅黑" pitchFamily="34" charset="-122"/>
                <a:ea typeface="微软雅黑" pitchFamily="34" charset="-122"/>
              </a:rPr>
              <a:t>权属面积≠账面面积≠实有面积，说明</a:t>
            </a:r>
            <a:endParaRPr lang="en-US" altLang="zh-CN" sz="1050" dirty="0" smtClean="0">
              <a:solidFill>
                <a:srgbClr val="FF0000"/>
              </a:solidFill>
              <a:latin typeface="微软雅黑" pitchFamily="34" charset="-122"/>
              <a:ea typeface="微软雅黑" pitchFamily="34" charset="-122"/>
            </a:endParaRPr>
          </a:p>
          <a:p>
            <a:pPr>
              <a:lnSpc>
                <a:spcPct val="150000"/>
              </a:lnSpc>
              <a:defRPr/>
            </a:pPr>
            <a:r>
              <a:rPr lang="zh-CN" altLang="zh-CN" sz="1050" b="1" dirty="0"/>
              <a:t>证载面积</a:t>
            </a:r>
            <a:r>
              <a:rPr lang="zh-CN" altLang="zh-CN" sz="1050" b="1" dirty="0" smtClean="0"/>
              <a:t>应</a:t>
            </a:r>
            <a:r>
              <a:rPr lang="en-US" altLang="zh-CN" sz="1050" b="1" dirty="0" smtClean="0"/>
              <a:t> </a:t>
            </a:r>
            <a:r>
              <a:rPr lang="zh-CN" altLang="en-US" sz="1050" b="1" dirty="0" smtClean="0"/>
              <a:t>≤ </a:t>
            </a:r>
            <a:r>
              <a:rPr lang="zh-CN" altLang="zh-CN" sz="1050" b="1" dirty="0" smtClean="0"/>
              <a:t>期末</a:t>
            </a:r>
            <a:r>
              <a:rPr lang="zh-CN" altLang="zh-CN" sz="1050" b="1" dirty="0"/>
              <a:t>账面面积、期末实有面积</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grpId="0" nodeType="afterEffect">
                                  <p:stCondLst>
                                    <p:cond delay="0"/>
                                  </p:stCondLst>
                                  <p:iterate type="wd">
                                    <p:tmPct val="3000"/>
                                  </p:iterate>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414"/>
                            </p:stCondLst>
                            <p:childTnLst>
                              <p:par>
                                <p:cTn id="24" presetID="2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914"/>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par>
                          <p:cTn id="31" fill="hold">
                            <p:stCondLst>
                              <p:cond delay="3414"/>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r="32168"/>
          <a:stretch>
            <a:fillRect/>
          </a:stretch>
        </p:blipFill>
        <p:spPr>
          <a:xfrm>
            <a:off x="0" y="1111433"/>
            <a:ext cx="9108504" cy="3799186"/>
          </a:xfrm>
          <a:prstGeom prst="rect">
            <a:avLst/>
          </a:prstGeom>
        </p:spPr>
      </p:pic>
      <p:sp>
        <p:nvSpPr>
          <p:cNvPr id="30" name="文本框 2"/>
          <p:cNvSpPr txBox="1"/>
          <p:nvPr/>
        </p:nvSpPr>
        <p:spPr>
          <a:xfrm>
            <a:off x="29768" y="60602"/>
            <a:ext cx="3170668"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06</a:t>
            </a:r>
            <a:r>
              <a:rPr lang="zh-CN" altLang="en-US" sz="2000" b="1">
                <a:solidFill>
                  <a:srgbClr val="545454"/>
                </a:solidFill>
                <a:latin typeface="微软雅黑" pitchFamily="34" charset="-122"/>
                <a:ea typeface="微软雅黑" pitchFamily="34" charset="-122"/>
              </a:rPr>
              <a:t>房屋情况表</a:t>
            </a:r>
            <a:endParaRPr lang="en-US" altLang="zh-CN" sz="2000" b="1">
              <a:solidFill>
                <a:srgbClr val="545454"/>
              </a:solidFill>
              <a:latin typeface="微软雅黑" pitchFamily="34" charset="-122"/>
              <a:ea typeface="微软雅黑" pitchFamily="34" charset="-122"/>
            </a:endParaRPr>
          </a:p>
        </p:txBody>
      </p:sp>
      <p:grpSp>
        <p:nvGrpSpPr>
          <p:cNvPr id="10" name="组合 9"/>
          <p:cNvGrpSpPr/>
          <p:nvPr/>
        </p:nvGrpSpPr>
        <p:grpSpPr>
          <a:xfrm>
            <a:off x="1447881" y="2369255"/>
            <a:ext cx="7696119" cy="2767051"/>
            <a:chOff x="1447881" y="2369255"/>
            <a:chExt cx="7696119" cy="2767051"/>
          </a:xfrm>
        </p:grpSpPr>
        <p:sp>
          <p:nvSpPr>
            <p:cNvPr id="6" name="矩形 5"/>
            <p:cNvSpPr/>
            <p:nvPr/>
          </p:nvSpPr>
          <p:spPr>
            <a:xfrm>
              <a:off x="1447882" y="2393371"/>
              <a:ext cx="7696118" cy="2742935"/>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9" name="矩形 8"/>
            <p:cNvSpPr/>
            <p:nvPr/>
          </p:nvSpPr>
          <p:spPr>
            <a:xfrm>
              <a:off x="1447881" y="2369255"/>
              <a:ext cx="1914307" cy="297517"/>
            </a:xfrm>
            <a:prstGeom prst="rect">
              <a:avLst/>
            </a:prstGeom>
          </p:spPr>
          <p:txBody>
            <a:bodyPr wrap="none">
              <a:spAutoFit/>
            </a:bodyPr>
            <a:lstStyle/>
            <a:p>
              <a:pPr>
                <a:lnSpc>
                  <a:spcPts val="1600"/>
                </a:lnSpc>
              </a:pPr>
              <a:r>
                <a:rPr lang="zh-CN" altLang="zh-CN" sz="1200">
                  <a:latin typeface="微软雅黑" pitchFamily="34" charset="-122"/>
                  <a:ea typeface="微软雅黑" pitchFamily="34" charset="-122"/>
                  <a:cs typeface="Times New Roman" pitchFamily="18" charset="0"/>
                </a:rPr>
                <a:t>主要指标解读及注意事项</a:t>
              </a:r>
              <a:r>
                <a:rPr lang="en-US" altLang="zh-CN" sz="1200">
                  <a:latin typeface="微软雅黑" pitchFamily="34" charset="-122"/>
                  <a:ea typeface="微软雅黑" pitchFamily="34" charset="-122"/>
                  <a:cs typeface="Times New Roman" pitchFamily="18" charset="0"/>
                </a:rPr>
                <a:t>:</a:t>
              </a:r>
              <a:endParaRPr lang="en-US" altLang="zh-CN" sz="1200" b="1">
                <a:latin typeface="微软雅黑" pitchFamily="34" charset="-122"/>
                <a:ea typeface="微软雅黑" pitchFamily="34" charset="-122"/>
                <a:cs typeface="Times New Roman" pitchFamily="18" charset="0"/>
              </a:endParaRPr>
            </a:p>
          </p:txBody>
        </p:sp>
      </p:grpSp>
      <p:sp>
        <p:nvSpPr>
          <p:cNvPr id="5" name="矩形 4"/>
          <p:cNvSpPr/>
          <p:nvPr/>
        </p:nvSpPr>
        <p:spPr>
          <a:xfrm>
            <a:off x="1447883" y="2583903"/>
            <a:ext cx="7696118" cy="2554545"/>
          </a:xfrm>
          <a:prstGeom prst="rect">
            <a:avLst/>
          </a:prstGeom>
        </p:spPr>
        <p:txBody>
          <a:bodyPr wrap="square">
            <a:spAutoFit/>
          </a:bodyPr>
          <a:lstStyle/>
          <a:p>
            <a:pPr marL="228600" indent="-228600">
              <a:lnSpc>
                <a:spcPts val="1600"/>
              </a:lnSpc>
              <a:buFont typeface="+mj-ea"/>
              <a:buAutoNum type="circleNumDbPlain"/>
            </a:pPr>
            <a:r>
              <a:rPr lang="zh-CN" altLang="zh-CN" sz="1200" b="1" dirty="0">
                <a:solidFill>
                  <a:srgbClr val="C00000"/>
                </a:solidFill>
                <a:latin typeface="微软雅黑" pitchFamily="34" charset="-122"/>
                <a:ea typeface="微软雅黑" pitchFamily="34" charset="-122"/>
                <a:cs typeface="Times New Roman" pitchFamily="18" charset="0"/>
              </a:rPr>
              <a:t>使用其他单位房屋</a:t>
            </a:r>
            <a:r>
              <a:rPr lang="zh-CN" altLang="zh-CN" sz="1200" dirty="0">
                <a:latin typeface="微软雅黑" pitchFamily="34" charset="-122"/>
                <a:ea typeface="微软雅黑" pitchFamily="34" charset="-122"/>
                <a:cs typeface="Times New Roman" pitchFamily="18" charset="0"/>
              </a:rPr>
              <a:t>，分为三类：使用机关事务管理机构房屋、使用除机关事务管理机构外其他单位的房屋和权属不清房屋。使用机关事务管理机构房屋是指房屋所有权证由机关事务管理机构统一登记，实际分配给单位使用且未在单位账面上反映。使用除机关事务管理机构外其他单位的房屋是指本单位占有、使用相关单位的房屋。</a:t>
            </a:r>
            <a:endParaRPr lang="en-US" altLang="zh-CN" sz="1200" b="1" dirty="0">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dirty="0">
                <a:latin typeface="微软雅黑" pitchFamily="34" charset="-122"/>
                <a:ea typeface="微软雅黑" pitchFamily="34" charset="-122"/>
                <a:cs typeface="Times New Roman" pitchFamily="18" charset="0"/>
              </a:rPr>
              <a:t>资产分类、资产名称、坐落位置，本单位房屋由资产管理信息系统中资产卡片相应指标字段提取填列；</a:t>
            </a:r>
            <a:r>
              <a:rPr lang="zh-CN" altLang="zh-CN" sz="1200" dirty="0">
                <a:solidFill>
                  <a:srgbClr val="C00000"/>
                </a:solidFill>
                <a:latin typeface="微软雅黑" pitchFamily="34" charset="-122"/>
                <a:ea typeface="微软雅黑" pitchFamily="34" charset="-122"/>
                <a:cs typeface="Times New Roman" pitchFamily="18" charset="0"/>
              </a:rPr>
              <a:t>使用其他单位房屋和已投入使用在建工程未转固房屋的由单位手工填列</a:t>
            </a:r>
            <a:r>
              <a:rPr lang="zh-CN" altLang="zh-CN" sz="1200" dirty="0">
                <a:latin typeface="微软雅黑" pitchFamily="34" charset="-122"/>
                <a:ea typeface="微软雅黑" pitchFamily="34" charset="-122"/>
                <a:cs typeface="Times New Roman" pitchFamily="18" charset="0"/>
              </a:rPr>
              <a:t>。</a:t>
            </a:r>
            <a:endParaRPr lang="en-US" altLang="zh-CN" sz="1200" b="1" dirty="0">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dirty="0">
                <a:solidFill>
                  <a:srgbClr val="C00000"/>
                </a:solidFill>
                <a:latin typeface="微软雅黑" pitchFamily="34" charset="-122"/>
                <a:ea typeface="微软雅黑" pitchFamily="34" charset="-122"/>
                <a:cs typeface="Times New Roman" pitchFamily="18" charset="0"/>
              </a:rPr>
              <a:t>房屋权属证明</a:t>
            </a:r>
            <a:r>
              <a:rPr lang="zh-CN" altLang="zh-CN" sz="1200" dirty="0">
                <a:latin typeface="微软雅黑" pitchFamily="34" charset="-122"/>
                <a:ea typeface="微软雅黑" pitchFamily="34" charset="-122"/>
                <a:cs typeface="Times New Roman" pitchFamily="18" charset="0"/>
              </a:rPr>
              <a:t>，房屋权属证明是指房屋所有权证、房屋权属批准文件、相关法律文书及其他能够证明房屋权属的材料。该指标包含“有房屋所有权证”、“有房屋权属相关证明文件”、“无”，由单位手工选择填列。</a:t>
            </a:r>
            <a:endParaRPr lang="en-US" altLang="zh-CN" sz="1200" b="1" dirty="0">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dirty="0">
                <a:solidFill>
                  <a:srgbClr val="C00000"/>
                </a:solidFill>
                <a:latin typeface="微软雅黑" pitchFamily="34" charset="-122"/>
                <a:ea typeface="微软雅黑" pitchFamily="34" charset="-122"/>
                <a:cs typeface="Times New Roman" pitchFamily="18" charset="0"/>
              </a:rPr>
              <a:t>权属人</a:t>
            </a:r>
            <a:r>
              <a:rPr lang="zh-CN" altLang="zh-CN" sz="1200" dirty="0">
                <a:latin typeface="微软雅黑" pitchFamily="34" charset="-122"/>
                <a:ea typeface="微软雅黑" pitchFamily="34" charset="-122"/>
                <a:cs typeface="Times New Roman" pitchFamily="18" charset="0"/>
              </a:rPr>
              <a:t>，该指标包含“本单位”、“机关事务管理机构”、“除机关事务管理机构的其他单位”、“权属不清”，由单位手工选择填列；若选择</a:t>
            </a:r>
            <a:r>
              <a:rPr lang="en-US" altLang="zh-CN" sz="1200" dirty="0">
                <a:latin typeface="微软雅黑" pitchFamily="34" charset="-122"/>
                <a:ea typeface="微软雅黑" pitchFamily="34" charset="-122"/>
                <a:cs typeface="Times New Roman" pitchFamily="18" charset="0"/>
              </a:rPr>
              <a:t>“</a:t>
            </a:r>
            <a:r>
              <a:rPr lang="zh-CN" altLang="zh-CN" sz="1200" dirty="0">
                <a:latin typeface="微软雅黑" pitchFamily="34" charset="-122"/>
                <a:ea typeface="微软雅黑" pitchFamily="34" charset="-122"/>
                <a:cs typeface="Times New Roman" pitchFamily="18" charset="0"/>
              </a:rPr>
              <a:t>除机关事务管理机构的其他单位</a:t>
            </a:r>
            <a:r>
              <a:rPr lang="en-US" altLang="zh-CN" sz="1200" dirty="0">
                <a:latin typeface="微软雅黑" pitchFamily="34" charset="-122"/>
                <a:ea typeface="微软雅黑" pitchFamily="34" charset="-122"/>
                <a:cs typeface="Times New Roman" pitchFamily="18" charset="0"/>
              </a:rPr>
              <a:t>” </a:t>
            </a:r>
            <a:r>
              <a:rPr lang="zh-CN" altLang="zh-CN" sz="1200" dirty="0">
                <a:latin typeface="微软雅黑" pitchFamily="34" charset="-122"/>
                <a:ea typeface="微软雅黑" pitchFamily="34" charset="-122"/>
                <a:cs typeface="Times New Roman" pitchFamily="18" charset="0"/>
              </a:rPr>
              <a:t>则需在“备注”栏中填写实际权属人名称。本表中的机关事务管理机构是指承担机关事务管理职能的相关部门，如机关事务管理局（政府办）等。</a:t>
            </a:r>
            <a:endParaRPr lang="zh-CN" altLang="en-US" sz="1200" dirty="0">
              <a:latin typeface="微软雅黑" pitchFamily="34" charset="-122"/>
              <a:ea typeface="微软雅黑" pitchFamily="34" charset="-122"/>
            </a:endParaRPr>
          </a:p>
        </p:txBody>
      </p:sp>
      <p:pic>
        <p:nvPicPr>
          <p:cNvPr id="17" name="图片 16"/>
          <p:cNvPicPr>
            <a:picLocks noChangeAspect="1"/>
          </p:cNvPicPr>
          <p:nvPr/>
        </p:nvPicPr>
        <p:blipFill rotWithShape="1">
          <a:blip r:embed="rId3"/>
          <a:srcRect r="90793"/>
          <a:stretch>
            <a:fillRect/>
          </a:stretch>
        </p:blipFill>
        <p:spPr>
          <a:xfrm>
            <a:off x="-17032" y="1111433"/>
            <a:ext cx="1236320" cy="3799186"/>
          </a:xfrm>
          <a:prstGeom prst="rect">
            <a:avLst/>
          </a:prstGeom>
        </p:spPr>
      </p:pic>
      <p:cxnSp>
        <p:nvCxnSpPr>
          <p:cNvPr id="16" name="直接连接符 15"/>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文本框 67"/>
          <p:cNvSpPr txBox="1"/>
          <p:nvPr/>
        </p:nvSpPr>
        <p:spPr>
          <a:xfrm>
            <a:off x="4719955" y="610870"/>
            <a:ext cx="4521200" cy="594360"/>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子项手工填报。审核关注：</a:t>
            </a:r>
            <a:r>
              <a:rPr lang="zh-CN" altLang="zh-CN" sz="1050" b="1" dirty="0">
                <a:solidFill>
                  <a:srgbClr val="C00000"/>
                </a:solidFill>
              </a:rPr>
              <a:t>人均占有办公室</a:t>
            </a:r>
            <a:r>
              <a:rPr lang="zh-CN" altLang="zh-CN" sz="1050" b="1" dirty="0" smtClean="0">
                <a:solidFill>
                  <a:srgbClr val="C00000"/>
                </a:solidFill>
              </a:rPr>
              <a:t>使用面积</a:t>
            </a:r>
            <a:r>
              <a:rPr lang="zh-CN" altLang="en-US" sz="1050" b="1" dirty="0" smtClean="0">
                <a:solidFill>
                  <a:srgbClr val="C00000"/>
                </a:solidFill>
              </a:rPr>
              <a:t>≤</a:t>
            </a:r>
            <a:r>
              <a:rPr lang="en-US" altLang="zh-CN" sz="1050" b="1" dirty="0" smtClean="0">
                <a:solidFill>
                  <a:srgbClr val="C00000"/>
                </a:solidFill>
              </a:rPr>
              <a:t>30</a:t>
            </a:r>
            <a:r>
              <a:rPr lang="zh-CN" altLang="zh-CN" sz="1050" b="1" dirty="0" smtClean="0">
                <a:solidFill>
                  <a:srgbClr val="C00000"/>
                </a:solidFill>
              </a:rPr>
              <a:t>平方米</a:t>
            </a:r>
            <a:endParaRPr lang="en-US" altLang="zh-CN" sz="1050" b="1" dirty="0" smtClean="0">
              <a:solidFill>
                <a:srgbClr val="C00000"/>
              </a:solidFill>
            </a:endParaRPr>
          </a:p>
          <a:p>
            <a:pPr>
              <a:lnSpc>
                <a:spcPct val="150000"/>
              </a:lnSpc>
              <a:defRPr/>
            </a:pPr>
            <a:r>
              <a:rPr lang="zh-CN" altLang="zh-CN" sz="1050" b="1" dirty="0"/>
              <a:t>房屋情况汇总表的证载面积</a:t>
            </a:r>
            <a:r>
              <a:rPr lang="zh-CN" altLang="zh-CN" sz="1050" b="1" dirty="0" smtClean="0"/>
              <a:t>应</a:t>
            </a:r>
            <a:r>
              <a:rPr lang="en-US" altLang="zh-CN" sz="1050" b="1" dirty="0" smtClean="0"/>
              <a:t> </a:t>
            </a:r>
            <a:r>
              <a:rPr lang="zh-CN" altLang="en-US" sz="1050" b="1" dirty="0" smtClean="0"/>
              <a:t>≤ </a:t>
            </a:r>
            <a:r>
              <a:rPr lang="zh-CN" altLang="zh-CN" sz="1050" b="1" dirty="0" smtClean="0"/>
              <a:t>期末</a:t>
            </a:r>
            <a:r>
              <a:rPr lang="zh-CN" altLang="zh-CN" sz="1050" b="1" dirty="0"/>
              <a:t>实有（账面）面积</a:t>
            </a:r>
            <a:endParaRPr lang="zh-CN" altLang="en-US" sz="1050" dirty="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par>
                                <p:cTn id="27" presetID="22" presetClass="entr" presetSubtype="4"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P spid="1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7" y="60602"/>
            <a:ext cx="4499517"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 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173717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资产报告的概念</a:t>
            </a:r>
            <a:endParaRPr lang="en-US" altLang="zh-CN" sz="1600" b="1">
              <a:solidFill>
                <a:srgbClr val="545454"/>
              </a:solidFill>
              <a:latin typeface="微软雅黑" pitchFamily="34" charset="-122"/>
              <a:ea typeface="微软雅黑" pitchFamily="34" charset="-122"/>
            </a:endParaRPr>
          </a:p>
        </p:txBody>
      </p:sp>
      <p:sp>
        <p:nvSpPr>
          <p:cNvPr id="6" name="矩形 5"/>
          <p:cNvSpPr/>
          <p:nvPr/>
        </p:nvSpPr>
        <p:spPr>
          <a:xfrm>
            <a:off x="4876792" y="1325954"/>
            <a:ext cx="3962296" cy="3046988"/>
          </a:xfrm>
          <a:prstGeom prst="rect">
            <a:avLst/>
          </a:prstGeom>
        </p:spPr>
        <p:txBody>
          <a:bodyPr wrap="square">
            <a:spAutoFit/>
          </a:bodyPr>
          <a:lstStyle/>
          <a:p>
            <a:pPr indent="449580">
              <a:lnSpc>
                <a:spcPct val="150000"/>
              </a:lnSpc>
              <a:spcAft>
                <a:spcPts val="0"/>
              </a:spcAft>
            </a:pPr>
            <a:r>
              <a:rPr lang="en-US" altLang="zh-CN" sz="1600">
                <a:latin typeface="微软雅黑" pitchFamily="34" charset="-122"/>
                <a:ea typeface="微软雅黑" pitchFamily="34" charset="-122"/>
                <a:cs typeface="Times New Roman" pitchFamily="18" charset="0"/>
              </a:rPr>
              <a:t>2017</a:t>
            </a:r>
            <a:r>
              <a:rPr lang="zh-CN" altLang="en-US" sz="1600">
                <a:latin typeface="微软雅黑" pitchFamily="34" charset="-122"/>
                <a:ea typeface="微软雅黑" pitchFamily="34" charset="-122"/>
                <a:cs typeface="Times New Roman" pitchFamily="18" charset="0"/>
              </a:rPr>
              <a:t>年印发的</a:t>
            </a:r>
            <a:r>
              <a:rPr lang="en-US" altLang="zh-CN" sz="1600">
                <a:latin typeface="微软雅黑" pitchFamily="34" charset="-122"/>
                <a:ea typeface="微软雅黑" pitchFamily="34" charset="-122"/>
                <a:cs typeface="Times New Roman" pitchFamily="18" charset="0"/>
              </a:rPr>
              <a:t>《</a:t>
            </a:r>
            <a:r>
              <a:rPr lang="zh-CN" altLang="en-US" sz="1600">
                <a:latin typeface="微软雅黑" pitchFamily="34" charset="-122"/>
                <a:ea typeface="微软雅黑" pitchFamily="34" charset="-122"/>
                <a:cs typeface="Times New Roman" pitchFamily="18" charset="0"/>
              </a:rPr>
              <a:t>行政事业单位国有资产年度报告管理办法</a:t>
            </a:r>
            <a:r>
              <a:rPr lang="en-US" altLang="zh-CN" sz="1600">
                <a:latin typeface="微软雅黑" pitchFamily="34" charset="-122"/>
                <a:ea typeface="微软雅黑" pitchFamily="34" charset="-122"/>
                <a:cs typeface="Times New Roman" pitchFamily="18" charset="0"/>
              </a:rPr>
              <a:t>》</a:t>
            </a:r>
            <a:r>
              <a:rPr lang="zh-CN" altLang="en-US" sz="1600">
                <a:latin typeface="微软雅黑" pitchFamily="34" charset="-122"/>
                <a:ea typeface="微软雅黑" pitchFamily="34" charset="-122"/>
                <a:cs typeface="Times New Roman" pitchFamily="18" charset="0"/>
              </a:rPr>
              <a:t>（财资</a:t>
            </a:r>
            <a:r>
              <a:rPr lang="en-US" altLang="zh-CN" sz="1600">
                <a:latin typeface="微软雅黑" pitchFamily="34" charset="-122"/>
                <a:ea typeface="微软雅黑" pitchFamily="34" charset="-122"/>
                <a:cs typeface="Times New Roman" pitchFamily="18" charset="0"/>
              </a:rPr>
              <a:t>〔2017〕3</a:t>
            </a:r>
            <a:r>
              <a:rPr lang="zh-CN" altLang="en-US" sz="1600">
                <a:latin typeface="微软雅黑" pitchFamily="34" charset="-122"/>
                <a:ea typeface="微软雅黑" pitchFamily="34" charset="-122"/>
                <a:cs typeface="Times New Roman" pitchFamily="18" charset="0"/>
              </a:rPr>
              <a:t>号）规定，“资产报告是指行政事业单位年度终了，根据资产管理、预算管理等工作需要，在日常管理基础上编制报送的反映行政事业单位年度资产占有、使用、变动等情况的文件。包括行政事业单位资产报表、填报说明和分析报告”。</a:t>
            </a:r>
          </a:p>
        </p:txBody>
      </p:sp>
      <p:pic>
        <p:nvPicPr>
          <p:cNvPr id="7" name="图片 6"/>
          <p:cNvPicPr>
            <a:picLocks noChangeAspect="1"/>
          </p:cNvPicPr>
          <p:nvPr/>
        </p:nvPicPr>
        <p:blipFill>
          <a:blip r:embed="rId3"/>
          <a:stretch>
            <a:fillRect/>
          </a:stretch>
        </p:blipFill>
        <p:spPr>
          <a:xfrm>
            <a:off x="185999" y="1397950"/>
            <a:ext cx="4343286" cy="2902996"/>
          </a:xfrm>
          <a:prstGeom prst="rect">
            <a:avLst/>
          </a:prstGeom>
          <a:ln>
            <a:noFill/>
          </a:ln>
          <a:effectLst>
            <a:outerShdw blurRad="292100" dist="139700" dir="2700000" algn="tl" rotWithShape="0">
              <a:srgbClr val="333333">
                <a:alpha val="65000"/>
              </a:srgbClr>
            </a:outerShdw>
          </a:effectLst>
        </p:spPr>
      </p:pic>
      <p:cxnSp>
        <p:nvCxnSpPr>
          <p:cNvPr id="12" name="直接连接符 11"/>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1149"/>
                            </p:stCondLst>
                            <p:childTnLst>
                              <p:par>
                                <p:cTn id="13" presetID="1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p:tgtEl>
                                          <p:spTgt spid="31"/>
                                        </p:tgtEl>
                                        <p:attrNameLst>
                                          <p:attrName>ppt_x</p:attrName>
                                        </p:attrNameLst>
                                      </p:cBhvr>
                                      <p:tavLst>
                                        <p:tav tm="0">
                                          <p:val>
                                            <p:strVal val="#ppt_x-#ppt_w*1.125000"/>
                                          </p:val>
                                        </p:tav>
                                        <p:tav tm="100000">
                                          <p:val>
                                            <p:strVal val="#ppt_x"/>
                                          </p:val>
                                        </p:tav>
                                      </p:tavLst>
                                    </p:anim>
                                    <p:animEffect transition="in" filter="wipe(right)">
                                      <p:cBhvr>
                                        <p:cTn id="16" dur="250"/>
                                        <p:tgtEl>
                                          <p:spTgt spid="31"/>
                                        </p:tgtEl>
                                      </p:cBhvr>
                                    </p:animEffect>
                                  </p:childTnLst>
                                </p:cTn>
                              </p:par>
                            </p:childTnLst>
                          </p:cTn>
                        </p:par>
                        <p:par>
                          <p:cTn id="17" fill="hold">
                            <p:stCondLst>
                              <p:cond delay="1649"/>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149"/>
                            </p:stCondLst>
                            <p:childTnLst>
                              <p:par>
                                <p:cTn id="22" presetID="53"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2" presetClass="entr" presetSubtype="2" fill="hold" grpId="0" nodeType="withEffect">
                                  <p:stCondLst>
                                    <p:cond delay="500"/>
                                  </p:stCondLst>
                                  <p:iterate type="lt">
                                    <p:tmPct val="1000"/>
                                  </p:iterate>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39403"/>
          <a:stretch>
            <a:fillRect/>
          </a:stretch>
        </p:blipFill>
        <p:spPr>
          <a:xfrm>
            <a:off x="971600" y="1111433"/>
            <a:ext cx="8136904" cy="3799186"/>
          </a:xfrm>
          <a:prstGeom prst="rect">
            <a:avLst/>
          </a:prstGeom>
        </p:spPr>
      </p:pic>
      <p:sp>
        <p:nvSpPr>
          <p:cNvPr id="30" name="文本框 2"/>
          <p:cNvSpPr txBox="1"/>
          <p:nvPr/>
        </p:nvSpPr>
        <p:spPr>
          <a:xfrm>
            <a:off x="29768" y="60602"/>
            <a:ext cx="3170668"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06</a:t>
            </a:r>
            <a:r>
              <a:rPr lang="zh-CN" altLang="en-US" sz="2000" b="1">
                <a:solidFill>
                  <a:srgbClr val="545454"/>
                </a:solidFill>
                <a:latin typeface="微软雅黑" pitchFamily="34" charset="-122"/>
                <a:ea typeface="微软雅黑" pitchFamily="34" charset="-122"/>
              </a:rPr>
              <a:t>房屋情况表</a:t>
            </a:r>
            <a:endParaRPr lang="en-US" altLang="zh-CN" sz="2000" b="1">
              <a:solidFill>
                <a:srgbClr val="545454"/>
              </a:solidFill>
              <a:latin typeface="微软雅黑" pitchFamily="34" charset="-122"/>
              <a:ea typeface="微软雅黑" pitchFamily="34" charset="-122"/>
            </a:endParaRPr>
          </a:p>
        </p:txBody>
      </p:sp>
      <p:grpSp>
        <p:nvGrpSpPr>
          <p:cNvPr id="10" name="组合 9"/>
          <p:cNvGrpSpPr/>
          <p:nvPr/>
        </p:nvGrpSpPr>
        <p:grpSpPr>
          <a:xfrm>
            <a:off x="1447881" y="2369255"/>
            <a:ext cx="7696119" cy="2767051"/>
            <a:chOff x="1447881" y="2369255"/>
            <a:chExt cx="7696119" cy="2767051"/>
          </a:xfrm>
        </p:grpSpPr>
        <p:sp>
          <p:nvSpPr>
            <p:cNvPr id="6" name="矩形 5"/>
            <p:cNvSpPr/>
            <p:nvPr/>
          </p:nvSpPr>
          <p:spPr>
            <a:xfrm>
              <a:off x="1447882" y="2393371"/>
              <a:ext cx="7696118" cy="2742935"/>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9" name="矩形 8"/>
            <p:cNvSpPr/>
            <p:nvPr/>
          </p:nvSpPr>
          <p:spPr>
            <a:xfrm>
              <a:off x="1447881" y="2369255"/>
              <a:ext cx="1914307" cy="297517"/>
            </a:xfrm>
            <a:prstGeom prst="rect">
              <a:avLst/>
            </a:prstGeom>
            <a:noFill/>
          </p:spPr>
          <p:txBody>
            <a:bodyPr wrap="none">
              <a:spAutoFit/>
            </a:bodyPr>
            <a:lstStyle/>
            <a:p>
              <a:pPr>
                <a:lnSpc>
                  <a:spcPts val="1600"/>
                </a:lnSpc>
              </a:pPr>
              <a:r>
                <a:rPr lang="zh-CN" altLang="zh-CN" sz="1200">
                  <a:latin typeface="微软雅黑" pitchFamily="34" charset="-122"/>
                  <a:ea typeface="微软雅黑" pitchFamily="34" charset="-122"/>
                  <a:cs typeface="Times New Roman" pitchFamily="18" charset="0"/>
                </a:rPr>
                <a:t>主要指标解读及注意事项</a:t>
              </a:r>
              <a:r>
                <a:rPr lang="en-US" altLang="zh-CN" sz="1200">
                  <a:latin typeface="微软雅黑" pitchFamily="34" charset="-122"/>
                  <a:ea typeface="微软雅黑" pitchFamily="34" charset="-122"/>
                  <a:cs typeface="Times New Roman" pitchFamily="18" charset="0"/>
                </a:rPr>
                <a:t>:</a:t>
              </a:r>
              <a:endParaRPr lang="en-US" altLang="zh-CN" sz="1200" b="1">
                <a:latin typeface="微软雅黑" pitchFamily="34" charset="-122"/>
                <a:ea typeface="微软雅黑" pitchFamily="34" charset="-122"/>
                <a:cs typeface="Times New Roman" pitchFamily="18" charset="0"/>
              </a:endParaRPr>
            </a:p>
          </p:txBody>
        </p:sp>
      </p:grpSp>
      <p:sp>
        <p:nvSpPr>
          <p:cNvPr id="5" name="矩形 4"/>
          <p:cNvSpPr/>
          <p:nvPr/>
        </p:nvSpPr>
        <p:spPr>
          <a:xfrm>
            <a:off x="1447883" y="2583903"/>
            <a:ext cx="7696118" cy="2554545"/>
          </a:xfrm>
          <a:prstGeom prst="rect">
            <a:avLst/>
          </a:prstGeom>
        </p:spPr>
        <p:txBody>
          <a:bodyPr wrap="square">
            <a:spAutoFit/>
          </a:bodyPr>
          <a:lstStyle/>
          <a:p>
            <a:pPr marL="228600" indent="-228600">
              <a:lnSpc>
                <a:spcPts val="1600"/>
              </a:lnSpc>
              <a:buFont typeface="+mj-ea"/>
              <a:buAutoNum type="circleNumDbPlain"/>
            </a:pPr>
            <a:r>
              <a:rPr lang="zh-CN" altLang="zh-CN" sz="1200">
                <a:latin typeface="微软雅黑" pitchFamily="34" charset="-122"/>
                <a:ea typeface="微软雅黑" pitchFamily="34" charset="-122"/>
                <a:cs typeface="Times New Roman" pitchFamily="18" charset="0"/>
              </a:rPr>
              <a:t>使用其他单位房屋，分为三类：使用机关事务管理机构房屋、使用除机关事务管理机构外其他单位的房屋和权属不清房屋。使用机关事务管理机构房屋是指房屋所有权证由机关事务管理机构统一登记，实际分配给单位使用且未在单位账面上反映。使用除机关事务管理机构外其他单位的房屋是指本单位占有、使用相关单位的房屋。</a:t>
            </a:r>
            <a:endParaRPr lang="en-US" altLang="zh-CN" sz="1200" b="1">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a:latin typeface="微软雅黑" pitchFamily="34" charset="-122"/>
                <a:ea typeface="微软雅黑" pitchFamily="34" charset="-122"/>
                <a:cs typeface="Times New Roman" pitchFamily="18" charset="0"/>
              </a:rPr>
              <a:t>资产分类、资产名称、坐落位置，本单位房屋由资产管理信息系统中资产卡片相应指标字段提取填列；使用其他单位房屋和已投入使用在建工程未转固房屋的由单位手工填列。</a:t>
            </a:r>
            <a:endParaRPr lang="en-US" altLang="zh-CN" sz="1200" b="1">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a:latin typeface="微软雅黑" pitchFamily="34" charset="-122"/>
                <a:ea typeface="微软雅黑" pitchFamily="34" charset="-122"/>
                <a:cs typeface="Times New Roman" pitchFamily="18" charset="0"/>
              </a:rPr>
              <a:t>房屋权属证明，房屋权属证明是指房屋所有权证、房屋权属批准文件、相关法律文书及其他能够证明房屋权属的材料。该指标包含“有房屋所有权证”、“有房屋权属相关证明文件”、“无”，由单位手工选择填列。</a:t>
            </a:r>
            <a:endParaRPr lang="en-US" altLang="zh-CN" sz="1200" b="1">
              <a:latin typeface="微软雅黑" pitchFamily="34" charset="-122"/>
              <a:ea typeface="微软雅黑" pitchFamily="34" charset="-122"/>
              <a:cs typeface="Times New Roman" pitchFamily="18" charset="0"/>
            </a:endParaRPr>
          </a:p>
          <a:p>
            <a:pPr marL="228600" indent="-228600">
              <a:lnSpc>
                <a:spcPts val="1600"/>
              </a:lnSpc>
              <a:buFont typeface="+mj-ea"/>
              <a:buAutoNum type="circleNumDbPlain"/>
            </a:pPr>
            <a:r>
              <a:rPr lang="zh-CN" altLang="zh-CN" sz="1200">
                <a:latin typeface="微软雅黑" pitchFamily="34" charset="-122"/>
                <a:ea typeface="微软雅黑" pitchFamily="34" charset="-122"/>
                <a:cs typeface="Times New Roman" pitchFamily="18" charset="0"/>
              </a:rPr>
              <a:t>权属人，该指标包含“本单位”、“机关事务管理机构”、“除机关事务管理机构的其他单位”、“权属不清”，由单位手工选择填列；若选择</a:t>
            </a:r>
            <a:r>
              <a:rPr lang="en-US" altLang="zh-CN" sz="1200">
                <a:latin typeface="微软雅黑" pitchFamily="34" charset="-122"/>
                <a:ea typeface="微软雅黑" pitchFamily="34" charset="-122"/>
                <a:cs typeface="Times New Roman" pitchFamily="18" charset="0"/>
              </a:rPr>
              <a:t>“</a:t>
            </a:r>
            <a:r>
              <a:rPr lang="zh-CN" altLang="zh-CN" sz="1200">
                <a:latin typeface="微软雅黑" pitchFamily="34" charset="-122"/>
                <a:ea typeface="微软雅黑" pitchFamily="34" charset="-122"/>
                <a:cs typeface="Times New Roman" pitchFamily="18" charset="0"/>
              </a:rPr>
              <a:t>除机关事务管理机构的其他单位</a:t>
            </a:r>
            <a:r>
              <a:rPr lang="en-US" altLang="zh-CN" sz="1200">
                <a:latin typeface="微软雅黑" pitchFamily="34" charset="-122"/>
                <a:ea typeface="微软雅黑" pitchFamily="34" charset="-122"/>
                <a:cs typeface="Times New Roman" pitchFamily="18" charset="0"/>
              </a:rPr>
              <a:t>” </a:t>
            </a:r>
            <a:r>
              <a:rPr lang="zh-CN" altLang="zh-CN" sz="1200">
                <a:latin typeface="微软雅黑" pitchFamily="34" charset="-122"/>
                <a:ea typeface="微软雅黑" pitchFamily="34" charset="-122"/>
                <a:cs typeface="Times New Roman" pitchFamily="18" charset="0"/>
              </a:rPr>
              <a:t>则需在“备注”栏中填写实际权属人名称。本表中的机关事务管理机构是指承担机关事务管理职能的相关部门，如机关事务管理局（政府办）等。</a:t>
            </a:r>
            <a:endParaRPr lang="zh-CN" altLang="en-US" sz="1200">
              <a:latin typeface="微软雅黑" pitchFamily="34" charset="-122"/>
              <a:ea typeface="微软雅黑" pitchFamily="34" charset="-122"/>
            </a:endParaRPr>
          </a:p>
        </p:txBody>
      </p:sp>
      <p:pic>
        <p:nvPicPr>
          <p:cNvPr id="17" name="图片 16"/>
          <p:cNvPicPr>
            <a:picLocks noChangeAspect="1"/>
          </p:cNvPicPr>
          <p:nvPr/>
        </p:nvPicPr>
        <p:blipFill rotWithShape="1">
          <a:blip r:embed="rId3"/>
          <a:srcRect r="90793"/>
          <a:stretch>
            <a:fillRect/>
          </a:stretch>
        </p:blipFill>
        <p:spPr>
          <a:xfrm>
            <a:off x="-17032" y="1111433"/>
            <a:ext cx="1236320" cy="3799186"/>
          </a:xfrm>
          <a:prstGeom prst="rect">
            <a:avLst/>
          </a:prstGeom>
        </p:spPr>
      </p:pic>
      <p:cxnSp>
        <p:nvCxnSpPr>
          <p:cNvPr id="16" name="直接连接符 15"/>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447883" y="2583903"/>
            <a:ext cx="7696800" cy="255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ea"/>
              <a:buAutoNum type="circleNumDbPlain" startAt="5"/>
            </a:pPr>
            <a:endParaRPr lang="en-US" altLang="zh-CN" sz="1300" dirty="0">
              <a:solidFill>
                <a:schemeClr val="tx1"/>
              </a:solidFill>
              <a:latin typeface="微软雅黑" pitchFamily="34" charset="-122"/>
              <a:ea typeface="微软雅黑" pitchFamily="34" charset="-122"/>
              <a:cs typeface="Times New Roman" pitchFamily="18" charset="0"/>
            </a:endParaRPr>
          </a:p>
          <a:p>
            <a:pPr marL="228600" indent="-228600">
              <a:lnSpc>
                <a:spcPct val="150000"/>
              </a:lnSpc>
              <a:buFont typeface="+mj-ea"/>
              <a:buAutoNum type="circleNumDbPlain" startAt="5"/>
            </a:pPr>
            <a:r>
              <a:rPr lang="zh-CN" altLang="zh-CN" sz="1300" dirty="0">
                <a:solidFill>
                  <a:schemeClr val="tx1"/>
                </a:solidFill>
                <a:latin typeface="微软雅黑" pitchFamily="34" charset="-122"/>
                <a:ea typeface="微软雅黑" pitchFamily="34" charset="-122"/>
                <a:cs typeface="Times New Roman" pitchFamily="18" charset="0"/>
              </a:rPr>
              <a:t>办公用房、办公室用房、业务用房、其他用房，按照 《党政机关办公用房建设标准》（发改投资〔</a:t>
            </a:r>
            <a:r>
              <a:rPr lang="en-US" altLang="zh-CN" sz="1300" dirty="0">
                <a:solidFill>
                  <a:schemeClr val="tx1"/>
                </a:solidFill>
                <a:latin typeface="微软雅黑" pitchFamily="34" charset="-122"/>
                <a:ea typeface="微软雅黑" pitchFamily="34" charset="-122"/>
                <a:cs typeface="Times New Roman" pitchFamily="18" charset="0"/>
              </a:rPr>
              <a:t>2014</a:t>
            </a:r>
            <a:r>
              <a:rPr lang="zh-CN" altLang="zh-CN" sz="1300" dirty="0">
                <a:solidFill>
                  <a:schemeClr val="tx1"/>
                </a:solidFill>
                <a:latin typeface="微软雅黑" pitchFamily="34" charset="-122"/>
                <a:ea typeface="微软雅黑" pitchFamily="34" charset="-122"/>
                <a:cs typeface="Times New Roman" pitchFamily="18" charset="0"/>
              </a:rPr>
              <a:t>〕</a:t>
            </a:r>
            <a:r>
              <a:rPr lang="en-US" altLang="zh-CN" sz="1300" dirty="0">
                <a:solidFill>
                  <a:schemeClr val="tx1"/>
                </a:solidFill>
                <a:latin typeface="微软雅黑" pitchFamily="34" charset="-122"/>
                <a:ea typeface="微软雅黑" pitchFamily="34" charset="-122"/>
                <a:cs typeface="Times New Roman" pitchFamily="18" charset="0"/>
              </a:rPr>
              <a:t>2674</a:t>
            </a:r>
            <a:r>
              <a:rPr lang="zh-CN" altLang="zh-CN" sz="1300" dirty="0">
                <a:solidFill>
                  <a:schemeClr val="tx1"/>
                </a:solidFill>
                <a:latin typeface="微软雅黑" pitchFamily="34" charset="-122"/>
                <a:ea typeface="微软雅黑" pitchFamily="34" charset="-122"/>
                <a:cs typeface="Times New Roman" pitchFamily="18" charset="0"/>
              </a:rPr>
              <a:t>号）相关规定执行，前面在固定和无形资产存量情况表中已做过讲解，这里不再赘述。</a:t>
            </a:r>
            <a:endParaRPr lang="en-US" altLang="zh-CN" sz="1300" dirty="0">
              <a:solidFill>
                <a:schemeClr val="tx1"/>
              </a:solidFill>
              <a:latin typeface="微软雅黑" pitchFamily="34" charset="-122"/>
              <a:ea typeface="微软雅黑" pitchFamily="34" charset="-122"/>
              <a:cs typeface="Times New Roman" pitchFamily="18" charset="0"/>
            </a:endParaRPr>
          </a:p>
          <a:p>
            <a:pPr marL="228600" indent="-228600">
              <a:lnSpc>
                <a:spcPct val="150000"/>
              </a:lnSpc>
              <a:buFont typeface="+mj-ea"/>
              <a:buAutoNum type="circleNumDbPlain" startAt="5"/>
            </a:pPr>
            <a:r>
              <a:rPr lang="zh-CN" altLang="zh-CN" sz="1300" dirty="0">
                <a:solidFill>
                  <a:srgbClr val="C00000"/>
                </a:solidFill>
                <a:latin typeface="微软雅黑" pitchFamily="34" charset="-122"/>
                <a:ea typeface="微软雅黑" pitchFamily="34" charset="-122"/>
                <a:cs typeface="Times New Roman" pitchFamily="18" charset="0"/>
              </a:rPr>
              <a:t>自用</a:t>
            </a:r>
            <a:r>
              <a:rPr lang="zh-CN" altLang="zh-CN" sz="1300" dirty="0">
                <a:solidFill>
                  <a:schemeClr val="tx1"/>
                </a:solidFill>
                <a:latin typeface="微软雅黑" pitchFamily="34" charset="-122"/>
                <a:ea typeface="微软雅黑" pitchFamily="34" charset="-122"/>
                <a:cs typeface="Times New Roman" pitchFamily="18" charset="0"/>
              </a:rPr>
              <a:t>，包括“本单位实际使用”和“其他单位占用”，其中：“</a:t>
            </a:r>
            <a:r>
              <a:rPr lang="zh-CN" altLang="zh-CN" sz="1300" dirty="0">
                <a:solidFill>
                  <a:srgbClr val="C00000"/>
                </a:solidFill>
                <a:latin typeface="微软雅黑" pitchFamily="34" charset="-122"/>
                <a:ea typeface="微软雅黑" pitchFamily="34" charset="-122"/>
                <a:cs typeface="Times New Roman" pitchFamily="18" charset="0"/>
              </a:rPr>
              <a:t>本单位实际使用</a:t>
            </a:r>
            <a:r>
              <a:rPr lang="zh-CN" altLang="zh-CN" sz="1300" dirty="0">
                <a:solidFill>
                  <a:schemeClr val="tx1"/>
                </a:solidFill>
                <a:latin typeface="微软雅黑" pitchFamily="34" charset="-122"/>
                <a:ea typeface="微软雅黑" pitchFamily="34" charset="-122"/>
                <a:cs typeface="Times New Roman" pitchFamily="18" charset="0"/>
              </a:rPr>
              <a:t>”是指单位本级实际占有使用；“</a:t>
            </a:r>
            <a:r>
              <a:rPr lang="zh-CN" altLang="zh-CN" sz="1300" dirty="0">
                <a:solidFill>
                  <a:srgbClr val="C00000"/>
                </a:solidFill>
                <a:latin typeface="微软雅黑" pitchFamily="34" charset="-122"/>
                <a:ea typeface="微软雅黑" pitchFamily="34" charset="-122"/>
                <a:cs typeface="Times New Roman" pitchFamily="18" charset="0"/>
              </a:rPr>
              <a:t>其他单位占用</a:t>
            </a:r>
            <a:r>
              <a:rPr lang="zh-CN" altLang="zh-CN" sz="1300" dirty="0">
                <a:solidFill>
                  <a:schemeClr val="tx1"/>
                </a:solidFill>
                <a:latin typeface="微软雅黑" pitchFamily="34" charset="-122"/>
                <a:ea typeface="微软雅黑" pitchFamily="34" charset="-122"/>
                <a:cs typeface="Times New Roman" pitchFamily="18" charset="0"/>
              </a:rPr>
              <a:t>”是指系统内其他独立核算单位，以及因历史延续系统外单位占有使用的。</a:t>
            </a:r>
            <a:endParaRPr lang="en-US" altLang="zh-CN" sz="1300" dirty="0">
              <a:solidFill>
                <a:schemeClr val="tx1"/>
              </a:solidFill>
              <a:latin typeface="微软雅黑" pitchFamily="34" charset="-122"/>
              <a:ea typeface="微软雅黑" pitchFamily="34" charset="-122"/>
              <a:cs typeface="Times New Roman" pitchFamily="18" charset="0"/>
            </a:endParaRPr>
          </a:p>
          <a:p>
            <a:pPr marL="228600" indent="-228600">
              <a:lnSpc>
                <a:spcPct val="150000"/>
              </a:lnSpc>
              <a:buFont typeface="+mj-ea"/>
              <a:buAutoNum type="circleNumDbPlain" startAt="5"/>
            </a:pPr>
            <a:r>
              <a:rPr lang="zh-CN" altLang="zh-CN" sz="1300" dirty="0">
                <a:solidFill>
                  <a:schemeClr val="tx1"/>
                </a:solidFill>
                <a:latin typeface="微软雅黑" pitchFamily="34" charset="-122"/>
                <a:ea typeface="微软雅黑" pitchFamily="34" charset="-122"/>
                <a:cs typeface="Times New Roman" pitchFamily="18" charset="0"/>
              </a:rPr>
              <a:t>删除危房面积、供暖面积、投入使用日期和期末实有数中房屋分类数量，从填报用途和往年填报质量综合考虑，删除这块填报内容。</a:t>
            </a:r>
            <a:endParaRPr lang="zh-CN" altLang="en-US" sz="1300" dirty="0">
              <a:solidFill>
                <a:schemeClr val="tx1"/>
              </a:solidFill>
              <a:latin typeface="微软雅黑" pitchFamily="34" charset="-122"/>
              <a:ea typeface="微软雅黑" pitchFamily="34" charset="-122"/>
              <a:cs typeface="Times New Roman" pitchFamily="18" charset="0"/>
            </a:endParaRPr>
          </a:p>
        </p:txBody>
      </p:sp>
      <p:sp>
        <p:nvSpPr>
          <p:cNvPr id="18" name="文本框 67"/>
          <p:cNvSpPr txBox="1"/>
          <p:nvPr/>
        </p:nvSpPr>
        <p:spPr>
          <a:xfrm>
            <a:off x="4719079" y="610883"/>
            <a:ext cx="3813362" cy="306174"/>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审核关注：权属人与“使用其他单位房屋”相关情况</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23064"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07</a:t>
            </a:r>
            <a:r>
              <a:rPr lang="zh-CN" altLang="en-US" sz="2000" b="1">
                <a:solidFill>
                  <a:srgbClr val="545454"/>
                </a:solidFill>
                <a:latin typeface="微软雅黑" pitchFamily="34" charset="-122"/>
                <a:ea typeface="微软雅黑" pitchFamily="34" charset="-122"/>
              </a:rPr>
              <a:t>车辆情况表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42518" y="1228734"/>
            <a:ext cx="9072000" cy="1368643"/>
          </a:xfrm>
          <a:prstGeom prst="rect">
            <a:avLst/>
          </a:prstGeom>
        </p:spPr>
      </p:pic>
      <p:sp>
        <p:nvSpPr>
          <p:cNvPr id="4" name="矩形 3"/>
          <p:cNvSpPr/>
          <p:nvPr/>
        </p:nvSpPr>
        <p:spPr>
          <a:xfrm>
            <a:off x="-4346" y="2629123"/>
            <a:ext cx="8919631" cy="2585323"/>
          </a:xfrm>
          <a:prstGeom prst="rect">
            <a:avLst/>
          </a:prstGeom>
        </p:spPr>
        <p:txBody>
          <a:bodyPr wrap="square">
            <a:spAutoFit/>
          </a:bodyPr>
          <a:lstStyle/>
          <a:p>
            <a:pPr algn="just">
              <a:lnSpc>
                <a:spcPct val="150000"/>
              </a:lnSpc>
              <a:spcAft>
                <a:spcPts val="0"/>
              </a:spcAft>
            </a:pPr>
            <a:r>
              <a:rPr lang="zh-CN" altLang="zh-CN" sz="1200" kern="100" dirty="0">
                <a:latin typeface="微软雅黑" pitchFamily="34" charset="-122"/>
                <a:ea typeface="微软雅黑" pitchFamily="34" charset="-122"/>
                <a:cs typeface="Times New Roman" pitchFamily="18" charset="0"/>
              </a:rPr>
              <a:t>主要指标解读及注意事项</a:t>
            </a:r>
            <a:r>
              <a:rPr lang="zh-CN" altLang="en-US" sz="1200" kern="100" dirty="0">
                <a:latin typeface="微软雅黑" pitchFamily="34" charset="-122"/>
                <a:ea typeface="微软雅黑" pitchFamily="34" charset="-122"/>
                <a:cs typeface="Times New Roman" pitchFamily="18" charset="0"/>
              </a:rPr>
              <a:t>：</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a:pPr>
            <a:r>
              <a:rPr lang="zh-CN" altLang="zh-CN" sz="1200" b="1" kern="100" dirty="0">
                <a:solidFill>
                  <a:srgbClr val="C00000"/>
                </a:solidFill>
                <a:latin typeface="微软雅黑" pitchFamily="34" charset="-122"/>
                <a:ea typeface="微软雅黑" pitchFamily="34" charset="-122"/>
                <a:cs typeface="Times New Roman" pitchFamily="18" charset="0"/>
              </a:rPr>
              <a:t>公车改革情况</a:t>
            </a:r>
            <a:r>
              <a:rPr lang="zh-CN" altLang="zh-CN" sz="1200" kern="100" dirty="0">
                <a:latin typeface="微软雅黑" pitchFamily="34" charset="-122"/>
                <a:ea typeface="微软雅黑" pitchFamily="34" charset="-122"/>
                <a:cs typeface="Times New Roman" pitchFamily="18" charset="0"/>
              </a:rPr>
              <a:t>，根据单位公车改革情况手工选择填列“车改方案未批复”、“车改方案已批复”，其中：车改方案未批复是指公车改革尚未启动或方案尚未获得批复；</a:t>
            </a:r>
            <a:r>
              <a:rPr lang="zh-CN" altLang="zh-CN" sz="1200" b="1" kern="100" dirty="0">
                <a:solidFill>
                  <a:srgbClr val="C00000"/>
                </a:solidFill>
                <a:latin typeface="微软雅黑" pitchFamily="34" charset="-122"/>
                <a:ea typeface="微软雅黑" pitchFamily="34" charset="-122"/>
                <a:cs typeface="Times New Roman" pitchFamily="18" charset="0"/>
              </a:rPr>
              <a:t>车改方案已批复</a:t>
            </a:r>
            <a:r>
              <a:rPr lang="zh-CN" altLang="zh-CN" sz="1200" kern="100" dirty="0">
                <a:latin typeface="微软雅黑" pitchFamily="34" charset="-122"/>
                <a:ea typeface="微软雅黑" pitchFamily="34" charset="-122"/>
                <a:cs typeface="Times New Roman" pitchFamily="18" charset="0"/>
              </a:rPr>
              <a:t>是指公车改革方案已获得批复，并根据批复文件选择填写“取消待处置车辆”或“保留车辆”。“</a:t>
            </a:r>
            <a:r>
              <a:rPr lang="zh-CN" altLang="zh-CN" sz="1200" kern="100" dirty="0">
                <a:solidFill>
                  <a:srgbClr val="C00000"/>
                </a:solidFill>
                <a:latin typeface="微软雅黑" pitchFamily="34" charset="-122"/>
                <a:ea typeface="微软雅黑" pitchFamily="34" charset="-122"/>
                <a:cs typeface="Times New Roman" pitchFamily="18" charset="0"/>
              </a:rPr>
              <a:t>取消待处置车辆</a:t>
            </a:r>
            <a:r>
              <a:rPr lang="zh-CN" altLang="zh-CN" sz="1200" kern="100" dirty="0">
                <a:latin typeface="微软雅黑" pitchFamily="34" charset="-122"/>
                <a:ea typeface="微软雅黑" pitchFamily="34" charset="-122"/>
                <a:cs typeface="Times New Roman" pitchFamily="18" charset="0"/>
              </a:rPr>
              <a:t>”是指车改方案已批复取消、但尚未完成处置的车辆。</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itchFamily="34" charset="-122"/>
                <a:ea typeface="微软雅黑" pitchFamily="34" charset="-122"/>
                <a:cs typeface="Times New Roman" pitchFamily="18" charset="0"/>
              </a:rPr>
              <a:t>排气量</a:t>
            </a:r>
            <a:r>
              <a:rPr lang="zh-CN" altLang="zh-CN" sz="1200" kern="100" dirty="0">
                <a:latin typeface="微软雅黑" pitchFamily="34" charset="-122"/>
                <a:ea typeface="微软雅黑" pitchFamily="34" charset="-122"/>
                <a:cs typeface="Times New Roman" pitchFamily="18" charset="0"/>
              </a:rPr>
              <a:t>，按“</a:t>
            </a:r>
            <a:r>
              <a:rPr lang="en-US" altLang="zh-CN" sz="1200" kern="100" dirty="0">
                <a:latin typeface="微软雅黑" pitchFamily="34" charset="-122"/>
                <a:ea typeface="微软雅黑" pitchFamily="34" charset="-122"/>
                <a:cs typeface="Times New Roman" pitchFamily="18" charset="0"/>
              </a:rPr>
              <a:t>1.6</a:t>
            </a:r>
            <a:r>
              <a:rPr lang="zh-CN" altLang="zh-CN" sz="1200" kern="100" dirty="0">
                <a:latin typeface="微软雅黑" pitchFamily="34" charset="-122"/>
                <a:ea typeface="微软雅黑" pitchFamily="34" charset="-122"/>
                <a:cs typeface="Times New Roman" pitchFamily="18" charset="0"/>
              </a:rPr>
              <a:t>（含）升以下”、“</a:t>
            </a:r>
            <a:r>
              <a:rPr lang="en-US" altLang="zh-CN" sz="1200" kern="100" dirty="0">
                <a:latin typeface="微软雅黑" pitchFamily="34" charset="-122"/>
                <a:ea typeface="微软雅黑" pitchFamily="34" charset="-122"/>
                <a:cs typeface="Times New Roman" pitchFamily="18" charset="0"/>
              </a:rPr>
              <a:t>1.6-1.8</a:t>
            </a:r>
            <a:r>
              <a:rPr lang="zh-CN" altLang="zh-CN" sz="1200" kern="100" dirty="0">
                <a:latin typeface="微软雅黑" pitchFamily="34" charset="-122"/>
                <a:ea typeface="微软雅黑" pitchFamily="34" charset="-122"/>
                <a:cs typeface="Times New Roman" pitchFamily="18" charset="0"/>
              </a:rPr>
              <a:t>（含）升”、“</a:t>
            </a:r>
            <a:r>
              <a:rPr lang="en-US" altLang="zh-CN" sz="1200" kern="100" dirty="0">
                <a:latin typeface="微软雅黑" pitchFamily="34" charset="-122"/>
                <a:ea typeface="微软雅黑" pitchFamily="34" charset="-122"/>
                <a:cs typeface="Times New Roman" pitchFamily="18" charset="0"/>
              </a:rPr>
              <a:t>2.0</a:t>
            </a:r>
            <a:r>
              <a:rPr lang="zh-CN" altLang="zh-CN" sz="1200" kern="100" dirty="0">
                <a:latin typeface="微软雅黑" pitchFamily="34" charset="-122"/>
                <a:ea typeface="微软雅黑" pitchFamily="34" charset="-122"/>
                <a:cs typeface="Times New Roman" pitchFamily="18" charset="0"/>
              </a:rPr>
              <a:t>（含）</a:t>
            </a:r>
            <a:r>
              <a:rPr lang="en-US" altLang="zh-CN" sz="1200" kern="100" dirty="0">
                <a:latin typeface="微软雅黑" pitchFamily="34" charset="-122"/>
                <a:ea typeface="微软雅黑" pitchFamily="34" charset="-122"/>
                <a:cs typeface="Times New Roman" pitchFamily="18" charset="0"/>
              </a:rPr>
              <a:t>-2.5</a:t>
            </a:r>
            <a:r>
              <a:rPr lang="zh-CN" altLang="zh-CN" sz="1200" kern="100" dirty="0">
                <a:latin typeface="微软雅黑" pitchFamily="34" charset="-122"/>
                <a:ea typeface="微软雅黑" pitchFamily="34" charset="-122"/>
                <a:cs typeface="Times New Roman" pitchFamily="18" charset="0"/>
              </a:rPr>
              <a:t>升”、“</a:t>
            </a:r>
            <a:r>
              <a:rPr lang="en-US" altLang="zh-CN" sz="1200" kern="100" dirty="0">
                <a:latin typeface="微软雅黑" pitchFamily="34" charset="-122"/>
                <a:ea typeface="微软雅黑" pitchFamily="34" charset="-122"/>
                <a:cs typeface="Times New Roman" pitchFamily="18" charset="0"/>
              </a:rPr>
              <a:t>2.5</a:t>
            </a:r>
            <a:r>
              <a:rPr lang="zh-CN" altLang="zh-CN" sz="1200" kern="100" dirty="0">
                <a:latin typeface="微软雅黑" pitchFamily="34" charset="-122"/>
                <a:ea typeface="微软雅黑" pitchFamily="34" charset="-122"/>
                <a:cs typeface="Times New Roman" pitchFamily="18" charset="0"/>
              </a:rPr>
              <a:t>（含）升以上”、“新能源”、“柴油车”选择填列。</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itchFamily="34" charset="-122"/>
                <a:ea typeface="微软雅黑" pitchFamily="34" charset="-122"/>
                <a:cs typeface="Times New Roman" pitchFamily="18" charset="0"/>
              </a:rPr>
              <a:t>车辆行驶证</a:t>
            </a:r>
            <a:r>
              <a:rPr lang="zh-CN" altLang="zh-CN" sz="1200" kern="100" dirty="0">
                <a:latin typeface="微软雅黑" pitchFamily="34" charset="-122"/>
                <a:ea typeface="微软雅黑" pitchFamily="34" charset="-122"/>
                <a:cs typeface="Times New Roman" pitchFamily="18" charset="0"/>
              </a:rPr>
              <a:t>，根据机动车辆行驶证取得情况填列“有”或“无”。</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a:pPr>
            <a:r>
              <a:rPr lang="zh-CN" altLang="zh-CN" sz="1200" b="1" kern="100" dirty="0">
                <a:latin typeface="微软雅黑" pitchFamily="34" charset="-122"/>
                <a:ea typeface="微软雅黑" pitchFamily="34" charset="-122"/>
                <a:cs typeface="Times New Roman" pitchFamily="18" charset="0"/>
              </a:rPr>
              <a:t>持证人</a:t>
            </a:r>
            <a:r>
              <a:rPr lang="zh-CN" altLang="zh-CN" sz="1200" kern="100" dirty="0">
                <a:latin typeface="微软雅黑" pitchFamily="34" charset="-122"/>
                <a:ea typeface="微软雅黑" pitchFamily="34" charset="-122"/>
                <a:cs typeface="Times New Roman" pitchFamily="18" charset="0"/>
              </a:rPr>
              <a:t>：根据机动车辆行驶证上的所有人填列“</a:t>
            </a:r>
            <a:r>
              <a:rPr lang="zh-CN" altLang="zh-CN" sz="1200" kern="100" dirty="0">
                <a:solidFill>
                  <a:srgbClr val="C00000"/>
                </a:solidFill>
                <a:latin typeface="微软雅黑" pitchFamily="34" charset="-122"/>
                <a:ea typeface="微软雅黑" pitchFamily="34" charset="-122"/>
                <a:cs typeface="Times New Roman" pitchFamily="18" charset="0"/>
              </a:rPr>
              <a:t>本单位</a:t>
            </a:r>
            <a:r>
              <a:rPr lang="zh-CN" altLang="zh-CN" sz="1200" kern="100" dirty="0">
                <a:latin typeface="微软雅黑" pitchFamily="34" charset="-122"/>
                <a:ea typeface="微软雅黑" pitchFamily="34" charset="-122"/>
                <a:cs typeface="Times New Roman" pitchFamily="18" charset="0"/>
              </a:rPr>
              <a:t>”或“</a:t>
            </a:r>
            <a:r>
              <a:rPr lang="zh-CN" altLang="zh-CN" sz="1200" kern="100" dirty="0">
                <a:solidFill>
                  <a:srgbClr val="C00000"/>
                </a:solidFill>
                <a:latin typeface="微软雅黑" pitchFamily="34" charset="-122"/>
                <a:ea typeface="微软雅黑" pitchFamily="34" charset="-122"/>
                <a:cs typeface="Times New Roman" pitchFamily="18" charset="0"/>
              </a:rPr>
              <a:t>非本单位</a:t>
            </a:r>
            <a:r>
              <a:rPr lang="zh-CN" altLang="zh-CN" sz="1200" kern="100" dirty="0">
                <a:latin typeface="微软雅黑" pitchFamily="34" charset="-122"/>
                <a:ea typeface="微软雅黑" pitchFamily="34" charset="-122"/>
                <a:cs typeface="Times New Roman" pitchFamily="18" charset="0"/>
              </a:rPr>
              <a:t>”，</a:t>
            </a:r>
            <a:r>
              <a:rPr lang="zh-CN" altLang="zh-CN" sz="1200" kern="100" dirty="0">
                <a:solidFill>
                  <a:srgbClr val="C00000"/>
                </a:solidFill>
                <a:latin typeface="微软雅黑" pitchFamily="34" charset="-122"/>
                <a:ea typeface="微软雅黑" pitchFamily="34" charset="-122"/>
                <a:cs typeface="Times New Roman" pitchFamily="18" charset="0"/>
              </a:rPr>
              <a:t>由单位手工选择填列</a:t>
            </a:r>
            <a:r>
              <a:rPr lang="zh-CN" altLang="zh-CN" sz="1200" kern="100" dirty="0">
                <a:latin typeface="微软雅黑" pitchFamily="34" charset="-122"/>
                <a:ea typeface="微软雅黑" pitchFamily="34" charset="-122"/>
                <a:cs typeface="Times New Roman" pitchFamily="18" charset="0"/>
              </a:rPr>
              <a:t>；系统默认选择“本单位”，若选择“非本单位”则需在“备注”栏中填写实际持证人名称。</a:t>
            </a:r>
            <a:endParaRPr lang="zh-CN" altLang="zh-CN" sz="900" kern="100" dirty="0">
              <a:effectLst/>
              <a:latin typeface="微软雅黑" pitchFamily="34" charset="-122"/>
              <a:ea typeface="微软雅黑" pitchFamily="34"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23064"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07</a:t>
            </a:r>
            <a:r>
              <a:rPr lang="zh-CN" altLang="en-US" sz="2000" b="1">
                <a:solidFill>
                  <a:srgbClr val="545454"/>
                </a:solidFill>
                <a:latin typeface="微软雅黑" pitchFamily="34" charset="-122"/>
                <a:ea typeface="微软雅黑" pitchFamily="34" charset="-122"/>
              </a:rPr>
              <a:t>车辆情况表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42518" y="1228734"/>
            <a:ext cx="9072000" cy="1368643"/>
          </a:xfrm>
          <a:prstGeom prst="rect">
            <a:avLst/>
          </a:prstGeom>
        </p:spPr>
      </p:pic>
      <p:sp>
        <p:nvSpPr>
          <p:cNvPr id="4" name="矩形 3"/>
          <p:cNvSpPr/>
          <p:nvPr/>
        </p:nvSpPr>
        <p:spPr>
          <a:xfrm>
            <a:off x="-4346" y="2952740"/>
            <a:ext cx="8919631" cy="2031325"/>
          </a:xfrm>
          <a:prstGeom prst="rect">
            <a:avLst/>
          </a:prstGeom>
        </p:spPr>
        <p:txBody>
          <a:bodyPr wrap="square">
            <a:spAutoFit/>
          </a:bodyPr>
          <a:lstStyle/>
          <a:p>
            <a:pPr marL="228600" indent="-228600" algn="just">
              <a:lnSpc>
                <a:spcPct val="150000"/>
              </a:lnSpc>
              <a:spcAft>
                <a:spcPts val="0"/>
              </a:spcAft>
              <a:buFont typeface="+mj-ea"/>
              <a:buAutoNum type="circleNumDbPlain" startAt="5"/>
            </a:pPr>
            <a:r>
              <a:rPr lang="zh-CN" altLang="zh-CN" sz="1200" b="1" kern="100" dirty="0">
                <a:latin typeface="微软雅黑" pitchFamily="34" charset="-122"/>
                <a:ea typeface="微软雅黑" pitchFamily="34" charset="-122"/>
                <a:cs typeface="Times New Roman" pitchFamily="18" charset="0"/>
              </a:rPr>
              <a:t>使用状况</a:t>
            </a:r>
            <a:r>
              <a:rPr lang="zh-CN" altLang="zh-CN" sz="1200" kern="100" dirty="0">
                <a:latin typeface="微软雅黑" pitchFamily="34" charset="-122"/>
                <a:ea typeface="微软雅黑" pitchFamily="34" charset="-122"/>
                <a:cs typeface="Times New Roman" pitchFamily="18" charset="0"/>
              </a:rPr>
              <a:t>，选择填列“自用”、“出租出借”、“闲置”或“其他”，单位应</a:t>
            </a:r>
            <a:r>
              <a:rPr lang="zh-CN" altLang="zh-CN" sz="1200" kern="100" dirty="0">
                <a:solidFill>
                  <a:srgbClr val="C00000"/>
                </a:solidFill>
                <a:latin typeface="微软雅黑" pitchFamily="34" charset="-122"/>
                <a:ea typeface="微软雅黑" pitchFamily="34" charset="-122"/>
                <a:cs typeface="Times New Roman" pitchFamily="18" charset="0"/>
              </a:rPr>
              <a:t>按照年末实际使用状况选择填列</a:t>
            </a:r>
            <a:r>
              <a:rPr lang="zh-CN" altLang="zh-CN" sz="1200" kern="100" dirty="0">
                <a:latin typeface="微软雅黑" pitchFamily="34" charset="-122"/>
                <a:ea typeface="微软雅黑" pitchFamily="34" charset="-122"/>
                <a:cs typeface="Times New Roman" pitchFamily="18" charset="0"/>
              </a:rPr>
              <a:t>（如：车辆在一年内出租出借，但年末不是出租出借状态的，不需填），取消待处置车辆的使用状况按“其他”填列。</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startAt="5"/>
            </a:pPr>
            <a:r>
              <a:rPr lang="zh-CN" altLang="zh-CN" sz="1200" b="1" kern="100" dirty="0">
                <a:latin typeface="微软雅黑" pitchFamily="34" charset="-122"/>
                <a:ea typeface="微软雅黑" pitchFamily="34" charset="-122"/>
                <a:cs typeface="Times New Roman" pitchFamily="18" charset="0"/>
              </a:rPr>
              <a:t>车辆用途</a:t>
            </a:r>
            <a:r>
              <a:rPr lang="zh-CN" altLang="zh-CN" sz="1200" kern="100" dirty="0">
                <a:latin typeface="微软雅黑" pitchFamily="34" charset="-122"/>
                <a:ea typeface="微软雅黑" pitchFamily="34" charset="-122"/>
                <a:cs typeface="Times New Roman" pitchFamily="18" charset="0"/>
              </a:rPr>
              <a:t>，包括“</a:t>
            </a:r>
            <a:r>
              <a:rPr lang="zh-CN" altLang="zh-CN" sz="1200" kern="100" dirty="0">
                <a:solidFill>
                  <a:srgbClr val="C00000"/>
                </a:solidFill>
                <a:latin typeface="微软雅黑" pitchFamily="34" charset="-122"/>
                <a:ea typeface="微软雅黑" pitchFamily="34" charset="-122"/>
                <a:cs typeface="Times New Roman" pitchFamily="18" charset="0"/>
              </a:rPr>
              <a:t>副部（省）级及以上领导用车</a:t>
            </a:r>
            <a:r>
              <a:rPr lang="zh-CN" altLang="zh-CN" sz="1200" kern="100" dirty="0">
                <a:latin typeface="微软雅黑" pitchFamily="34" charset="-122"/>
                <a:ea typeface="微软雅黑" pitchFamily="34" charset="-122"/>
                <a:cs typeface="Times New Roman" pitchFamily="18" charset="0"/>
              </a:rPr>
              <a:t>、主要领导干部用车、机要通信用车、应急保障用车、执法执勤用车、特种专业技术用车、离退休干部用车以及其他用车”。公车改革未完成的，按实际车辆用途对照新的车辆用途分类填写，无对应分类的填写到其他用车。</a:t>
            </a:r>
            <a:r>
              <a:rPr lang="zh-CN" altLang="en-US" sz="1200" kern="100" dirty="0">
                <a:latin typeface="微软雅黑" pitchFamily="34" charset="-122"/>
                <a:ea typeface="微软雅黑" pitchFamily="34" charset="-122"/>
                <a:cs typeface="Times New Roman" pitchFamily="18" charset="0"/>
              </a:rPr>
              <a:t>重点关注：</a:t>
            </a:r>
            <a:r>
              <a:rPr lang="zh-CN" altLang="zh-CN" sz="1200" kern="100" dirty="0">
                <a:latin typeface="微软雅黑" pitchFamily="34" charset="-122"/>
                <a:ea typeface="微软雅黑" pitchFamily="34" charset="-122"/>
                <a:cs typeface="Times New Roman" pitchFamily="18" charset="0"/>
              </a:rPr>
              <a:t>副部（省）级及以上领导用车是指省部级及以上领导干部配备的专用车辆；</a:t>
            </a:r>
            <a:r>
              <a:rPr lang="zh-CN" altLang="zh-CN" sz="1200" kern="100" dirty="0">
                <a:solidFill>
                  <a:srgbClr val="C00000"/>
                </a:solidFill>
                <a:latin typeface="微软雅黑" pitchFamily="34" charset="-122"/>
                <a:ea typeface="微软雅黑" pitchFamily="34" charset="-122"/>
                <a:cs typeface="Times New Roman" pitchFamily="18" charset="0"/>
              </a:rPr>
              <a:t>主要领导干部用车是指单位主要负责人（省部级以下）保留车辆</a:t>
            </a:r>
            <a:r>
              <a:rPr lang="zh-CN" altLang="zh-CN" sz="1200" kern="100" dirty="0">
                <a:latin typeface="微软雅黑" pitchFamily="34" charset="-122"/>
                <a:ea typeface="微软雅黑" pitchFamily="34" charset="-122"/>
                <a:cs typeface="Times New Roman" pitchFamily="18" charset="0"/>
              </a:rPr>
              <a:t>；离退休干部用车是指给离退休干部配备使用的车辆。</a:t>
            </a:r>
            <a:endParaRPr lang="en-US" altLang="zh-CN" sz="1200" b="1" kern="100" dirty="0">
              <a:latin typeface="微软雅黑" pitchFamily="34" charset="-122"/>
              <a:ea typeface="微软雅黑" pitchFamily="34" charset="-122"/>
              <a:cs typeface="Times New Roman" pitchFamily="18" charset="0"/>
            </a:endParaRPr>
          </a:p>
          <a:p>
            <a:pPr marL="228600" indent="-228600" algn="just">
              <a:lnSpc>
                <a:spcPct val="150000"/>
              </a:lnSpc>
              <a:spcAft>
                <a:spcPts val="0"/>
              </a:spcAft>
              <a:buFont typeface="+mj-ea"/>
              <a:buAutoNum type="circleNumDbPlain" startAt="5"/>
            </a:pPr>
            <a:r>
              <a:rPr lang="zh-CN" altLang="zh-CN" sz="1200" b="1" kern="100" dirty="0">
                <a:latin typeface="微软雅黑" pitchFamily="34" charset="-122"/>
                <a:ea typeface="微软雅黑" pitchFamily="34" charset="-122"/>
                <a:cs typeface="Times New Roman" pitchFamily="18" charset="0"/>
              </a:rPr>
              <a:t>删除编制情况</a:t>
            </a:r>
            <a:r>
              <a:rPr lang="zh-CN" altLang="zh-CN" sz="1200" kern="100" dirty="0">
                <a:latin typeface="微软雅黑" pitchFamily="34" charset="-122"/>
                <a:ea typeface="微软雅黑" pitchFamily="34" charset="-122"/>
                <a:cs typeface="Times New Roman" pitchFamily="18" charset="0"/>
              </a:rPr>
              <a:t>，从填报用途和往年填报质量综合考虑，删除这块填报内容。</a:t>
            </a:r>
            <a:endParaRPr lang="zh-CN" altLang="zh-CN" sz="900" kern="100" dirty="0">
              <a:effectLst/>
              <a:latin typeface="微软雅黑" pitchFamily="34" charset="-122"/>
              <a:ea typeface="微软雅黑" pitchFamily="34" charset="-122"/>
              <a:cs typeface="Times New Roman" pitchFamily="18" charset="0"/>
            </a:endParaRPr>
          </a:p>
        </p:txBody>
      </p:sp>
      <p:sp>
        <p:nvSpPr>
          <p:cNvPr id="14" name="矩形 13"/>
          <p:cNvSpPr/>
          <p:nvPr/>
        </p:nvSpPr>
        <p:spPr>
          <a:xfrm>
            <a:off x="-4346" y="2629123"/>
            <a:ext cx="8919631" cy="336695"/>
          </a:xfrm>
          <a:prstGeom prst="rect">
            <a:avLst/>
          </a:prstGeom>
        </p:spPr>
        <p:txBody>
          <a:bodyPr wrap="square">
            <a:spAutoFit/>
          </a:bodyPr>
          <a:lstStyle/>
          <a:p>
            <a:pPr algn="just">
              <a:lnSpc>
                <a:spcPct val="150000"/>
              </a:lnSpc>
              <a:spcAft>
                <a:spcPts val="0"/>
              </a:spcAft>
            </a:pPr>
            <a:r>
              <a:rPr lang="zh-CN" altLang="zh-CN" sz="1200" kern="100">
                <a:latin typeface="微软雅黑" pitchFamily="34" charset="-122"/>
                <a:ea typeface="微软雅黑" pitchFamily="34" charset="-122"/>
                <a:cs typeface="Times New Roman" pitchFamily="18" charset="0"/>
              </a:rPr>
              <a:t>主要指标解读及注意事项</a:t>
            </a:r>
            <a:r>
              <a:rPr lang="zh-CN" altLang="en-US" sz="1200" kern="100">
                <a:latin typeface="微软雅黑" pitchFamily="34" charset="-122"/>
                <a:ea typeface="微软雅黑" pitchFamily="34" charset="-122"/>
                <a:cs typeface="Times New Roman" pitchFamily="18" charset="0"/>
              </a:rPr>
              <a:t>：</a:t>
            </a:r>
            <a:endParaRPr lang="en-US" altLang="zh-CN" sz="1200" b="1" kern="100">
              <a:latin typeface="微软雅黑" pitchFamily="34" charset="-122"/>
              <a:ea typeface="微软雅黑" pitchFamily="34" charset="-122"/>
              <a:cs typeface="Times New Roman" pitchFamily="18" charset="0"/>
            </a:endParaRPr>
          </a:p>
        </p:txBody>
      </p:sp>
      <p:sp>
        <p:nvSpPr>
          <p:cNvPr id="15" name="文本框 67"/>
          <p:cNvSpPr txBox="1"/>
          <p:nvPr/>
        </p:nvSpPr>
        <p:spPr>
          <a:xfrm>
            <a:off x="4719079" y="610883"/>
            <a:ext cx="3813362" cy="548548"/>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审核关注：省部级领导用车</a:t>
            </a:r>
            <a:endParaRPr lang="en-US" altLang="zh-CN" sz="1050" b="1"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期末账面原值过低，大部分车辆未计提折旧</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1827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08</a:t>
            </a:r>
            <a:r>
              <a:rPr lang="zh-CN" altLang="en-US" sz="2000" b="1">
                <a:solidFill>
                  <a:srgbClr val="545454"/>
                </a:solidFill>
                <a:latin typeface="微软雅黑" pitchFamily="34" charset="-122"/>
                <a:ea typeface="微软雅黑" pitchFamily="34" charset="-122"/>
              </a:rPr>
              <a:t>在建工程情况表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21075" y="1171011"/>
            <a:ext cx="9108000" cy="1664683"/>
          </a:xfrm>
          <a:prstGeom prst="rect">
            <a:avLst/>
          </a:prstGeom>
        </p:spPr>
      </p:pic>
      <p:sp>
        <p:nvSpPr>
          <p:cNvPr id="6" name="矩形 5"/>
          <p:cNvSpPr/>
          <p:nvPr/>
        </p:nvSpPr>
        <p:spPr>
          <a:xfrm>
            <a:off x="-4345" y="2800344"/>
            <a:ext cx="9133419" cy="2400657"/>
          </a:xfrm>
          <a:prstGeom prst="rect">
            <a:avLst/>
          </a:prstGeom>
        </p:spPr>
        <p:txBody>
          <a:bodyPr wrap="square">
            <a:spAutoFit/>
          </a:bodyPr>
          <a:lstStyle/>
          <a:p>
            <a:pPr>
              <a:lnSpc>
                <a:spcPts val="1500"/>
              </a:lnSpc>
            </a:pPr>
            <a:r>
              <a:rPr lang="zh-CN" altLang="zh-CN" sz="1200" dirty="0">
                <a:latin typeface="微软雅黑" pitchFamily="34" charset="-122"/>
                <a:ea typeface="微软雅黑" pitchFamily="34" charset="-122"/>
              </a:rPr>
              <a:t>主要指标解读及注意事项</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项目名称</a:t>
            </a:r>
            <a:r>
              <a:rPr lang="zh-CN" altLang="zh-CN" sz="1200" dirty="0">
                <a:latin typeface="微软雅黑" pitchFamily="34" charset="-122"/>
                <a:ea typeface="微软雅黑" pitchFamily="34" charset="-122"/>
              </a:rPr>
              <a:t>，是指在建工程项目名称。</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开工日期</a:t>
            </a:r>
            <a:r>
              <a:rPr lang="zh-CN" altLang="zh-CN" sz="1200" dirty="0">
                <a:latin typeface="微软雅黑" pitchFamily="34" charset="-122"/>
                <a:ea typeface="微软雅黑" pitchFamily="34" charset="-122"/>
              </a:rPr>
              <a:t>，填列在建工程开工批复日期。</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工程建设情况</a:t>
            </a:r>
            <a:r>
              <a:rPr lang="zh-CN" altLang="zh-CN" sz="1200" dirty="0">
                <a:latin typeface="微软雅黑" pitchFamily="34" charset="-122"/>
                <a:ea typeface="微软雅黑" pitchFamily="34" charset="-122"/>
              </a:rPr>
              <a:t>：包括</a:t>
            </a:r>
            <a:r>
              <a:rPr lang="zh-CN" altLang="zh-CN" sz="1200" dirty="0">
                <a:solidFill>
                  <a:srgbClr val="C00000"/>
                </a:solidFill>
                <a:latin typeface="微软雅黑" pitchFamily="34" charset="-122"/>
                <a:ea typeface="微软雅黑" pitchFamily="34" charset="-122"/>
              </a:rPr>
              <a:t>在建、停建、建成未使用、已投入使用</a:t>
            </a:r>
            <a:r>
              <a:rPr lang="zh-CN" altLang="zh-CN" sz="1200" dirty="0">
                <a:latin typeface="微软雅黑" pitchFamily="34" charset="-122"/>
                <a:ea typeface="微软雅黑" pitchFamily="34" charset="-122"/>
              </a:rPr>
              <a:t>，手工选择填列。若选填“建成未使用”则需填写“未转固原因”，若选填“已投入使用”，则需同时填写“投入使用日期”和“未转固原因”。</a:t>
            </a:r>
            <a:r>
              <a:rPr lang="zh-CN" altLang="zh-CN" sz="1200" b="1" dirty="0">
                <a:solidFill>
                  <a:srgbClr val="C00000"/>
                </a:solidFill>
                <a:latin typeface="微软雅黑" pitchFamily="34" charset="-122"/>
                <a:ea typeface="微软雅黑" pitchFamily="34" charset="-122"/>
              </a:rPr>
              <a:t>未转固原因</a:t>
            </a:r>
            <a:r>
              <a:rPr lang="zh-CN" altLang="zh-CN" sz="1200" dirty="0">
                <a:latin typeface="微软雅黑" pitchFamily="34" charset="-122"/>
                <a:ea typeface="微软雅黑" pitchFamily="34" charset="-122"/>
              </a:rPr>
              <a:t>目前可以选择“未完成项目竣工决算”、“未完成工程结算”、“未完成项目验收”、“未取得相关证件”、“财务处理问题”、“其他”，如果填写“其他”，则要在备注中说明，需要单位根据实际情况填列。前面也提到了，许多单位存在的在建工程未转固是因为没有及时进行账务处理，建议这种情况在</a:t>
            </a:r>
            <a:r>
              <a:rPr lang="en-US" altLang="zh-CN" sz="1200" dirty="0">
                <a:latin typeface="微软雅黑" pitchFamily="34" charset="-122"/>
                <a:ea typeface="微软雅黑" pitchFamily="34" charset="-122"/>
              </a:rPr>
              <a:t>2018</a:t>
            </a:r>
            <a:r>
              <a:rPr lang="zh-CN" altLang="zh-CN" sz="1200" dirty="0">
                <a:latin typeface="微软雅黑" pitchFamily="34" charset="-122"/>
                <a:ea typeface="微软雅黑" pitchFamily="34" charset="-122"/>
              </a:rPr>
              <a:t>年根据会计制度规定尽快调整账务，规范已使用的在建工程管理。</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计划投资总额</a:t>
            </a:r>
            <a:r>
              <a:rPr lang="zh-CN" altLang="zh-CN" sz="1200" dirty="0">
                <a:latin typeface="微软雅黑" pitchFamily="34" charset="-122"/>
                <a:ea typeface="微软雅黑" pitchFamily="34" charset="-122"/>
              </a:rPr>
              <a:t>，根据在建工程项目总概算数额填列，如有调整，按调整后的金额填列。</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累计完成投资</a:t>
            </a:r>
            <a:r>
              <a:rPr lang="zh-CN" altLang="zh-CN" sz="1200" dirty="0">
                <a:latin typeface="微软雅黑" pitchFamily="34" charset="-122"/>
                <a:ea typeface="微软雅黑" pitchFamily="34" charset="-122"/>
              </a:rPr>
              <a:t>，根据在建工程项目历年</a:t>
            </a:r>
            <a:r>
              <a:rPr lang="zh-CN" altLang="zh-CN" sz="1200" dirty="0">
                <a:solidFill>
                  <a:srgbClr val="C00000"/>
                </a:solidFill>
                <a:latin typeface="微软雅黑" pitchFamily="34" charset="-122"/>
                <a:ea typeface="微软雅黑" pitchFamily="34" charset="-122"/>
              </a:rPr>
              <a:t>累计</a:t>
            </a:r>
            <a:r>
              <a:rPr lang="zh-CN" altLang="en-US" sz="1200" dirty="0">
                <a:solidFill>
                  <a:srgbClr val="C00000"/>
                </a:solidFill>
                <a:latin typeface="微软雅黑" pitchFamily="34" charset="-122"/>
                <a:ea typeface="微软雅黑" pitchFamily="34" charset="-122"/>
              </a:rPr>
              <a:t>到位</a:t>
            </a:r>
            <a:r>
              <a:rPr lang="zh-CN" altLang="zh-CN" sz="1200" dirty="0">
                <a:latin typeface="微软雅黑" pitchFamily="34" charset="-122"/>
                <a:ea typeface="微软雅黑" pitchFamily="34" charset="-122"/>
              </a:rPr>
              <a:t>的投资金额填列。</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当年投资额</a:t>
            </a:r>
            <a:r>
              <a:rPr lang="zh-CN" altLang="zh-CN" sz="1200" dirty="0">
                <a:latin typeface="微软雅黑" pitchFamily="34" charset="-122"/>
                <a:ea typeface="微软雅黑" pitchFamily="34" charset="-122"/>
              </a:rPr>
              <a:t>，根据在建工程项目当年已投资金额填列。</a:t>
            </a:r>
            <a:endParaRPr lang="en-US" altLang="zh-CN" sz="1200" dirty="0">
              <a:latin typeface="微软雅黑" pitchFamily="34" charset="-122"/>
              <a:ea typeface="微软雅黑" pitchFamily="34" charset="-122"/>
            </a:endParaRPr>
          </a:p>
          <a:p>
            <a:pPr marL="228600" indent="-228600">
              <a:lnSpc>
                <a:spcPts val="1500"/>
              </a:lnSpc>
              <a:buFont typeface="+mj-ea"/>
              <a:buAutoNum type="circleNumDbPlain"/>
            </a:pPr>
            <a:r>
              <a:rPr lang="zh-CN" altLang="zh-CN" sz="1200" b="1" dirty="0">
                <a:latin typeface="微软雅黑" pitchFamily="34" charset="-122"/>
                <a:ea typeface="微软雅黑" pitchFamily="34" charset="-122"/>
              </a:rPr>
              <a:t>期末账面数</a:t>
            </a:r>
            <a:r>
              <a:rPr lang="zh-CN" altLang="zh-CN" sz="1200" dirty="0">
                <a:latin typeface="微软雅黑" pitchFamily="34" charset="-122"/>
                <a:ea typeface="微软雅黑" pitchFamily="34" charset="-122"/>
              </a:rPr>
              <a:t>，反映在建工程项目期末财务账面数，暂未实行基建并账的单位，参照有关会计制度的并账要求填报。</a:t>
            </a:r>
          </a:p>
        </p:txBody>
      </p:sp>
      <p:sp>
        <p:nvSpPr>
          <p:cNvPr id="13" name="文本框 67"/>
          <p:cNvSpPr txBox="1"/>
          <p:nvPr/>
        </p:nvSpPr>
        <p:spPr>
          <a:xfrm>
            <a:off x="5307127" y="622463"/>
            <a:ext cx="3813362" cy="548548"/>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手工填列，审核关注：未转固原因</a:t>
            </a:r>
            <a:endParaRPr lang="en-US" altLang="zh-CN" sz="1050" b="1"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今年尽量调整转固定资产</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1827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09</a:t>
            </a:r>
            <a:r>
              <a:rPr lang="zh-CN" altLang="en-US" sz="2000" b="1">
                <a:solidFill>
                  <a:srgbClr val="545454"/>
                </a:solidFill>
                <a:latin typeface="微软雅黑" pitchFamily="34" charset="-122"/>
                <a:ea typeface="微软雅黑" pitchFamily="34" charset="-122"/>
              </a:rPr>
              <a:t>行政单位公共基础设施情况表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55168" y="1097137"/>
            <a:ext cx="9000000" cy="3806005"/>
          </a:xfrm>
          <a:prstGeom prst="rect">
            <a:avLst/>
          </a:prstGeom>
        </p:spPr>
      </p:pic>
      <p:sp>
        <p:nvSpPr>
          <p:cNvPr id="13" name="对角圆角矩形 12"/>
          <p:cNvSpPr/>
          <p:nvPr/>
        </p:nvSpPr>
        <p:spPr>
          <a:xfrm>
            <a:off x="3505228" y="2495552"/>
            <a:ext cx="5638772" cy="261934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4" name="矩形 13"/>
          <p:cNvSpPr/>
          <p:nvPr/>
        </p:nvSpPr>
        <p:spPr>
          <a:xfrm>
            <a:off x="3657624" y="2539462"/>
            <a:ext cx="5465820" cy="2400657"/>
          </a:xfrm>
          <a:prstGeom prst="rect">
            <a:avLst/>
          </a:prstGeom>
        </p:spPr>
        <p:txBody>
          <a:bodyPr wrap="square">
            <a:spAutoFit/>
          </a:bodyPr>
          <a:lstStyle/>
          <a:p>
            <a:pPr>
              <a:lnSpc>
                <a:spcPct val="150000"/>
              </a:lnSpc>
            </a:pPr>
            <a:r>
              <a:rPr lang="zh-CN" altLang="zh-CN" sz="1600" b="1" dirty="0">
                <a:latin typeface="微软雅黑" pitchFamily="34" charset="-122"/>
                <a:ea typeface="微软雅黑" pitchFamily="34" charset="-122"/>
                <a:cs typeface="Times New Roman" pitchFamily="18" charset="0"/>
              </a:rPr>
              <a:t>主要指标解读及注意事项</a:t>
            </a:r>
            <a:r>
              <a:rPr lang="en-US" altLang="zh-CN" sz="1600" b="1" dirty="0" smtClean="0">
                <a:latin typeface="微软雅黑" pitchFamily="34" charset="-122"/>
                <a:ea typeface="微软雅黑" pitchFamily="34" charset="-122"/>
                <a:cs typeface="Times New Roman" pitchFamily="18" charset="0"/>
              </a:rPr>
              <a:t>:  </a:t>
            </a:r>
            <a:r>
              <a:rPr lang="zh-CN" altLang="en-US" sz="1600" b="1" dirty="0" smtClean="0">
                <a:solidFill>
                  <a:srgbClr val="C00000"/>
                </a:solidFill>
                <a:latin typeface="微软雅黑" pitchFamily="34" charset="-122"/>
                <a:ea typeface="微软雅黑" pitchFamily="34" charset="-122"/>
                <a:cs typeface="Times New Roman" pitchFamily="18" charset="0"/>
              </a:rPr>
              <a:t>注意与经管资产的衔接</a:t>
            </a:r>
            <a:endParaRPr lang="en-US" altLang="zh-CN" sz="1600" b="1" dirty="0">
              <a:solidFill>
                <a:srgbClr val="C00000"/>
              </a:solidFill>
              <a:latin typeface="微软雅黑" pitchFamily="34" charset="-122"/>
              <a:ea typeface="微软雅黑" pitchFamily="34" charset="-122"/>
              <a:cs typeface="Times New Roman" pitchFamily="18" charset="0"/>
            </a:endParaRPr>
          </a:p>
          <a:p>
            <a:pPr indent="444500">
              <a:lnSpc>
                <a:spcPct val="150000"/>
              </a:lnSpc>
            </a:pPr>
            <a:r>
              <a:rPr lang="zh-CN" altLang="en-US" sz="1400" b="1" dirty="0">
                <a:latin typeface="微软雅黑" pitchFamily="34" charset="-122"/>
                <a:ea typeface="微软雅黑" pitchFamily="34" charset="-122"/>
                <a:cs typeface="Times New Roman" pitchFamily="18" charset="0"/>
              </a:rPr>
              <a:t>本</a:t>
            </a:r>
            <a:r>
              <a:rPr lang="zh-CN" altLang="en-US" sz="1400" b="1" dirty="0" smtClean="0">
                <a:latin typeface="微软雅黑" pitchFamily="34" charset="-122"/>
                <a:ea typeface="微软雅黑" pitchFamily="34" charset="-122"/>
                <a:cs typeface="Times New Roman" pitchFamily="18" charset="0"/>
              </a:rPr>
              <a:t>表主要由相关行政单位填报</a:t>
            </a:r>
            <a:r>
              <a:rPr lang="zh-CN" altLang="en-US" sz="1400" b="1"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由按规定对其负有管理维护职责的部门</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单位</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填报。多个部门</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单位</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共同管理维护的公共基础设施，应当由对该资产负有主要管理维护职责或者承担后续主要支出责任的部门</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单位</a:t>
            </a:r>
            <a:r>
              <a:rPr lang="en-US" altLang="zh-CN" sz="1400" dirty="0">
                <a:latin typeface="微软雅黑" pitchFamily="34" charset="-122"/>
                <a:ea typeface="微软雅黑" pitchFamily="34" charset="-122"/>
                <a:cs typeface="Times New Roman" pitchFamily="18" charset="0"/>
              </a:rPr>
              <a:t>) </a:t>
            </a:r>
            <a:r>
              <a:rPr lang="zh-CN" altLang="en-US" sz="1400" dirty="0">
                <a:latin typeface="微软雅黑" pitchFamily="34" charset="-122"/>
                <a:ea typeface="微软雅黑" pitchFamily="34" charset="-122"/>
                <a:cs typeface="Times New Roman" pitchFamily="18" charset="0"/>
              </a:rPr>
              <a:t>填报。分为多个组成部分由不同部门</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单位</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分别管理维护的公共基础设施，应当由各个部门</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单位</a:t>
            </a:r>
            <a:r>
              <a:rPr lang="en-US" altLang="zh-CN" sz="1400" dirty="0">
                <a:latin typeface="微软雅黑" pitchFamily="34" charset="-122"/>
                <a:ea typeface="微软雅黑" pitchFamily="34" charset="-122"/>
                <a:cs typeface="Times New Roman" pitchFamily="18" charset="0"/>
              </a:rPr>
              <a:t>)</a:t>
            </a:r>
            <a:r>
              <a:rPr lang="zh-CN" altLang="en-US" sz="1400" dirty="0">
                <a:latin typeface="微软雅黑" pitchFamily="34" charset="-122"/>
                <a:ea typeface="微软雅黑" pitchFamily="34" charset="-122"/>
                <a:cs typeface="Times New Roman" pitchFamily="18" charset="0"/>
              </a:rPr>
              <a:t>分别填报对其负责管理维护的公共基础设施的相应部分。</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50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9926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10</a:t>
            </a:r>
            <a:r>
              <a:rPr lang="zh-CN" altLang="en-US" sz="2000" b="1">
                <a:solidFill>
                  <a:srgbClr val="545454"/>
                </a:solidFill>
                <a:latin typeface="微软雅黑" pitchFamily="34" charset="-122"/>
                <a:ea typeface="微软雅黑" pitchFamily="34" charset="-122"/>
              </a:rPr>
              <a:t>资产出租出借情况表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24505" y="1073324"/>
            <a:ext cx="9108000" cy="2397418"/>
          </a:xfrm>
          <a:prstGeom prst="rect">
            <a:avLst/>
          </a:prstGeom>
        </p:spPr>
      </p:pic>
      <p:sp>
        <p:nvSpPr>
          <p:cNvPr id="4" name="矩形 3"/>
          <p:cNvSpPr/>
          <p:nvPr/>
        </p:nvSpPr>
        <p:spPr>
          <a:xfrm>
            <a:off x="0" y="3435326"/>
            <a:ext cx="9144000" cy="1754326"/>
          </a:xfrm>
          <a:prstGeom prst="rect">
            <a:avLst/>
          </a:prstGeom>
        </p:spPr>
        <p:txBody>
          <a:bodyPr wrap="square">
            <a:spAutoFit/>
          </a:bodyPr>
          <a:lstStyle/>
          <a:p>
            <a:r>
              <a:rPr lang="zh-CN" altLang="en-US" sz="1200" dirty="0">
                <a:latin typeface="微软雅黑" pitchFamily="34" charset="-122"/>
                <a:ea typeface="微软雅黑" pitchFamily="34" charset="-122"/>
              </a:rPr>
              <a:t>主要指标解读及注意事项：</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en-US" sz="1200" b="1" dirty="0">
                <a:latin typeface="微软雅黑" pitchFamily="34" charset="-122"/>
                <a:ea typeface="微软雅黑" pitchFamily="34" charset="-122"/>
              </a:rPr>
              <a:t>填表范围</a:t>
            </a:r>
            <a:r>
              <a:rPr lang="zh-CN" altLang="en-US" sz="1200" dirty="0">
                <a:latin typeface="微软雅黑" pitchFamily="34" charset="-122"/>
                <a:ea typeface="微软雅黑" pitchFamily="34" charset="-122"/>
              </a:rPr>
              <a:t>，本表反映单位本期账面资产出租出借的相关情况，包括期末尚在出租出借资产和本期内结束出租出借资产。</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en-US" sz="1200" b="1" dirty="0">
                <a:solidFill>
                  <a:srgbClr val="C00000"/>
                </a:solidFill>
                <a:latin typeface="微软雅黑" pitchFamily="34" charset="-122"/>
                <a:ea typeface="微软雅黑" pitchFamily="34" charset="-122"/>
              </a:rPr>
              <a:t>本期多次出租出借的资产</a:t>
            </a:r>
            <a:r>
              <a:rPr lang="zh-CN" altLang="en-US" sz="1200" dirty="0">
                <a:latin typeface="微软雅黑" pitchFamily="34" charset="-122"/>
                <a:ea typeface="微软雅黑" pitchFamily="34" charset="-122"/>
              </a:rPr>
              <a:t>，为避免重复统计出租出借资产价值，同一资产（房屋、土地等资产以拆分后出租出借部分为准）本期多次出租出借的，应合并作为一条记录填写，其中“承租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方”、“出租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期限”、“审批情况”按照最新合同信息填写，“本期实收出租（借）收益”按照合并后的当年总收益进行填写。</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en-US" sz="1200" b="1" dirty="0">
                <a:latin typeface="微软雅黑" pitchFamily="34" charset="-122"/>
                <a:ea typeface="微软雅黑" pitchFamily="34" charset="-122"/>
              </a:rPr>
              <a:t>资产分类</a:t>
            </a:r>
            <a:r>
              <a:rPr lang="zh-CN" altLang="en-US" sz="1200" dirty="0">
                <a:latin typeface="微软雅黑" pitchFamily="34" charset="-122"/>
                <a:ea typeface="微软雅黑" pitchFamily="34" charset="-122"/>
              </a:rPr>
              <a:t>，固定资产依据</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固定资产分类与代码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GB/T14885-2010</a:t>
            </a:r>
            <a:r>
              <a:rPr lang="zh-CN" altLang="en-US" sz="1200" dirty="0">
                <a:latin typeface="微软雅黑" pitchFamily="34" charset="-122"/>
                <a:ea typeface="微软雅黑" pitchFamily="34" charset="-122"/>
              </a:rPr>
              <a:t>）填列；无形资产依据</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无形资产分类与代码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a:t>
            </a:r>
            <a:r>
              <a:rPr lang="en-US" altLang="zh-CN" sz="1200" dirty="0">
                <a:latin typeface="微软雅黑" pitchFamily="34" charset="-122"/>
                <a:ea typeface="微软雅黑" pitchFamily="34" charset="-122"/>
              </a:rPr>
              <a:t>GB/T35416-2017</a:t>
            </a:r>
            <a:r>
              <a:rPr lang="zh-CN" altLang="en-US" sz="1200" dirty="0">
                <a:latin typeface="微软雅黑" pitchFamily="34" charset="-122"/>
                <a:ea typeface="微软雅黑" pitchFamily="34" charset="-122"/>
              </a:rPr>
              <a:t>）进行填列；流动资产按货币性资金、其他流动资产选择填列。</a:t>
            </a:r>
            <a:r>
              <a:rPr lang="zh-CN" altLang="en-US" sz="1200" dirty="0">
                <a:solidFill>
                  <a:srgbClr val="C00000"/>
                </a:solidFill>
                <a:latin typeface="微软雅黑" pitchFamily="34" charset="-122"/>
                <a:ea typeface="微软雅黑" pitchFamily="34" charset="-122"/>
              </a:rPr>
              <a:t>户外附属设施等出租出借情况按其他资产填列</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en-US" sz="1200" b="1" dirty="0">
                <a:latin typeface="微软雅黑" pitchFamily="34" charset="-122"/>
                <a:ea typeface="微软雅黑" pitchFamily="34" charset="-122"/>
              </a:rPr>
              <a:t>账面原值</a:t>
            </a:r>
            <a:r>
              <a:rPr lang="zh-CN" altLang="en-US" sz="1200" dirty="0">
                <a:latin typeface="微软雅黑" pitchFamily="34" charset="-122"/>
                <a:ea typeface="微软雅黑" pitchFamily="34" charset="-122"/>
              </a:rPr>
              <a:t>，指用于出租出借资产实际取得时原值。</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en-US" sz="1200" b="1" dirty="0">
                <a:latin typeface="微软雅黑" pitchFamily="34" charset="-122"/>
                <a:ea typeface="微软雅黑" pitchFamily="34" charset="-122"/>
              </a:rPr>
              <a:t>出租出借数量</a:t>
            </a:r>
            <a:r>
              <a:rPr lang="en-US" altLang="zh-CN" sz="12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面积</a:t>
            </a:r>
            <a:r>
              <a:rPr lang="zh-CN" altLang="en-US" sz="1200" dirty="0">
                <a:latin typeface="微软雅黑" pitchFamily="34" charset="-122"/>
                <a:ea typeface="微软雅黑" pitchFamily="34" charset="-122"/>
              </a:rPr>
              <a:t>，出租出借设备和车辆等按实际出租出借的数量填列；出租出借土地和房屋按实际出租出借的面积填列。</a:t>
            </a:r>
            <a:endParaRPr lang="en-US" altLang="zh-CN" sz="1200" dirty="0">
              <a:latin typeface="微软雅黑" pitchFamily="34" charset="-122"/>
              <a:ea typeface="微软雅黑" pitchFamily="34" charset="-122"/>
            </a:endParaRPr>
          </a:p>
        </p:txBody>
      </p:sp>
      <p:sp>
        <p:nvSpPr>
          <p:cNvPr id="13" name="文本框 67"/>
          <p:cNvSpPr txBox="1"/>
          <p:nvPr/>
        </p:nvSpPr>
        <p:spPr>
          <a:xfrm>
            <a:off x="6156175" y="564951"/>
            <a:ext cx="2361217" cy="548548"/>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系统提取，可手工改动</a:t>
            </a:r>
            <a:endParaRPr lang="en-US" altLang="zh-CN" sz="1050" b="1"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部分出租出借，卡片进行拆分</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39926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10</a:t>
            </a:r>
            <a:r>
              <a:rPr lang="zh-CN" altLang="en-US" sz="2000" b="1">
                <a:solidFill>
                  <a:srgbClr val="545454"/>
                </a:solidFill>
                <a:latin typeface="微软雅黑" pitchFamily="34" charset="-122"/>
                <a:ea typeface="微软雅黑" pitchFamily="34" charset="-122"/>
              </a:rPr>
              <a:t>资产出租出借情况表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24505" y="1076008"/>
            <a:ext cx="9108000" cy="2397418"/>
          </a:xfrm>
          <a:prstGeom prst="rect">
            <a:avLst/>
          </a:prstGeom>
        </p:spPr>
      </p:pic>
      <p:sp>
        <p:nvSpPr>
          <p:cNvPr id="4" name="矩形 3"/>
          <p:cNvSpPr/>
          <p:nvPr/>
        </p:nvSpPr>
        <p:spPr>
          <a:xfrm>
            <a:off x="0" y="3625826"/>
            <a:ext cx="9144000" cy="1569660"/>
          </a:xfrm>
          <a:prstGeom prst="rect">
            <a:avLst/>
          </a:prstGeom>
        </p:spPr>
        <p:txBody>
          <a:bodyPr wrap="square">
            <a:spAutoFit/>
          </a:bodyPr>
          <a:lstStyle/>
          <a:p>
            <a:pPr marL="228600" indent="-228600">
              <a:buFont typeface="+mj-ea"/>
              <a:buAutoNum type="circleNumDbPlain" startAt="6"/>
            </a:pPr>
            <a:r>
              <a:rPr lang="zh-CN" altLang="en-US" sz="1200" b="1" dirty="0">
                <a:latin typeface="微软雅黑" pitchFamily="34" charset="-122"/>
                <a:ea typeface="微软雅黑" pitchFamily="34" charset="-122"/>
              </a:rPr>
              <a:t>出租出借资产价值</a:t>
            </a:r>
            <a:r>
              <a:rPr lang="zh-CN" altLang="en-US" sz="1200" dirty="0">
                <a:latin typeface="微软雅黑" pitchFamily="34" charset="-122"/>
                <a:ea typeface="微软雅黑" pitchFamily="34" charset="-122"/>
              </a:rPr>
              <a:t>，如出租出借土地、房屋及构筑物，由报表</a:t>
            </a:r>
            <a:r>
              <a:rPr lang="zh-CN" altLang="en-US" sz="1200" dirty="0">
                <a:solidFill>
                  <a:srgbClr val="C00000"/>
                </a:solidFill>
                <a:latin typeface="微软雅黑" pitchFamily="34" charset="-122"/>
                <a:ea typeface="微软雅黑" pitchFamily="34" charset="-122"/>
              </a:rPr>
              <a:t>软件按出租出借面积占比计算出租出借资产价值</a:t>
            </a:r>
            <a:r>
              <a:rPr lang="zh-CN" altLang="en-US" sz="1200" dirty="0">
                <a:latin typeface="微软雅黑" pitchFamily="34" charset="-122"/>
                <a:ea typeface="微软雅黑" pitchFamily="34" charset="-122"/>
              </a:rPr>
              <a:t>；如出租出借除土地和房屋及构筑物以外的其他资产，出租出借资产价值</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账面原值。</a:t>
            </a:r>
            <a:endParaRPr lang="en-US" altLang="zh-CN" sz="1200" dirty="0">
              <a:latin typeface="微软雅黑" pitchFamily="34" charset="-122"/>
              <a:ea typeface="微软雅黑" pitchFamily="34" charset="-122"/>
            </a:endParaRPr>
          </a:p>
          <a:p>
            <a:pPr marL="228600" indent="-228600">
              <a:buFont typeface="+mj-ea"/>
              <a:buAutoNum type="circleNumDbPlain" startAt="6"/>
            </a:pPr>
            <a:r>
              <a:rPr lang="zh-CN" altLang="en-US" sz="1200" b="1" dirty="0">
                <a:latin typeface="微软雅黑" pitchFamily="34" charset="-122"/>
                <a:ea typeface="微软雅黑" pitchFamily="34" charset="-122"/>
              </a:rPr>
              <a:t>承租（借）方</a:t>
            </a:r>
            <a:r>
              <a:rPr lang="zh-CN" altLang="en-US" sz="1200" dirty="0">
                <a:latin typeface="微软雅黑" pitchFamily="34" charset="-122"/>
                <a:ea typeface="微软雅黑" pitchFamily="34" charset="-122"/>
              </a:rPr>
              <a:t>，按实际承租（借）方填列。</a:t>
            </a:r>
            <a:r>
              <a:rPr lang="zh-CN" altLang="en-US" sz="1200" b="1" dirty="0">
                <a:latin typeface="微软雅黑" pitchFamily="34" charset="-122"/>
                <a:ea typeface="微软雅黑" pitchFamily="34" charset="-122"/>
              </a:rPr>
              <a:t>出租（借）期限</a:t>
            </a:r>
            <a:r>
              <a:rPr lang="zh-CN" altLang="en-US" sz="1200" dirty="0">
                <a:latin typeface="微软雅黑" pitchFamily="34" charset="-122"/>
                <a:ea typeface="微软雅黑" pitchFamily="34" charset="-122"/>
              </a:rPr>
              <a:t>，按出租出借合同起止日期分别填列。</a:t>
            </a:r>
            <a:endParaRPr lang="en-US" altLang="zh-CN" sz="1200" dirty="0">
              <a:latin typeface="微软雅黑" pitchFamily="34" charset="-122"/>
              <a:ea typeface="微软雅黑" pitchFamily="34" charset="-122"/>
            </a:endParaRPr>
          </a:p>
          <a:p>
            <a:pPr marL="228600" indent="-228600">
              <a:buFont typeface="+mj-ea"/>
              <a:buAutoNum type="circleNumDbPlain" startAt="6"/>
            </a:pPr>
            <a:r>
              <a:rPr lang="zh-CN" altLang="en-US" sz="1200" b="1" dirty="0">
                <a:latin typeface="微软雅黑" pitchFamily="34" charset="-122"/>
                <a:ea typeface="微软雅黑" pitchFamily="34" charset="-122"/>
              </a:rPr>
              <a:t>本期实收出租（借）收益</a:t>
            </a:r>
            <a:r>
              <a:rPr lang="zh-CN" altLang="en-US" sz="1200" dirty="0">
                <a:latin typeface="微软雅黑" pitchFamily="34" charset="-122"/>
                <a:ea typeface="微软雅黑" pitchFamily="34" charset="-122"/>
              </a:rPr>
              <a:t>，为报表年度</a:t>
            </a:r>
            <a:r>
              <a:rPr lang="zh-CN" altLang="en-US" sz="1200" dirty="0">
                <a:solidFill>
                  <a:srgbClr val="C00000"/>
                </a:solidFill>
                <a:latin typeface="微软雅黑" pitchFamily="34" charset="-122"/>
                <a:ea typeface="微软雅黑" pitchFamily="34" charset="-122"/>
              </a:rPr>
              <a:t>当年实际收到的</a:t>
            </a:r>
            <a:r>
              <a:rPr lang="zh-CN" altLang="en-US" sz="1200" dirty="0">
                <a:latin typeface="微软雅黑" pitchFamily="34" charset="-122"/>
                <a:ea typeface="微软雅黑" pitchFamily="34" charset="-122"/>
              </a:rPr>
              <a:t>出租出借收益（注意是</a:t>
            </a:r>
            <a:r>
              <a:rPr lang="zh-CN" altLang="en-US" sz="1200" dirty="0">
                <a:solidFill>
                  <a:srgbClr val="C00000"/>
                </a:solidFill>
                <a:latin typeface="微软雅黑" pitchFamily="34" charset="-122"/>
                <a:ea typeface="微软雅黑" pitchFamily="34" charset="-122"/>
              </a:rPr>
              <a:t>税后</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228600" indent="-228600">
              <a:buFont typeface="+mj-ea"/>
              <a:buAutoNum type="circleNumDbPlain" startAt="6"/>
            </a:pPr>
            <a:r>
              <a:rPr lang="zh-CN" altLang="en-US" sz="1200" b="1" dirty="0">
                <a:latin typeface="微软雅黑" pitchFamily="34" charset="-122"/>
                <a:ea typeface="微软雅黑" pitchFamily="34" charset="-122"/>
              </a:rPr>
              <a:t>审批情况</a:t>
            </a:r>
            <a:r>
              <a:rPr lang="zh-CN" altLang="en-US" sz="1200" dirty="0">
                <a:latin typeface="微软雅黑" pitchFamily="34" charset="-122"/>
                <a:ea typeface="微软雅黑" pitchFamily="34" charset="-122"/>
              </a:rPr>
              <a:t>，按财政部门审批、主管部门审批、单位内部审批、未审批选择填列。</a:t>
            </a:r>
            <a:endParaRPr lang="en-US" altLang="zh-CN" sz="1200" dirty="0">
              <a:latin typeface="微软雅黑" pitchFamily="34" charset="-122"/>
              <a:ea typeface="微软雅黑" pitchFamily="34" charset="-122"/>
            </a:endParaRPr>
          </a:p>
          <a:p>
            <a:pPr marL="228600" indent="-228600">
              <a:buFont typeface="+mj-ea"/>
              <a:buAutoNum type="circleNumDbPlain" startAt="6"/>
            </a:pPr>
            <a:r>
              <a:rPr lang="zh-CN" altLang="en-US" sz="1200" b="1" dirty="0">
                <a:latin typeface="微软雅黑" pitchFamily="34" charset="-122"/>
                <a:ea typeface="微软雅黑" pitchFamily="34" charset="-122"/>
              </a:rPr>
              <a:t>往期出租出借事项收益情况</a:t>
            </a:r>
            <a:r>
              <a:rPr lang="zh-CN" altLang="en-US" sz="1200" dirty="0">
                <a:latin typeface="微软雅黑" pitchFamily="34" charset="-122"/>
                <a:ea typeface="微软雅黑" pitchFamily="34" charset="-122"/>
              </a:rPr>
              <a:t>，这一行为往年出租出借事项，在报表年度收到往年出租出借收益的情况，仅填写</a:t>
            </a:r>
            <a:r>
              <a:rPr lang="en-US" altLang="zh-CN" sz="1200" dirty="0">
                <a:latin typeface="微软雅黑" pitchFamily="34" charset="-122"/>
                <a:ea typeface="微软雅黑" pitchFamily="34" charset="-122"/>
              </a:rPr>
              <a:t>12</a:t>
            </a:r>
            <a:r>
              <a:rPr lang="zh-CN" altLang="en-US" sz="1200" dirty="0">
                <a:latin typeface="微软雅黑" pitchFamily="34" charset="-122"/>
                <a:ea typeface="微软雅黑" pitchFamily="34" charset="-122"/>
              </a:rPr>
              <a:t>栏“本期实收出租（借）收益”。</a:t>
            </a:r>
            <a:endParaRPr lang="en-US" altLang="zh-CN" sz="1200" dirty="0">
              <a:latin typeface="微软雅黑" pitchFamily="34" charset="-122"/>
              <a:ea typeface="微软雅黑" pitchFamily="34" charset="-122"/>
            </a:endParaRPr>
          </a:p>
          <a:p>
            <a:pPr marL="228600" indent="-228600">
              <a:buFont typeface="+mj-ea"/>
              <a:buAutoNum type="circleNumDbPlain" startAt="6"/>
            </a:pPr>
            <a:r>
              <a:rPr lang="zh-CN" altLang="en-US" sz="1200" b="1" dirty="0">
                <a:latin typeface="微软雅黑" pitchFamily="34" charset="-122"/>
                <a:ea typeface="微软雅黑" pitchFamily="34" charset="-122"/>
              </a:rPr>
              <a:t>删除</a:t>
            </a:r>
            <a:r>
              <a:rPr lang="zh-CN" altLang="en-US" sz="1200" dirty="0">
                <a:latin typeface="微软雅黑" pitchFamily="34" charset="-122"/>
                <a:ea typeface="微软雅黑" pitchFamily="34" charset="-122"/>
              </a:rPr>
              <a:t>了“累计应收总额”、“累计已收总额”、“当年应收”、“批准文号”等指标。</a:t>
            </a:r>
          </a:p>
        </p:txBody>
      </p:sp>
      <p:sp>
        <p:nvSpPr>
          <p:cNvPr id="13" name="矩形 12"/>
          <p:cNvSpPr/>
          <p:nvPr/>
        </p:nvSpPr>
        <p:spPr>
          <a:xfrm>
            <a:off x="0" y="3435326"/>
            <a:ext cx="9144000" cy="276999"/>
          </a:xfrm>
          <a:prstGeom prst="rect">
            <a:avLst/>
          </a:prstGeom>
        </p:spPr>
        <p:txBody>
          <a:bodyPr wrap="square">
            <a:spAutoFit/>
          </a:bodyPr>
          <a:lstStyle/>
          <a:p>
            <a:r>
              <a:rPr lang="zh-CN" altLang="en-US" sz="1200">
                <a:latin typeface="微软雅黑" pitchFamily="34" charset="-122"/>
                <a:ea typeface="微软雅黑" pitchFamily="34" charset="-122"/>
              </a:rPr>
              <a:t>主要指标解读及注意事项：</a:t>
            </a:r>
            <a:endParaRPr lang="en-US" altLang="zh-CN" sz="1200">
              <a:latin typeface="微软雅黑" pitchFamily="34" charset="-122"/>
              <a:ea typeface="微软雅黑" pitchFamily="34" charset="-122"/>
            </a:endParaRPr>
          </a:p>
        </p:txBody>
      </p:sp>
      <p:sp>
        <p:nvSpPr>
          <p:cNvPr id="14" name="文本框 67"/>
          <p:cNvSpPr txBox="1"/>
          <p:nvPr/>
        </p:nvSpPr>
        <p:spPr>
          <a:xfrm>
            <a:off x="6156175" y="564951"/>
            <a:ext cx="2361217" cy="548548"/>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关注：收益情况</a:t>
            </a:r>
            <a:endParaRPr lang="en-US" altLang="zh-CN" sz="1050" b="1"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如果有流动资产出租，需具体说明</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lt">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11</a:t>
            </a:r>
            <a:r>
              <a:rPr lang="zh-CN" altLang="en-US" sz="2000" b="1">
                <a:solidFill>
                  <a:srgbClr val="545454"/>
                </a:solidFill>
                <a:latin typeface="微软雅黑" pitchFamily="34" charset="-122"/>
                <a:ea typeface="微软雅黑" pitchFamily="34" charset="-122"/>
              </a:rPr>
              <a:t>资产处置情况表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27249" y="1114209"/>
            <a:ext cx="9108000" cy="1301128"/>
          </a:xfrm>
          <a:prstGeom prst="rect">
            <a:avLst/>
          </a:prstGeom>
        </p:spPr>
      </p:pic>
      <p:sp>
        <p:nvSpPr>
          <p:cNvPr id="5" name="矩形 4"/>
          <p:cNvSpPr/>
          <p:nvPr/>
        </p:nvSpPr>
        <p:spPr>
          <a:xfrm>
            <a:off x="76049" y="2475208"/>
            <a:ext cx="8839237" cy="2631490"/>
          </a:xfrm>
          <a:prstGeom prst="rect">
            <a:avLst/>
          </a:prstGeom>
        </p:spPr>
        <p:txBody>
          <a:bodyPr wrap="square">
            <a:spAutoFit/>
          </a:bodyPr>
          <a:lstStyle/>
          <a:p>
            <a:pPr>
              <a:lnSpc>
                <a:spcPts val="2200"/>
              </a:lnSpc>
            </a:pPr>
            <a:r>
              <a:rPr lang="zh-CN" altLang="zh-CN" sz="1400" dirty="0">
                <a:latin typeface="微软雅黑" pitchFamily="34" charset="-122"/>
                <a:ea typeface="微软雅黑" pitchFamily="34" charset="-122"/>
              </a:rPr>
              <a:t>主要指标解读及注意事项</a:t>
            </a:r>
            <a:r>
              <a:rPr lang="zh-CN" altLang="en-US" sz="1400" dirty="0">
                <a:latin typeface="微软雅黑" pitchFamily="34" charset="-122"/>
                <a:ea typeface="微软雅黑" pitchFamily="34" charset="-122"/>
              </a:rPr>
              <a:t>：</a:t>
            </a:r>
            <a:endParaRPr lang="en-US" altLang="zh-CN" sz="1400" dirty="0">
              <a:latin typeface="微软雅黑" pitchFamily="34" charset="-122"/>
              <a:ea typeface="微软雅黑" pitchFamily="34" charset="-122"/>
            </a:endParaRPr>
          </a:p>
          <a:p>
            <a:pPr marL="342900" indent="-342900">
              <a:lnSpc>
                <a:spcPts val="2200"/>
              </a:lnSpc>
              <a:buFont typeface="+mj-ea"/>
              <a:buAutoNum type="circleNumDbPlain"/>
            </a:pPr>
            <a:r>
              <a:rPr lang="zh-CN" altLang="zh-CN" sz="1400" b="1" dirty="0">
                <a:latin typeface="微软雅黑" pitchFamily="34" charset="-122"/>
                <a:ea typeface="微软雅黑" pitchFamily="34" charset="-122"/>
              </a:rPr>
              <a:t>处置形式</a:t>
            </a:r>
            <a:r>
              <a:rPr lang="zh-CN" altLang="zh-CN" sz="1400" dirty="0">
                <a:latin typeface="微软雅黑" pitchFamily="34" charset="-122"/>
                <a:ea typeface="微软雅黑" pitchFamily="34" charset="-122"/>
              </a:rPr>
              <a:t>，包括出售出让转让、无偿调拨（划转）、对外捐赠、置换、报废报损、货币性资产损失核销、其他，手工选择填列。</a:t>
            </a:r>
            <a:endParaRPr lang="en-US" altLang="zh-CN" sz="1400" b="1" dirty="0">
              <a:latin typeface="微软雅黑" pitchFamily="34" charset="-122"/>
              <a:ea typeface="微软雅黑" pitchFamily="34" charset="-122"/>
            </a:endParaRPr>
          </a:p>
          <a:p>
            <a:pPr marL="342900" indent="-342900">
              <a:lnSpc>
                <a:spcPts val="2200"/>
              </a:lnSpc>
              <a:buFont typeface="+mj-ea"/>
              <a:buAutoNum type="circleNumDbPlain"/>
            </a:pPr>
            <a:r>
              <a:rPr lang="zh-CN" altLang="zh-CN" sz="1400" b="1" dirty="0">
                <a:latin typeface="微软雅黑" pitchFamily="34" charset="-122"/>
                <a:ea typeface="微软雅黑" pitchFamily="34" charset="-122"/>
              </a:rPr>
              <a:t>处置资产类别</a:t>
            </a:r>
            <a:r>
              <a:rPr lang="zh-CN" altLang="zh-CN" sz="1400" dirty="0">
                <a:latin typeface="微软雅黑" pitchFamily="34" charset="-122"/>
                <a:ea typeface="微软雅黑" pitchFamily="34" charset="-122"/>
              </a:rPr>
              <a:t>，分为固定资产、无形资产、长期投资、在建工程和其他资产，满足一批资产处置事项涉及多类别资产的填报</a:t>
            </a:r>
            <a:r>
              <a:rPr lang="zh-CN" altLang="zh-CN" sz="1400" dirty="0" smtClean="0">
                <a:latin typeface="微软雅黑" pitchFamily="34" charset="-122"/>
                <a:ea typeface="微软雅黑" pitchFamily="34" charset="-122"/>
              </a:rPr>
              <a:t>。</a:t>
            </a:r>
            <a:r>
              <a:rPr lang="zh-CN" altLang="en-US" sz="1400" dirty="0" smtClean="0">
                <a:solidFill>
                  <a:srgbClr val="C00000"/>
                </a:solidFill>
                <a:latin typeface="微软雅黑" pitchFamily="34" charset="-122"/>
                <a:ea typeface="微软雅黑" pitchFamily="34" charset="-122"/>
              </a:rPr>
              <a:t>批量处置的，需要分类填写。</a:t>
            </a:r>
            <a:endParaRPr lang="en-US" altLang="zh-CN" sz="1400" b="1" dirty="0">
              <a:solidFill>
                <a:srgbClr val="C00000"/>
              </a:solidFill>
              <a:latin typeface="微软雅黑" pitchFamily="34" charset="-122"/>
              <a:ea typeface="微软雅黑" pitchFamily="34" charset="-122"/>
            </a:endParaRPr>
          </a:p>
          <a:p>
            <a:pPr marL="342900" indent="-342900">
              <a:lnSpc>
                <a:spcPts val="2200"/>
              </a:lnSpc>
              <a:buFont typeface="+mj-ea"/>
              <a:buAutoNum type="circleNumDbPlain"/>
            </a:pPr>
            <a:r>
              <a:rPr lang="zh-CN" altLang="zh-CN" sz="1400" b="1" dirty="0">
                <a:latin typeface="微软雅黑" pitchFamily="34" charset="-122"/>
                <a:ea typeface="微软雅黑" pitchFamily="34" charset="-122"/>
              </a:rPr>
              <a:t>数量</a:t>
            </a:r>
            <a:r>
              <a:rPr lang="zh-CN" altLang="zh-CN" sz="1400" dirty="0">
                <a:latin typeface="微软雅黑" pitchFamily="34" charset="-122"/>
                <a:ea typeface="微软雅黑" pitchFamily="34" charset="-122"/>
              </a:rPr>
              <a:t>，处置房屋及土地使用权按实际处置的面积填列；处置通用设备、专用设备、文物和陈列品、图书档案、家具用具装具及动植物按实际处置的数量填列。</a:t>
            </a:r>
            <a:endParaRPr lang="en-US" altLang="zh-CN" sz="1400" b="1" dirty="0">
              <a:latin typeface="微软雅黑" pitchFamily="34" charset="-122"/>
              <a:ea typeface="微软雅黑" pitchFamily="34" charset="-122"/>
            </a:endParaRPr>
          </a:p>
          <a:p>
            <a:pPr marL="342900" indent="-342900">
              <a:lnSpc>
                <a:spcPts val="2200"/>
              </a:lnSpc>
              <a:buFont typeface="+mj-ea"/>
              <a:buAutoNum type="circleNumDbPlain"/>
            </a:pPr>
            <a:r>
              <a:rPr lang="zh-CN" altLang="zh-CN" sz="1400" b="1" dirty="0">
                <a:latin typeface="微软雅黑" pitchFamily="34" charset="-122"/>
                <a:ea typeface="微软雅黑" pitchFamily="34" charset="-122"/>
              </a:rPr>
              <a:t>本期实收处置收益</a:t>
            </a:r>
            <a:r>
              <a:rPr lang="zh-CN" altLang="zh-CN" sz="1400" dirty="0">
                <a:latin typeface="微软雅黑" pitchFamily="34" charset="-122"/>
                <a:ea typeface="微软雅黑" pitchFamily="34" charset="-122"/>
              </a:rPr>
              <a:t>，填列实际收到的扣除相关税费、手续费等的</a:t>
            </a:r>
            <a:r>
              <a:rPr lang="zh-CN" altLang="zh-CN" sz="1400" dirty="0">
                <a:solidFill>
                  <a:srgbClr val="C00000"/>
                </a:solidFill>
                <a:latin typeface="微软雅黑" pitchFamily="34" charset="-122"/>
                <a:ea typeface="微软雅黑" pitchFamily="34" charset="-122"/>
              </a:rPr>
              <a:t>处置净收益</a:t>
            </a:r>
            <a:r>
              <a:rPr lang="zh-CN" altLang="zh-CN" sz="1400" dirty="0">
                <a:latin typeface="微软雅黑" pitchFamily="34" charset="-122"/>
                <a:ea typeface="微软雅黑" pitchFamily="34" charset="-122"/>
              </a:rPr>
              <a:t>。</a:t>
            </a:r>
            <a:endParaRPr lang="en-US" altLang="zh-CN" sz="1400" b="1" dirty="0">
              <a:latin typeface="微软雅黑" pitchFamily="34" charset="-122"/>
              <a:ea typeface="微软雅黑" pitchFamily="34" charset="-122"/>
            </a:endParaRPr>
          </a:p>
          <a:p>
            <a:pPr marL="342900" indent="-342900">
              <a:lnSpc>
                <a:spcPts val="2200"/>
              </a:lnSpc>
              <a:buFont typeface="+mj-ea"/>
              <a:buAutoNum type="circleNumDbPlain"/>
            </a:pPr>
            <a:r>
              <a:rPr lang="zh-CN" altLang="zh-CN" sz="1400" b="1" dirty="0">
                <a:solidFill>
                  <a:srgbClr val="C00000"/>
                </a:solidFill>
                <a:latin typeface="微软雅黑" pitchFamily="34" charset="-122"/>
                <a:ea typeface="微软雅黑" pitchFamily="34" charset="-122"/>
              </a:rPr>
              <a:t>往期处置事项收益情况</a:t>
            </a:r>
            <a:r>
              <a:rPr lang="zh-CN" altLang="zh-CN" sz="1400" dirty="0">
                <a:latin typeface="微软雅黑" pitchFamily="34" charset="-122"/>
                <a:ea typeface="微软雅黑" pitchFamily="34" charset="-122"/>
              </a:rPr>
              <a:t>，为报表年度收到往年处置收益，仅填写</a:t>
            </a:r>
            <a:r>
              <a:rPr lang="en-US" altLang="zh-CN" sz="1400" dirty="0">
                <a:latin typeface="微软雅黑" pitchFamily="34" charset="-122"/>
                <a:ea typeface="微软雅黑" pitchFamily="34" charset="-122"/>
              </a:rPr>
              <a:t>51</a:t>
            </a:r>
            <a:r>
              <a:rPr lang="zh-CN" altLang="zh-CN" sz="1400" dirty="0">
                <a:latin typeface="微软雅黑" pitchFamily="34" charset="-122"/>
                <a:ea typeface="微软雅黑" pitchFamily="34" charset="-122"/>
              </a:rPr>
              <a:t>栏本期实收处置收益、</a:t>
            </a:r>
            <a:r>
              <a:rPr lang="en-US" altLang="zh-CN" sz="1400" dirty="0">
                <a:latin typeface="微软雅黑" pitchFamily="34" charset="-122"/>
                <a:ea typeface="微软雅黑" pitchFamily="34" charset="-122"/>
              </a:rPr>
              <a:t>52</a:t>
            </a:r>
            <a:r>
              <a:rPr lang="zh-CN" altLang="zh-CN" sz="1400" dirty="0">
                <a:latin typeface="微软雅黑" pitchFamily="34" charset="-122"/>
                <a:ea typeface="微软雅黑" pitchFamily="34" charset="-122"/>
              </a:rPr>
              <a:t>栏本期已缴。</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22" presetClass="entr" presetSubtype="4" fill="hold" grpId="0" nodeType="afterEffect">
                                  <p:stCondLst>
                                    <p:cond delay="0"/>
                                  </p:stCondLst>
                                  <p:iterate type="lt">
                                    <p:tmPct val="2000"/>
                                  </p:iterate>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24686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12</a:t>
            </a:r>
            <a:r>
              <a:rPr lang="zh-CN" altLang="en-US" sz="2000" b="1">
                <a:solidFill>
                  <a:srgbClr val="545454"/>
                </a:solidFill>
                <a:latin typeface="微软雅黑" pitchFamily="34" charset="-122"/>
                <a:ea typeface="微软雅黑" pitchFamily="34" charset="-122"/>
              </a:rPr>
              <a:t>对外投资情况表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20112" y="1149517"/>
            <a:ext cx="9108000" cy="1721320"/>
          </a:xfrm>
          <a:prstGeom prst="rect">
            <a:avLst/>
          </a:prstGeom>
        </p:spPr>
      </p:pic>
      <p:sp>
        <p:nvSpPr>
          <p:cNvPr id="4" name="矩形 3"/>
          <p:cNvSpPr/>
          <p:nvPr/>
        </p:nvSpPr>
        <p:spPr>
          <a:xfrm>
            <a:off x="0" y="2842739"/>
            <a:ext cx="9128112" cy="2349361"/>
          </a:xfrm>
          <a:prstGeom prst="rect">
            <a:avLst/>
          </a:prstGeom>
        </p:spPr>
        <p:txBody>
          <a:bodyPr wrap="square">
            <a:spAutoFit/>
          </a:bodyPr>
          <a:lstStyle/>
          <a:p>
            <a:pPr>
              <a:lnSpc>
                <a:spcPts val="1600"/>
              </a:lnSpc>
            </a:pPr>
            <a:r>
              <a:rPr lang="zh-CN" altLang="zh-CN" sz="1200">
                <a:latin typeface="微软雅黑" pitchFamily="34" charset="-122"/>
                <a:ea typeface="微软雅黑" pitchFamily="34" charset="-122"/>
              </a:rPr>
              <a:t>主要指标解读及注意事项</a:t>
            </a:r>
            <a:r>
              <a:rPr lang="zh-CN" altLang="en-US" sz="1200">
                <a:latin typeface="微软雅黑" pitchFamily="34" charset="-122"/>
                <a:ea typeface="微软雅黑" pitchFamily="34" charset="-122"/>
              </a:rPr>
              <a:t>：</a:t>
            </a:r>
            <a:endParaRPr lang="en-US" altLang="zh-CN" sz="1200">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被投资单位（项目）名称</a:t>
            </a:r>
            <a:r>
              <a:rPr lang="zh-CN" altLang="zh-CN" sz="1200">
                <a:latin typeface="微软雅黑" pitchFamily="34" charset="-122"/>
                <a:ea typeface="微软雅黑" pitchFamily="34" charset="-122"/>
              </a:rPr>
              <a:t>，填写被投资单位（项目）全称。</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出资资产账面原值</a:t>
            </a:r>
            <a:r>
              <a:rPr lang="zh-CN" altLang="zh-CN" sz="1200">
                <a:latin typeface="微软雅黑" pitchFamily="34" charset="-122"/>
                <a:ea typeface="微软雅黑" pitchFamily="34" charset="-122"/>
              </a:rPr>
              <a:t>，按实际出资资产类型填列资产原值。</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对外投资期末账面数</a:t>
            </a:r>
            <a:r>
              <a:rPr lang="zh-CN" altLang="zh-CN" sz="1200">
                <a:latin typeface="微软雅黑" pitchFamily="34" charset="-122"/>
                <a:ea typeface="微软雅黑" pitchFamily="34" charset="-122"/>
              </a:rPr>
              <a:t>，反映投资单位各项对外投资的期末账面金额。</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投资性质</a:t>
            </a:r>
            <a:r>
              <a:rPr lang="zh-CN" altLang="zh-CN" sz="1200">
                <a:latin typeface="微软雅黑" pitchFamily="34" charset="-122"/>
                <a:ea typeface="微软雅黑" pitchFamily="34" charset="-122"/>
              </a:rPr>
              <a:t>，按长期债券投资、长期股权投资、短期投资选择填列。</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债券投资</a:t>
            </a:r>
            <a:r>
              <a:rPr lang="zh-CN" altLang="zh-CN" sz="1200">
                <a:latin typeface="微软雅黑" pitchFamily="34" charset="-122"/>
                <a:ea typeface="微软雅黑" pitchFamily="34" charset="-122"/>
              </a:rPr>
              <a:t>，指单位购买各种债券形成的投资，包括国债、企业债券等债券投资。</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债券投资期末投资金额</a:t>
            </a:r>
            <a:r>
              <a:rPr lang="zh-CN" altLang="zh-CN" sz="1200">
                <a:latin typeface="微软雅黑" pitchFamily="34" charset="-122"/>
                <a:ea typeface="微软雅黑" pitchFamily="34" charset="-122"/>
              </a:rPr>
              <a:t>，填列单位实际购买债券金额，为累计投资金额。</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债券投资本期投资金额</a:t>
            </a:r>
            <a:r>
              <a:rPr lang="zh-CN" altLang="zh-CN" sz="1200">
                <a:latin typeface="微软雅黑" pitchFamily="34" charset="-122"/>
                <a:ea typeface="微软雅黑" pitchFamily="34" charset="-122"/>
              </a:rPr>
              <a:t>，填列单位本年度实际购买债券金额。</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债券投资票面金额</a:t>
            </a:r>
            <a:r>
              <a:rPr lang="zh-CN" altLang="zh-CN" sz="1200">
                <a:latin typeface="微软雅黑" pitchFamily="34" charset="-122"/>
                <a:ea typeface="微软雅黑" pitchFamily="34" charset="-122"/>
              </a:rPr>
              <a:t>，填列债券票面所载实际金额。</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股权投资</a:t>
            </a:r>
            <a:r>
              <a:rPr lang="zh-CN" altLang="en-US" sz="1200" b="1">
                <a:latin typeface="微软雅黑" pitchFamily="34" charset="-122"/>
                <a:ea typeface="微软雅黑" pitchFamily="34" charset="-122"/>
              </a:rPr>
              <a:t>，</a:t>
            </a:r>
            <a:r>
              <a:rPr lang="zh-CN" altLang="zh-CN" sz="1200">
                <a:latin typeface="微软雅黑" pitchFamily="34" charset="-122"/>
                <a:ea typeface="微软雅黑" pitchFamily="34" charset="-122"/>
              </a:rPr>
              <a:t>指单位以流动资产、固定资产、无形资产和其他资产投资于其他企业形成的投资。</a:t>
            </a:r>
            <a:endParaRPr lang="en-US" altLang="zh-CN" sz="1200" b="1">
              <a:latin typeface="微软雅黑" pitchFamily="34" charset="-122"/>
              <a:ea typeface="微软雅黑" pitchFamily="34" charset="-122"/>
            </a:endParaRPr>
          </a:p>
          <a:p>
            <a:pPr marL="228600" indent="-228600">
              <a:lnSpc>
                <a:spcPts val="1600"/>
              </a:lnSpc>
              <a:buFont typeface="+mj-ea"/>
              <a:buAutoNum type="circleNumDbPlain"/>
            </a:pPr>
            <a:r>
              <a:rPr lang="zh-CN" altLang="zh-CN" sz="1200" b="1">
                <a:latin typeface="微软雅黑" pitchFamily="34" charset="-122"/>
                <a:ea typeface="微软雅黑" pitchFamily="34" charset="-122"/>
              </a:rPr>
              <a:t>股权投资期末投资金额</a:t>
            </a:r>
            <a:r>
              <a:rPr lang="zh-CN" altLang="zh-CN" sz="1200">
                <a:latin typeface="微软雅黑" pitchFamily="34" charset="-122"/>
                <a:ea typeface="微软雅黑" pitchFamily="34" charset="-122"/>
              </a:rPr>
              <a:t>，填列单位投资累计投资金额，依据初始投资额、追加投资额及处置投资额计算。</a:t>
            </a:r>
          </a:p>
        </p:txBody>
      </p:sp>
      <p:sp>
        <p:nvSpPr>
          <p:cNvPr id="13" name="文本框 67"/>
          <p:cNvSpPr txBox="1"/>
          <p:nvPr/>
        </p:nvSpPr>
        <p:spPr>
          <a:xfrm>
            <a:off x="6156175" y="564951"/>
            <a:ext cx="2361217" cy="548548"/>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逐笔填列，完整性</a:t>
            </a:r>
            <a:endParaRPr lang="en-US" altLang="zh-CN" sz="1050" b="1" dirty="0" smtClean="0">
              <a:solidFill>
                <a:srgbClr val="FF0000"/>
              </a:solidFill>
              <a:latin typeface="微软雅黑" pitchFamily="34" charset="-122"/>
              <a:ea typeface="微软雅黑" pitchFamily="34" charset="-122"/>
            </a:endParaRPr>
          </a:p>
          <a:p>
            <a:pPr>
              <a:lnSpc>
                <a:spcPct val="150000"/>
              </a:lnSpc>
              <a:defRPr/>
            </a:pPr>
            <a:r>
              <a:rPr lang="zh-CN" altLang="en-US" sz="1050" b="1" dirty="0" smtClean="0">
                <a:solidFill>
                  <a:srgbClr val="FF0000"/>
                </a:solidFill>
                <a:latin typeface="微软雅黑" pitchFamily="34" charset="-122"/>
                <a:ea typeface="微软雅黑" pitchFamily="34" charset="-122"/>
              </a:rPr>
              <a:t>关注：投资收益较低的问题</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24686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40387"/>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单户表填报</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a:t>
            </a:r>
            <a:r>
              <a:rPr lang="en-US" altLang="zh-CN" sz="2000" b="1">
                <a:solidFill>
                  <a:srgbClr val="545454"/>
                </a:solidFill>
                <a:latin typeface="微软雅黑" pitchFamily="34" charset="-122"/>
                <a:ea typeface="微软雅黑" pitchFamily="34" charset="-122"/>
              </a:rPr>
              <a:t>12</a:t>
            </a:r>
            <a:r>
              <a:rPr lang="zh-CN" altLang="en-US" sz="2000" b="1">
                <a:solidFill>
                  <a:srgbClr val="545454"/>
                </a:solidFill>
                <a:latin typeface="微软雅黑" pitchFamily="34" charset="-122"/>
                <a:ea typeface="微软雅黑" pitchFamily="34" charset="-122"/>
              </a:rPr>
              <a:t>对外投资情况表</a:t>
            </a:r>
            <a:endParaRPr lang="en-US" altLang="zh-CN" sz="2000" b="1">
              <a:solidFill>
                <a:srgbClr val="545454"/>
              </a:solidFill>
              <a:latin typeface="微软雅黑" pitchFamily="34" charset="-122"/>
              <a:ea typeface="微软雅黑" pitchFamily="34" charset="-122"/>
            </a:endParaRPr>
          </a:p>
        </p:txBody>
      </p:sp>
      <p:cxnSp>
        <p:nvCxnSpPr>
          <p:cNvPr id="11" name="直接连接符 10"/>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20112" y="1149517"/>
            <a:ext cx="9108000" cy="1721320"/>
          </a:xfrm>
          <a:prstGeom prst="rect">
            <a:avLst/>
          </a:prstGeom>
        </p:spPr>
      </p:pic>
      <p:sp>
        <p:nvSpPr>
          <p:cNvPr id="4" name="矩形 3"/>
          <p:cNvSpPr/>
          <p:nvPr/>
        </p:nvSpPr>
        <p:spPr>
          <a:xfrm>
            <a:off x="0" y="3045939"/>
            <a:ext cx="9128112" cy="2144177"/>
          </a:xfrm>
          <a:prstGeom prst="rect">
            <a:avLst/>
          </a:prstGeom>
        </p:spPr>
        <p:txBody>
          <a:bodyPr wrap="square">
            <a:spAutoFit/>
          </a:bodyPr>
          <a:lstStyle/>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股权投资本期投资金额</a:t>
            </a:r>
            <a:r>
              <a:rPr lang="zh-CN" altLang="zh-CN" sz="1200" dirty="0">
                <a:latin typeface="微软雅黑" pitchFamily="34" charset="-122"/>
                <a:ea typeface="微软雅黑" pitchFamily="34" charset="-122"/>
              </a:rPr>
              <a:t>，填列单位本年度实际投资金额。</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期末持股比例</a:t>
            </a:r>
            <a:r>
              <a:rPr lang="zh-CN" altLang="en-US" sz="1200" b="1" dirty="0">
                <a:latin typeface="微软雅黑" pitchFamily="34" charset="-122"/>
                <a:ea typeface="微软雅黑" pitchFamily="34" charset="-122"/>
              </a:rPr>
              <a:t>，</a:t>
            </a:r>
            <a:r>
              <a:rPr lang="zh-CN" altLang="zh-CN" sz="1200" dirty="0">
                <a:latin typeface="微软雅黑" pitchFamily="34" charset="-122"/>
                <a:ea typeface="微软雅黑" pitchFamily="34" charset="-122"/>
              </a:rPr>
              <a:t>填列单位期末对被投资单位的实际持股比例。</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否实际控制</a:t>
            </a:r>
            <a:r>
              <a:rPr lang="zh-CN" altLang="en-US" sz="1200" b="1" dirty="0">
                <a:latin typeface="微软雅黑" pitchFamily="34" charset="-122"/>
                <a:ea typeface="微软雅黑" pitchFamily="34" charset="-122"/>
              </a:rPr>
              <a:t>，</a:t>
            </a:r>
            <a:r>
              <a:rPr lang="zh-CN" altLang="zh-CN" sz="1200" dirty="0">
                <a:latin typeface="微软雅黑" pitchFamily="34" charset="-122"/>
                <a:ea typeface="微软雅黑" pitchFamily="34" charset="-122"/>
              </a:rPr>
              <a:t>根据对被投资单位是否具有实际控制权利（根据《企业国有资产交易监督管理办法》（国务院国资委 财政部令第</a:t>
            </a:r>
            <a:r>
              <a:rPr lang="en-US" altLang="zh-CN" sz="1200" dirty="0">
                <a:latin typeface="微软雅黑" pitchFamily="34" charset="-122"/>
                <a:ea typeface="微软雅黑" pitchFamily="34" charset="-122"/>
              </a:rPr>
              <a:t>32</a:t>
            </a:r>
            <a:r>
              <a:rPr lang="zh-CN" altLang="zh-CN" sz="1200" dirty="0">
                <a:latin typeface="微软雅黑" pitchFamily="34" charset="-122"/>
                <a:ea typeface="微软雅黑" pitchFamily="34" charset="-122"/>
              </a:rPr>
              <a:t>号））第四条有关规定确定），选填是、否。</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组织形式</a:t>
            </a:r>
            <a:r>
              <a:rPr lang="zh-CN" altLang="en-US" sz="1200" b="1" dirty="0">
                <a:latin typeface="微软雅黑" pitchFamily="34" charset="-122"/>
                <a:ea typeface="微软雅黑" pitchFamily="34" charset="-122"/>
              </a:rPr>
              <a:t>，</a:t>
            </a:r>
            <a:r>
              <a:rPr lang="zh-CN" altLang="zh-CN" sz="1200" dirty="0">
                <a:latin typeface="微软雅黑" pitchFamily="34" charset="-122"/>
                <a:ea typeface="微软雅黑" pitchFamily="34" charset="-122"/>
              </a:rPr>
              <a:t>按照被投资企业的不同组织形式，按照</a:t>
            </a:r>
            <a:r>
              <a:rPr lang="en-US" altLang="zh-CN" sz="1200" dirty="0">
                <a:latin typeface="微软雅黑" pitchFamily="34" charset="-122"/>
                <a:ea typeface="微软雅黑" pitchFamily="34" charset="-122"/>
              </a:rPr>
              <a:t>“</a:t>
            </a:r>
            <a:r>
              <a:rPr lang="zh-CN" altLang="zh-CN" sz="1200" dirty="0">
                <a:latin typeface="微软雅黑" pitchFamily="34" charset="-122"/>
                <a:ea typeface="微软雅黑" pitchFamily="34" charset="-122"/>
              </a:rPr>
              <a:t>组织形式标识码表”选择填列。</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是否上市</a:t>
            </a:r>
            <a:r>
              <a:rPr lang="zh-CN" altLang="zh-CN" sz="1200" dirty="0">
                <a:latin typeface="微软雅黑" pitchFamily="34" charset="-122"/>
                <a:ea typeface="微软雅黑" pitchFamily="34" charset="-122"/>
              </a:rPr>
              <a:t>，按照被投资单位是否为上市公司选填（“新三板”公开挂牌的公司暂按非上市公司填列）。</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经营状况</a:t>
            </a:r>
            <a:r>
              <a:rPr lang="zh-CN" altLang="zh-CN" sz="1200" dirty="0">
                <a:latin typeface="微软雅黑" pitchFamily="34" charset="-122"/>
                <a:ea typeface="微软雅黑" pitchFamily="34" charset="-122"/>
              </a:rPr>
              <a:t>，反映被投资单位经营状况，按照正常经营、停业歇业、代注销、已注销待清理、其他选择填列。</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本期实收投资收益</a:t>
            </a:r>
            <a:r>
              <a:rPr lang="zh-CN" altLang="zh-CN" sz="1200" dirty="0">
                <a:latin typeface="微软雅黑" pitchFamily="34" charset="-122"/>
                <a:ea typeface="微软雅黑" pitchFamily="34" charset="-122"/>
              </a:rPr>
              <a:t>，指单位本年度已经收取的投资收益，不含企业上缴的企业国有资本收益。</a:t>
            </a:r>
            <a:endParaRPr lang="en-US" altLang="zh-CN" sz="1200" b="1" dirty="0">
              <a:latin typeface="微软雅黑" pitchFamily="34" charset="-122"/>
              <a:ea typeface="微软雅黑" pitchFamily="34" charset="-122"/>
            </a:endParaRPr>
          </a:p>
          <a:p>
            <a:pPr marL="228600" indent="-228600">
              <a:lnSpc>
                <a:spcPts val="1600"/>
              </a:lnSpc>
              <a:buFont typeface="+mj-ea"/>
              <a:buAutoNum type="circleNumDbPlain" startAt="11"/>
            </a:pPr>
            <a:r>
              <a:rPr lang="zh-CN" altLang="zh-CN" sz="1200" b="1" dirty="0">
                <a:latin typeface="微软雅黑" pitchFamily="34" charset="-122"/>
                <a:ea typeface="微软雅黑" pitchFamily="34" charset="-122"/>
              </a:rPr>
              <a:t>删除</a:t>
            </a:r>
            <a:r>
              <a:rPr lang="zh-CN" altLang="zh-CN" sz="1200" dirty="0">
                <a:latin typeface="微软雅黑" pitchFamily="34" charset="-122"/>
                <a:ea typeface="微软雅黑" pitchFamily="34" charset="-122"/>
              </a:rPr>
              <a:t>“初始投资额”、“追加投资额”、“已处置投资额”、“购买日期”、“到期日”、“初始投资日期”，以及“所有者权益”下面全部选项，主要原因是单位要不来参股企业情况，还有填写资产报告时企业决算还未出来。</a:t>
            </a:r>
          </a:p>
        </p:txBody>
      </p:sp>
      <p:sp>
        <p:nvSpPr>
          <p:cNvPr id="14" name="矩形 13"/>
          <p:cNvSpPr/>
          <p:nvPr/>
        </p:nvSpPr>
        <p:spPr>
          <a:xfrm>
            <a:off x="0" y="2842739"/>
            <a:ext cx="9128112" cy="297517"/>
          </a:xfrm>
          <a:prstGeom prst="rect">
            <a:avLst/>
          </a:prstGeom>
        </p:spPr>
        <p:txBody>
          <a:bodyPr wrap="square">
            <a:spAutoFit/>
          </a:bodyPr>
          <a:lstStyle/>
          <a:p>
            <a:pPr>
              <a:lnSpc>
                <a:spcPts val="1600"/>
              </a:lnSpc>
            </a:pPr>
            <a:r>
              <a:rPr lang="zh-CN" altLang="zh-CN" sz="1200">
                <a:latin typeface="微软雅黑" pitchFamily="34" charset="-122"/>
                <a:ea typeface="微软雅黑" pitchFamily="34" charset="-122"/>
              </a:rPr>
              <a:t>主要指标解读及注意事项</a:t>
            </a:r>
            <a:r>
              <a:rPr lang="zh-CN" altLang="en-US" sz="1200">
                <a:latin typeface="微软雅黑" pitchFamily="34" charset="-122"/>
                <a:ea typeface="微软雅黑" pitchFamily="34" charset="-122"/>
              </a:rPr>
              <a:t>：</a:t>
            </a:r>
            <a:endParaRPr lang="en-US" altLang="zh-CN" sz="120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4210"/>
    </mc:Choice>
    <mc:Fallback xmlns="">
      <p:transition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iterate type="wd">
                                    <p:tmPct val="2000"/>
                                  </p:iterate>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7" y="60602"/>
            <a:ext cx="4071141"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第一部分 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211816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资产报告的编报意义</a:t>
            </a:r>
            <a:endParaRPr lang="en-US" altLang="zh-CN" sz="1600" b="1">
              <a:solidFill>
                <a:srgbClr val="545454"/>
              </a:solidFill>
              <a:latin typeface="微软雅黑" pitchFamily="34" charset="-122"/>
              <a:ea typeface="微软雅黑" pitchFamily="34" charset="-122"/>
            </a:endParaRPr>
          </a:p>
        </p:txBody>
      </p:sp>
      <p:sp>
        <p:nvSpPr>
          <p:cNvPr id="12" name="AutoShape 8"/>
          <p:cNvSpPr>
            <a:spLocks noChangeArrowheads="1"/>
          </p:cNvSpPr>
          <p:nvPr/>
        </p:nvSpPr>
        <p:spPr bwMode="auto">
          <a:xfrm>
            <a:off x="1071262" y="3885546"/>
            <a:ext cx="6895589" cy="705122"/>
          </a:xfrm>
          <a:prstGeom prst="roundRect">
            <a:avLst>
              <a:gd name="adj" fmla="val 7333"/>
            </a:avLst>
          </a:prstGeom>
          <a:solidFill>
            <a:srgbClr val="052E65"/>
          </a:solidFill>
          <a:ln w="9525">
            <a:noFill/>
            <a:round/>
          </a:ln>
          <a:effectLst/>
        </p:spPr>
        <p:txBody>
          <a:bodyPr lIns="98581" tIns="49291" rIns="98581" bIns="49291" anchor="ctr"/>
          <a:lstStyle/>
          <a:p>
            <a:pPr>
              <a:defRPr/>
            </a:pPr>
            <a:endParaRPr lang="zh-CN" altLang="en-US" kern="0">
              <a:solidFill>
                <a:sysClr val="windowText" lastClr="000000"/>
              </a:solidFill>
              <a:ea typeface="微软雅黑" pitchFamily="34" charset="-122"/>
            </a:endParaRPr>
          </a:p>
        </p:txBody>
      </p:sp>
      <p:sp>
        <p:nvSpPr>
          <p:cNvPr id="13" name="Freeform 23"/>
          <p:cNvSpPr/>
          <p:nvPr/>
        </p:nvSpPr>
        <p:spPr bwMode="auto">
          <a:xfrm>
            <a:off x="1752674" y="2707878"/>
            <a:ext cx="2348235"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a:solidFill>
                <a:sysClr val="windowText" lastClr="000000"/>
              </a:solidFill>
              <a:ea typeface="微软雅黑" pitchFamily="34" charset="-122"/>
            </a:endParaRPr>
          </a:p>
        </p:txBody>
      </p:sp>
      <p:grpSp>
        <p:nvGrpSpPr>
          <p:cNvPr id="14" name="组合 13"/>
          <p:cNvGrpSpPr/>
          <p:nvPr/>
        </p:nvGrpSpPr>
        <p:grpSpPr>
          <a:xfrm>
            <a:off x="3599960" y="1308637"/>
            <a:ext cx="1838192" cy="1355296"/>
            <a:chOff x="2025650" y="1289050"/>
            <a:chExt cx="1704990" cy="1257131"/>
          </a:xfrm>
          <a:solidFill>
            <a:schemeClr val="accent1">
              <a:lumMod val="75000"/>
            </a:schemeClr>
          </a:solidFill>
        </p:grpSpPr>
        <p:sp>
          <p:nvSpPr>
            <p:cNvPr id="15" name="AutoShape 10"/>
            <p:cNvSpPr>
              <a:spLocks noChangeArrowheads="1"/>
            </p:cNvSpPr>
            <p:nvPr/>
          </p:nvSpPr>
          <p:spPr bwMode="auto">
            <a:xfrm>
              <a:off x="2025650" y="1289050"/>
              <a:ext cx="1704990" cy="1257131"/>
            </a:xfrm>
            <a:prstGeom prst="roundRect">
              <a:avLst>
                <a:gd name="adj" fmla="val 7333"/>
              </a:avLst>
            </a:prstGeom>
            <a:solidFill>
              <a:srgbClr val="052E65"/>
            </a:solidFill>
            <a:ln w="9525">
              <a:noFill/>
              <a:round/>
            </a:ln>
            <a:effectLst/>
          </p:spPr>
          <p:txBody>
            <a:bodyPr anchor="ctr"/>
            <a:lstStyle/>
            <a:p>
              <a:pPr>
                <a:defRPr/>
              </a:pPr>
              <a:endParaRPr lang="zh-CN" altLang="en-US" kern="0">
                <a:solidFill>
                  <a:sysClr val="windowText" lastClr="000000"/>
                </a:solidFill>
                <a:ea typeface="微软雅黑" pitchFamily="34" charset="-122"/>
              </a:endParaRPr>
            </a:p>
          </p:txBody>
        </p:sp>
        <p:sp>
          <p:nvSpPr>
            <p:cNvPr id="16" name="Text Box 12"/>
            <p:cNvSpPr txBox="1">
              <a:spLocks noChangeArrowheads="1"/>
            </p:cNvSpPr>
            <p:nvPr/>
          </p:nvSpPr>
          <p:spPr bwMode="auto">
            <a:xfrm>
              <a:off x="2086791" y="1521696"/>
              <a:ext cx="1643849" cy="838782"/>
            </a:xfrm>
            <a:prstGeom prst="rect">
              <a:avLst/>
            </a:prstGeom>
            <a:noFill/>
            <a:ln w="9525">
              <a:noFill/>
              <a:miter lim="800000"/>
            </a:ln>
            <a:effectLst/>
          </p:spPr>
          <p:txBody>
            <a:bodyPr wrap="square" lIns="72574" tIns="36287" rIns="72574" bIns="36287">
              <a:spAutoFit/>
            </a:bodyPr>
            <a:lstStyle/>
            <a:p>
              <a:pPr algn="ctr">
                <a:defRPr/>
              </a:pPr>
              <a:r>
                <a:rPr lang="zh-CN" altLang="en-US" b="1" kern="0" dirty="0" smtClean="0">
                  <a:solidFill>
                    <a:srgbClr val="FF0000"/>
                  </a:solidFill>
                  <a:latin typeface="微软雅黑" pitchFamily="34" charset="-122"/>
                  <a:ea typeface="微软雅黑" pitchFamily="34" charset="-122"/>
                </a:rPr>
                <a:t>适应向</a:t>
              </a:r>
              <a:r>
                <a:rPr lang="zh-CN" altLang="en-US" b="1" kern="0" dirty="0">
                  <a:solidFill>
                    <a:srgbClr val="FF0000"/>
                  </a:solidFill>
                  <a:latin typeface="微软雅黑" pitchFamily="34" charset="-122"/>
                  <a:ea typeface="微软雅黑" pitchFamily="34" charset="-122"/>
                </a:rPr>
                <a:t>人大报告国有资产管理情况</a:t>
              </a:r>
              <a:r>
                <a:rPr lang="zh-CN" altLang="en-US" b="1" kern="0" dirty="0" smtClean="0">
                  <a:solidFill>
                    <a:srgbClr val="FF0000"/>
                  </a:solidFill>
                  <a:latin typeface="微软雅黑" pitchFamily="34" charset="-122"/>
                  <a:ea typeface="微软雅黑" pitchFamily="34" charset="-122"/>
                </a:rPr>
                <a:t>制度的要求</a:t>
              </a:r>
              <a:endParaRPr lang="zh-CN" altLang="en-US" b="1" kern="0" dirty="0">
                <a:solidFill>
                  <a:srgbClr val="FF0000"/>
                </a:solidFill>
                <a:latin typeface="微软雅黑" pitchFamily="34" charset="-122"/>
                <a:ea typeface="微软雅黑" pitchFamily="34" charset="-122"/>
              </a:endParaRPr>
            </a:p>
          </p:txBody>
        </p:sp>
      </p:grpSp>
      <p:sp>
        <p:nvSpPr>
          <p:cNvPr id="17" name="Freeform 24"/>
          <p:cNvSpPr/>
          <p:nvPr/>
        </p:nvSpPr>
        <p:spPr bwMode="auto">
          <a:xfrm>
            <a:off x="4297402" y="2707878"/>
            <a:ext cx="385755" cy="1177668"/>
          </a:xfrm>
          <a:custGeom>
            <a:avLst/>
            <a:gdLst>
              <a:gd name="T0" fmla="*/ 0 w 142"/>
              <a:gd name="T1" fmla="*/ 0 h 604"/>
              <a:gd name="T2" fmla="*/ 142 w 142"/>
              <a:gd name="T3" fmla="*/ 604 h 604"/>
            </a:gdLst>
            <a:ahLst/>
            <a:cxnLst>
              <a:cxn ang="0">
                <a:pos x="37" y="1"/>
              </a:cxn>
              <a:cxn ang="0">
                <a:pos x="45" y="472"/>
              </a:cxn>
              <a:cxn ang="0">
                <a:pos x="0" y="474"/>
              </a:cxn>
              <a:cxn ang="0">
                <a:pos x="72" y="604"/>
              </a:cxn>
              <a:cxn ang="0">
                <a:pos x="142" y="474"/>
              </a:cxn>
              <a:cxn ang="0">
                <a:pos x="100" y="474"/>
              </a:cxn>
              <a:cxn ang="0">
                <a:pos x="99" y="0"/>
              </a:cxn>
              <a:cxn ang="0">
                <a:pos x="37" y="1"/>
              </a:cxn>
            </a:cxnLst>
            <a:rect l="T0" t="T1" r="T2" b="T3"/>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w="9525">
            <a:noFill/>
            <a:round/>
          </a:ln>
          <a:effectLst/>
        </p:spPr>
        <p:txBody>
          <a:bodyPr wrap="none" lIns="98581" tIns="49291" rIns="98581" bIns="49291" anchor="ctr"/>
          <a:lstStyle/>
          <a:p>
            <a:pPr>
              <a:defRPr/>
            </a:pPr>
            <a:endParaRPr lang="zh-CN" altLang="en-US" kern="0">
              <a:solidFill>
                <a:sysClr val="windowText" lastClr="000000"/>
              </a:solidFill>
              <a:ea typeface="微软雅黑" pitchFamily="34" charset="-122"/>
            </a:endParaRPr>
          </a:p>
        </p:txBody>
      </p:sp>
      <p:grpSp>
        <p:nvGrpSpPr>
          <p:cNvPr id="18" name="组合 17"/>
          <p:cNvGrpSpPr/>
          <p:nvPr/>
        </p:nvGrpSpPr>
        <p:grpSpPr>
          <a:xfrm>
            <a:off x="6381064" y="1333942"/>
            <a:ext cx="1665313" cy="1355296"/>
            <a:chOff x="3714750" y="1289050"/>
            <a:chExt cx="1544638" cy="1257131"/>
          </a:xfrm>
          <a:solidFill>
            <a:schemeClr val="accent1">
              <a:lumMod val="75000"/>
            </a:schemeClr>
          </a:solidFill>
        </p:grpSpPr>
        <p:sp>
          <p:nvSpPr>
            <p:cNvPr id="19" name="AutoShape 14"/>
            <p:cNvSpPr>
              <a:spLocks noChangeArrowheads="1"/>
            </p:cNvSpPr>
            <p:nvPr/>
          </p:nvSpPr>
          <p:spPr bwMode="auto">
            <a:xfrm>
              <a:off x="3714750" y="1289050"/>
              <a:ext cx="1544638" cy="1257131"/>
            </a:xfrm>
            <a:prstGeom prst="roundRect">
              <a:avLst>
                <a:gd name="adj" fmla="val 7333"/>
              </a:avLst>
            </a:prstGeom>
            <a:solidFill>
              <a:srgbClr val="052E65"/>
            </a:solidFill>
            <a:ln w="9525">
              <a:noFill/>
              <a:round/>
            </a:ln>
            <a:effectLst/>
          </p:spPr>
          <p:txBody>
            <a:bodyPr anchor="ctr"/>
            <a:lstStyle/>
            <a:p>
              <a:pPr>
                <a:defRPr/>
              </a:pPr>
              <a:endParaRPr lang="zh-CN" altLang="en-US" kern="0">
                <a:solidFill>
                  <a:sysClr val="windowText" lastClr="000000"/>
                </a:solidFill>
                <a:ea typeface="微软雅黑" pitchFamily="34" charset="-122"/>
              </a:endParaRPr>
            </a:p>
          </p:txBody>
        </p:sp>
        <p:sp>
          <p:nvSpPr>
            <p:cNvPr id="20" name="Text Box 16"/>
            <p:cNvSpPr txBox="1">
              <a:spLocks noChangeArrowheads="1"/>
            </p:cNvSpPr>
            <p:nvPr/>
          </p:nvSpPr>
          <p:spPr bwMode="auto">
            <a:xfrm>
              <a:off x="3772774" y="1510106"/>
              <a:ext cx="1428589" cy="838781"/>
            </a:xfrm>
            <a:prstGeom prst="rect">
              <a:avLst/>
            </a:prstGeom>
            <a:noFill/>
            <a:ln w="9525">
              <a:noFill/>
              <a:miter lim="800000"/>
            </a:ln>
            <a:effectLst/>
          </p:spPr>
          <p:txBody>
            <a:bodyPr wrap="square" lIns="72574" tIns="36287" rIns="72574" bIns="36287">
              <a:spAutoFit/>
            </a:bodyPr>
            <a:lstStyle/>
            <a:p>
              <a:pPr lvl="0" algn="ctr">
                <a:defRPr/>
              </a:pPr>
              <a:r>
                <a:rPr lang="zh-CN" altLang="en-US" b="1" kern="0" dirty="0">
                  <a:solidFill>
                    <a:srgbClr val="FFFFFF"/>
                  </a:solidFill>
                  <a:latin typeface="微软雅黑" pitchFamily="34" charset="-122"/>
                  <a:ea typeface="微软雅黑" pitchFamily="34" charset="-122"/>
                </a:rPr>
                <a:t>建立和完善资产配置标准体系</a:t>
              </a:r>
            </a:p>
          </p:txBody>
        </p:sp>
      </p:grpSp>
      <p:sp>
        <p:nvSpPr>
          <p:cNvPr id="21" name="Freeform 25"/>
          <p:cNvSpPr/>
          <p:nvPr/>
        </p:nvSpPr>
        <p:spPr bwMode="auto">
          <a:xfrm flipH="1">
            <a:off x="4891632" y="2707878"/>
            <a:ext cx="2347200" cy="1177668"/>
          </a:xfrm>
          <a:custGeom>
            <a:avLst/>
            <a:gdLst>
              <a:gd name="T0" fmla="*/ 0 w 735"/>
              <a:gd name="T1" fmla="*/ 0 h 532"/>
              <a:gd name="T2" fmla="*/ 735 w 735"/>
              <a:gd name="T3" fmla="*/ 532 h 532"/>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T0" t="T1" r="T2" b="T3"/>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969696"/>
          </a:solidFill>
          <a:ln w="9525">
            <a:noFill/>
            <a:round/>
          </a:ln>
          <a:effectLst/>
        </p:spPr>
        <p:txBody>
          <a:bodyPr wrap="none" lIns="98581" tIns="49291" rIns="98581" bIns="49291" anchor="ctr"/>
          <a:lstStyle/>
          <a:p>
            <a:pPr>
              <a:defRPr/>
            </a:pPr>
            <a:endParaRPr lang="zh-CN" altLang="en-US" kern="0">
              <a:solidFill>
                <a:sysClr val="windowText" lastClr="000000"/>
              </a:solidFill>
              <a:ea typeface="微软雅黑" pitchFamily="34" charset="-122"/>
            </a:endParaRPr>
          </a:p>
        </p:txBody>
      </p:sp>
      <p:grpSp>
        <p:nvGrpSpPr>
          <p:cNvPr id="22" name="组合 21"/>
          <p:cNvGrpSpPr/>
          <p:nvPr/>
        </p:nvGrpSpPr>
        <p:grpSpPr>
          <a:xfrm>
            <a:off x="871179" y="1308637"/>
            <a:ext cx="1662825" cy="1510352"/>
            <a:chOff x="5396633" y="1289050"/>
            <a:chExt cx="1542330" cy="1400956"/>
          </a:xfrm>
          <a:solidFill>
            <a:schemeClr val="accent1">
              <a:lumMod val="75000"/>
            </a:schemeClr>
          </a:solidFill>
        </p:grpSpPr>
        <p:sp>
          <p:nvSpPr>
            <p:cNvPr id="23" name="AutoShape 18"/>
            <p:cNvSpPr>
              <a:spLocks noChangeArrowheads="1"/>
            </p:cNvSpPr>
            <p:nvPr/>
          </p:nvSpPr>
          <p:spPr bwMode="auto">
            <a:xfrm>
              <a:off x="5396633" y="1289050"/>
              <a:ext cx="1542330" cy="1257131"/>
            </a:xfrm>
            <a:prstGeom prst="roundRect">
              <a:avLst>
                <a:gd name="adj" fmla="val 7333"/>
              </a:avLst>
            </a:prstGeom>
            <a:solidFill>
              <a:srgbClr val="052E65"/>
            </a:solidFill>
            <a:ln w="9525">
              <a:noFill/>
              <a:round/>
            </a:ln>
            <a:effectLst/>
          </p:spPr>
          <p:txBody>
            <a:bodyPr anchor="ctr"/>
            <a:lstStyle/>
            <a:p>
              <a:pPr>
                <a:defRPr/>
              </a:pPr>
              <a:endParaRPr lang="zh-CN" altLang="en-US" kern="0">
                <a:solidFill>
                  <a:sysClr val="windowText" lastClr="000000"/>
                </a:solidFill>
                <a:ea typeface="微软雅黑" pitchFamily="34" charset="-122"/>
              </a:endParaRPr>
            </a:p>
          </p:txBody>
        </p:sp>
        <p:sp>
          <p:nvSpPr>
            <p:cNvPr id="24" name="Text Box 20"/>
            <p:cNvSpPr txBox="1">
              <a:spLocks noChangeArrowheads="1"/>
            </p:cNvSpPr>
            <p:nvPr/>
          </p:nvSpPr>
          <p:spPr bwMode="auto">
            <a:xfrm>
              <a:off x="5463711" y="1417752"/>
              <a:ext cx="1408173" cy="1272254"/>
            </a:xfrm>
            <a:prstGeom prst="rect">
              <a:avLst/>
            </a:prstGeom>
            <a:noFill/>
            <a:ln w="9525">
              <a:noFill/>
              <a:miter lim="800000"/>
            </a:ln>
            <a:effectLst/>
          </p:spPr>
          <p:txBody>
            <a:bodyPr wrap="square" lIns="72574" tIns="36287" rIns="72574" bIns="36287">
              <a:spAutoFit/>
            </a:bodyPr>
            <a:lstStyle/>
            <a:p>
              <a:pPr lvl="0">
                <a:defRPr/>
              </a:pPr>
              <a:r>
                <a:rPr lang="zh-CN" altLang="en-US" b="1" kern="0" dirty="0">
                  <a:solidFill>
                    <a:srgbClr val="FFFF00"/>
                  </a:solidFill>
                  <a:latin typeface="微软雅黑" pitchFamily="34" charset="-122"/>
                  <a:ea typeface="微软雅黑" pitchFamily="34" charset="-122"/>
                </a:rPr>
                <a:t>促进提高国有资产管理水平</a:t>
              </a:r>
            </a:p>
            <a:p>
              <a:pPr lvl="0">
                <a:defRPr/>
              </a:pPr>
              <a:r>
                <a:rPr lang="zh-CN" sz="1600">
                  <a:solidFill>
                    <a:srgbClr val="FFFF00"/>
                  </a:solidFill>
                </a:rPr>
                <a:t>财政核心工作</a:t>
              </a:r>
            </a:p>
            <a:p>
              <a:pPr lvl="0">
                <a:defRPr/>
              </a:pPr>
              <a:r>
                <a:rPr lang="zh-CN" sz="1600">
                  <a:solidFill>
                    <a:srgbClr val="FFFF00"/>
                  </a:solidFill>
                </a:rPr>
                <a:t>国家治理能力</a:t>
              </a:r>
            </a:p>
            <a:p>
              <a:pPr lvl="0">
                <a:defRPr/>
              </a:pPr>
              <a:endParaRPr lang="zh-CN" sz="1600">
                <a:solidFill>
                  <a:srgbClr val="FFFF00"/>
                </a:solidFill>
              </a:endParaRPr>
            </a:p>
          </p:txBody>
        </p:sp>
      </p:grpSp>
      <p:sp>
        <p:nvSpPr>
          <p:cNvPr id="25" name="Text Box 21"/>
          <p:cNvSpPr txBox="1">
            <a:spLocks noChangeArrowheads="1"/>
          </p:cNvSpPr>
          <p:nvPr/>
        </p:nvSpPr>
        <p:spPr bwMode="auto">
          <a:xfrm>
            <a:off x="3029173" y="4053269"/>
            <a:ext cx="2884184" cy="417560"/>
          </a:xfrm>
          <a:prstGeom prst="rect">
            <a:avLst/>
          </a:prstGeom>
          <a:noFill/>
          <a:ln w="9525">
            <a:noFill/>
            <a:miter lim="800000"/>
          </a:ln>
          <a:effectLst/>
        </p:spPr>
        <p:txBody>
          <a:bodyPr wrap="square" lIns="78242" tIns="39121" rIns="78242" bIns="39121">
            <a:spAutoFit/>
          </a:bodyPr>
          <a:lstStyle/>
          <a:p>
            <a:pPr algn="ctr">
              <a:defRPr/>
            </a:pPr>
            <a:r>
              <a:rPr lang="zh-CN" altLang="en-US" sz="2200" b="1" kern="0" dirty="0" smtClean="0">
                <a:solidFill>
                  <a:srgbClr val="FFFFFF"/>
                </a:solidFill>
                <a:ea typeface="微软雅黑" pitchFamily="34" charset="-122"/>
              </a:rPr>
              <a:t>年度资产</a:t>
            </a:r>
            <a:r>
              <a:rPr lang="zh-CN" altLang="en-US" sz="2200" b="1" kern="0" dirty="0">
                <a:solidFill>
                  <a:srgbClr val="FFFFFF"/>
                </a:solidFill>
                <a:ea typeface="微软雅黑" pitchFamily="34" charset="-122"/>
              </a:rPr>
              <a:t>报告</a:t>
            </a:r>
          </a:p>
        </p:txBody>
      </p:sp>
      <p:cxnSp>
        <p:nvCxnSpPr>
          <p:cNvPr id="26" name="直接连接符 25"/>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47" presetClass="entr" presetSubtype="0" fill="hold" nodeType="withEffect">
                                  <p:stCondLst>
                                    <p:cond delay="6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13" grpId="0" animBg="1"/>
      <p:bldP spid="17" grpId="0" animBg="1"/>
      <p:bldP spid="21" grpId="0" animBg="1"/>
      <p:bldP spid="25"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93370" y="1012214"/>
            <a:ext cx="8380623" cy="307777"/>
          </a:xfrm>
          <a:prstGeom prst="rect">
            <a:avLst/>
          </a:prstGeom>
        </p:spPr>
        <p:txBody>
          <a:bodyPr wrap="square">
            <a:spAutoFit/>
          </a:bodyPr>
          <a:lstStyle/>
          <a:p>
            <a:r>
              <a:rPr lang="zh-CN" altLang="zh-CN" sz="1400" dirty="0">
                <a:solidFill>
                  <a:srgbClr val="C00000"/>
                </a:solidFill>
                <a:latin typeface="微软雅黑" pitchFamily="34" charset="-122"/>
                <a:ea typeface="微软雅黑" pitchFamily="34" charset="-122"/>
              </a:rPr>
              <a:t>汇总表均为系统提取填列，无需手工填列</a:t>
            </a:r>
            <a:r>
              <a:rPr lang="zh-CN" altLang="zh-CN" sz="1400" dirty="0">
                <a:latin typeface="微软雅黑" pitchFamily="34" charset="-122"/>
                <a:ea typeface="微软雅黑" pitchFamily="34" charset="-122"/>
              </a:rPr>
              <a:t>。汇总打印报表金额单位为</a:t>
            </a:r>
            <a:r>
              <a:rPr lang="zh-CN" altLang="zh-CN" sz="1400" dirty="0">
                <a:solidFill>
                  <a:srgbClr val="C00000"/>
                </a:solidFill>
                <a:latin typeface="微软雅黑" pitchFamily="34" charset="-122"/>
                <a:ea typeface="微软雅黑" pitchFamily="34" charset="-122"/>
              </a:rPr>
              <a:t>“万元”</a:t>
            </a:r>
            <a:r>
              <a:rPr lang="zh-CN" altLang="zh-CN" sz="1400" dirty="0">
                <a:latin typeface="微软雅黑" pitchFamily="34" charset="-122"/>
                <a:ea typeface="微软雅黑" pitchFamily="34" charset="-122"/>
              </a:rPr>
              <a:t>（保留两位小数）。</a:t>
            </a:r>
          </a:p>
        </p:txBody>
      </p:sp>
      <p:graphicFrame>
        <p:nvGraphicFramePr>
          <p:cNvPr id="61" name="Group 3"/>
          <p:cNvGraphicFramePr/>
          <p:nvPr/>
        </p:nvGraphicFramePr>
        <p:xfrm>
          <a:off x="341903" y="1322409"/>
          <a:ext cx="8116195" cy="3755079"/>
        </p:xfrm>
        <a:graphic>
          <a:graphicData uri="http://schemas.openxmlformats.org/drawingml/2006/table">
            <a:tbl>
              <a:tblPr/>
              <a:tblGrid>
                <a:gridCol w="2658791"/>
                <a:gridCol w="5457404"/>
              </a:tblGrid>
              <a:tr h="36082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800" b="1" i="0" u="none" strike="noStrike" kern="1200" cap="none" normalizeH="0" baseline="0" dirty="0">
                          <a:ln>
                            <a:noFill/>
                          </a:ln>
                          <a:solidFill>
                            <a:schemeClr val="tx1"/>
                          </a:solidFill>
                          <a:effectLst/>
                          <a:latin typeface="微软雅黑" pitchFamily="34" charset="-122"/>
                          <a:ea typeface="微软雅黑" pitchFamily="34" charset="-122"/>
                          <a:cs typeface="+mn-cs"/>
                        </a:rPr>
                        <a:t>报表编号</a:t>
                      </a:r>
                      <a:endParaRPr kumimoji="0" lang="en-US" altLang="zh-CN" sz="1800" b="1" i="0" u="none" strike="noStrike" kern="1200" cap="none" normalizeH="0" baseline="0" dirty="0">
                        <a:ln>
                          <a:noFill/>
                        </a:ln>
                        <a:solidFill>
                          <a:schemeClr val="tx1"/>
                        </a:solidFill>
                        <a:effectLst/>
                        <a:latin typeface="微软雅黑" pitchFamily="34" charset="-122"/>
                        <a:ea typeface="微软雅黑" pitchFamily="34" charset="-122"/>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800" b="1" i="0" u="none" strike="noStrike" cap="none" normalizeH="0" baseline="0">
                          <a:ln>
                            <a:noFill/>
                          </a:ln>
                          <a:solidFill>
                            <a:schemeClr val="tx1"/>
                          </a:solidFill>
                          <a:effectLst/>
                          <a:latin typeface="微软雅黑" pitchFamily="34" charset="-122"/>
                          <a:ea typeface="微软雅黑" pitchFamily="34" charset="-122"/>
                        </a:rPr>
                        <a:t>报表名称</a:t>
                      </a:r>
                      <a:endParaRPr kumimoji="0" lang="en-US" altLang="zh-CN" sz="1800" b="1" i="0" u="none" strike="noStrike" cap="none" normalizeH="0" baseline="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89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fontAlgn="ctr"/>
                      <a:r>
                        <a:rPr lang="zh-CN" altLang="en-US" sz="1600" b="0" i="0" u="none" strike="noStrike">
                          <a:solidFill>
                            <a:schemeClr val="bg1"/>
                          </a:solidFill>
                          <a:effectLst/>
                          <a:latin typeface="微软雅黑" pitchFamily="34" charset="-122"/>
                          <a:ea typeface="微软雅黑" pitchFamily="34" charset="-122"/>
                        </a:rPr>
                        <a:t>资产负债简表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330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机构人员情况表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3389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资产情况汇总表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资产配置情况汇总表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资产使用情况汇总表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资产处置情况汇总表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a:ln>
                            <a:noFill/>
                          </a:ln>
                          <a:solidFill>
                            <a:srgbClr val="FFFFFF"/>
                          </a:solidFill>
                          <a:effectLst/>
                          <a:latin typeface="微软雅黑" pitchFamily="34" charset="-122"/>
                          <a:ea typeface="微软雅黑" pitchFamily="34" charset="-122"/>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a:solidFill>
                            <a:schemeClr val="bg1"/>
                          </a:solidFill>
                          <a:effectLst/>
                          <a:latin typeface="微软雅黑" pitchFamily="34" charset="-122"/>
                          <a:ea typeface="微软雅黑" pitchFamily="34" charset="-122"/>
                          <a:cs typeface="+mn-cs"/>
                        </a:rPr>
                        <a:t>资产收益情况汇总表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r h="4176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pitchFamily="2" charset="2"/>
                        <a:buNone/>
                      </a:pPr>
                      <a:r>
                        <a:rPr kumimoji="0" lang="zh-CN" altLang="en-US" sz="1600" b="1" i="0" u="none" strike="noStrike" cap="none" normalizeH="0" baseline="0" dirty="0">
                          <a:ln>
                            <a:noFill/>
                          </a:ln>
                          <a:solidFill>
                            <a:srgbClr val="FFFFFF"/>
                          </a:solidFill>
                          <a:effectLst/>
                          <a:latin typeface="微软雅黑" pitchFamily="34" charset="-122"/>
                          <a:ea typeface="微软雅黑" pitchFamily="34" charset="-122"/>
                        </a:rPr>
                        <a:t>财资综</a:t>
                      </a:r>
                      <a:r>
                        <a:rPr kumimoji="0" lang="en-US" altLang="zh-CN" sz="1600" b="1" i="0" u="none" strike="noStrike" cap="none" normalizeH="0" baseline="0" dirty="0">
                          <a:ln>
                            <a:noFill/>
                          </a:ln>
                          <a:solidFill>
                            <a:srgbClr val="FFFFFF"/>
                          </a:solidFill>
                          <a:effectLst/>
                          <a:latin typeface="微软雅黑" pitchFamily="34" charset="-122"/>
                          <a:ea typeface="微软雅黑" pitchFamily="34" charset="-122"/>
                        </a:rPr>
                        <a:t>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1D80E3">
                            <a:gamma/>
                            <a:shade val="46275"/>
                            <a:invGamma/>
                          </a:srgbClr>
                        </a:gs>
                        <a:gs pos="50000">
                          <a:srgbClr val="1D80E3"/>
                        </a:gs>
                        <a:gs pos="100000">
                          <a:srgbClr val="1D80E3">
                            <a:gamma/>
                            <a:shade val="46275"/>
                            <a:invGamma/>
                          </a:srgbClr>
                        </a:gs>
                      </a:gsLst>
                      <a:lin ang="0" scaled="1"/>
                    </a:gradFill>
                  </a:tcPr>
                </a:tc>
                <a:tc>
                  <a:txBody>
                    <a:bodyPr/>
                    <a:lstStyle/>
                    <a:p>
                      <a:pPr marL="0" indent="266700" algn="l" defTabSz="913765" rtl="0" eaLnBrk="1" fontAlgn="ctr" latinLnBrk="0" hangingPunct="1"/>
                      <a:r>
                        <a:rPr lang="zh-CN" altLang="en-US" sz="1600" b="0" i="0" u="none" strike="noStrike" kern="1200" dirty="0">
                          <a:solidFill>
                            <a:schemeClr val="bg1"/>
                          </a:solidFill>
                          <a:effectLst/>
                          <a:latin typeface="微软雅黑" pitchFamily="34" charset="-122"/>
                          <a:ea typeface="微软雅黑" pitchFamily="34" charset="-122"/>
                          <a:cs typeface="+mn-cs"/>
                        </a:rPr>
                        <a:t>行政单位公共基础设施情况汇总表</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3366FF"/>
                        </a:gs>
                        <a:gs pos="100000">
                          <a:srgbClr val="3366FF">
                            <a:gamma/>
                            <a:shade val="46275"/>
                            <a:invGamma/>
                          </a:srgbClr>
                        </a:gs>
                      </a:gsLst>
                      <a:lin ang="0" scaled="1"/>
                    </a:gra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lt">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167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01</a:t>
            </a:r>
            <a:r>
              <a:rPr lang="zh-CN" altLang="en-US" sz="2000" b="1">
                <a:solidFill>
                  <a:srgbClr val="545454"/>
                </a:solidFill>
                <a:latin typeface="微软雅黑" pitchFamily="34" charset="-122"/>
                <a:ea typeface="微软雅黑" pitchFamily="34" charset="-122"/>
              </a:rPr>
              <a:t>资产负债简表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29768" y="1067386"/>
            <a:ext cx="7848000" cy="4062797"/>
          </a:xfrm>
          <a:prstGeom prst="rect">
            <a:avLst/>
          </a:prstGeom>
        </p:spPr>
      </p:pic>
      <p:sp>
        <p:nvSpPr>
          <p:cNvPr id="4" name="矩形 3"/>
          <p:cNvSpPr/>
          <p:nvPr/>
        </p:nvSpPr>
        <p:spPr>
          <a:xfrm>
            <a:off x="7803369" y="1047342"/>
            <a:ext cx="1340631" cy="2354491"/>
          </a:xfrm>
          <a:prstGeom prst="rect">
            <a:avLst/>
          </a:prstGeom>
        </p:spPr>
        <p:txBody>
          <a:bodyPr wrap="square">
            <a:spAutoFit/>
          </a:bodyPr>
          <a:lstStyle/>
          <a:p>
            <a:pPr defTabSz="913765" fontAlgn="auto">
              <a:lnSpc>
                <a:spcPct val="150000"/>
              </a:lnSpc>
              <a:spcBef>
                <a:spcPts val="0"/>
              </a:spcBef>
              <a:spcAft>
                <a:spcPts val="0"/>
              </a:spcAft>
            </a:pPr>
            <a:r>
              <a:rPr lang="zh-CN" altLang="en-US" sz="1400" b="1">
                <a:latin typeface="微软雅黑" pitchFamily="34" charset="-122"/>
                <a:ea typeface="微软雅黑" pitchFamily="34" charset="-122"/>
              </a:rPr>
              <a:t>解析说明：</a:t>
            </a:r>
            <a:endParaRPr lang="en-US" altLang="zh-CN" sz="1400" b="1">
              <a:latin typeface="微软雅黑" pitchFamily="34" charset="-122"/>
              <a:ea typeface="微软雅黑" pitchFamily="34" charset="-122"/>
            </a:endParaRPr>
          </a:p>
          <a:p>
            <a:pPr marL="342900" indent="-342900" defTabSz="913765" fontAlgn="auto">
              <a:lnSpc>
                <a:spcPct val="150000"/>
              </a:lnSpc>
              <a:spcBef>
                <a:spcPts val="0"/>
              </a:spcBef>
              <a:spcAft>
                <a:spcPts val="0"/>
              </a:spcAft>
              <a:buFont typeface="+mj-ea"/>
              <a:buAutoNum type="circleNumDbPlain"/>
            </a:pPr>
            <a:r>
              <a:rPr lang="zh-CN" altLang="en-US" sz="1400">
                <a:latin typeface="微软雅黑" pitchFamily="34" charset="-122"/>
                <a:ea typeface="微软雅黑" pitchFamily="34" charset="-122"/>
              </a:rPr>
              <a:t>指标与单户表一致。</a:t>
            </a:r>
            <a:endParaRPr lang="en-US" altLang="zh-CN" sz="1400">
              <a:latin typeface="微软雅黑" pitchFamily="34" charset="-122"/>
              <a:ea typeface="微软雅黑" pitchFamily="34" charset="-122"/>
            </a:endParaRPr>
          </a:p>
          <a:p>
            <a:pPr marL="342900" indent="-342900" defTabSz="913765" fontAlgn="auto">
              <a:lnSpc>
                <a:spcPct val="150000"/>
              </a:lnSpc>
              <a:spcBef>
                <a:spcPts val="0"/>
              </a:spcBef>
              <a:spcAft>
                <a:spcPts val="0"/>
              </a:spcAft>
              <a:buFont typeface="+mj-ea"/>
              <a:buAutoNum type="circleNumDbPlain"/>
            </a:pPr>
            <a:r>
              <a:rPr lang="zh-CN" altLang="en-US" sz="1400">
                <a:latin typeface="微软雅黑" pitchFamily="34" charset="-122"/>
                <a:ea typeface="微软雅黑" pitchFamily="34" charset="-122"/>
              </a:rPr>
              <a:t>增加总计列，直观查看部门总计数。</a:t>
            </a:r>
          </a:p>
        </p:txBody>
      </p:sp>
      <p:sp>
        <p:nvSpPr>
          <p:cNvPr id="5" name="矩形 4"/>
          <p:cNvSpPr/>
          <p:nvPr/>
        </p:nvSpPr>
        <p:spPr>
          <a:xfrm>
            <a:off x="29768" y="1062285"/>
            <a:ext cx="1836000" cy="40678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3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02</a:t>
            </a:r>
            <a:r>
              <a:rPr lang="zh-CN" altLang="en-US" sz="2000" b="1">
                <a:solidFill>
                  <a:srgbClr val="545454"/>
                </a:solidFill>
                <a:latin typeface="微软雅黑" pitchFamily="34" charset="-122"/>
                <a:ea typeface="微软雅黑" pitchFamily="34" charset="-122"/>
              </a:rPr>
              <a:t>机构人员情况表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85108" y="1117799"/>
            <a:ext cx="7992000" cy="3696398"/>
          </a:xfrm>
          <a:prstGeom prst="rect">
            <a:avLst/>
          </a:prstGeom>
        </p:spPr>
      </p:pic>
      <p:sp>
        <p:nvSpPr>
          <p:cNvPr id="15" name="矩形 14"/>
          <p:cNvSpPr/>
          <p:nvPr/>
        </p:nvSpPr>
        <p:spPr>
          <a:xfrm>
            <a:off x="185999" y="4842105"/>
            <a:ext cx="8380623" cy="307777"/>
          </a:xfrm>
          <a:prstGeom prst="rect">
            <a:avLst/>
          </a:prstGeom>
        </p:spPr>
        <p:txBody>
          <a:bodyPr wrap="square">
            <a:spAutoFit/>
          </a:bodyPr>
          <a:lstStyle/>
          <a:p>
            <a:r>
              <a:rPr lang="zh-CN" altLang="en-US" sz="1400">
                <a:latin typeface="微软雅黑" pitchFamily="34" charset="-122"/>
                <a:ea typeface="微软雅黑" pitchFamily="34" charset="-122"/>
              </a:rPr>
              <a:t>机构人员情况表</a:t>
            </a:r>
            <a:r>
              <a:rPr lang="zh-CN" altLang="en-US" sz="1400" b="1">
                <a:latin typeface="微软雅黑" pitchFamily="34" charset="-122"/>
                <a:ea typeface="微软雅黑" pitchFamily="34" charset="-122"/>
              </a:rPr>
              <a:t>与单户表一致</a:t>
            </a:r>
            <a:r>
              <a:rPr lang="zh-CN" altLang="zh-CN" sz="1400">
                <a:latin typeface="微软雅黑" pitchFamily="34" charset="-122"/>
                <a:ea typeface="微软雅黑"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4000" y="1000114"/>
            <a:ext cx="5544000" cy="4098257"/>
            <a:chOff x="52499" y="1171011"/>
            <a:chExt cx="5544000" cy="4098257"/>
          </a:xfrm>
        </p:grpSpPr>
        <p:pic>
          <p:nvPicPr>
            <p:cNvPr id="8" name="图片 7"/>
            <p:cNvPicPr>
              <a:picLocks noChangeAspect="1"/>
            </p:cNvPicPr>
            <p:nvPr/>
          </p:nvPicPr>
          <p:blipFill>
            <a:blip r:embed="rId3"/>
            <a:stretch>
              <a:fillRect/>
            </a:stretch>
          </p:blipFill>
          <p:spPr>
            <a:xfrm>
              <a:off x="52499" y="1171011"/>
              <a:ext cx="5544000" cy="4098257"/>
            </a:xfrm>
            <a:prstGeom prst="rect">
              <a:avLst/>
            </a:prstGeom>
          </p:spPr>
        </p:pic>
        <p:sp>
          <p:nvSpPr>
            <p:cNvPr id="9" name="矩形 8"/>
            <p:cNvSpPr/>
            <p:nvPr/>
          </p:nvSpPr>
          <p:spPr>
            <a:xfrm>
              <a:off x="52499" y="4110799"/>
              <a:ext cx="1065372"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571486"/>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03</a:t>
            </a:r>
            <a:r>
              <a:rPr lang="zh-CN" altLang="en-US" sz="2000" b="1">
                <a:solidFill>
                  <a:srgbClr val="545454"/>
                </a:solidFill>
                <a:latin typeface="微软雅黑" pitchFamily="34" charset="-122"/>
                <a:ea typeface="微软雅黑" pitchFamily="34" charset="-122"/>
              </a:rPr>
              <a:t>资产情况汇总表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剪去同侧角的矩形 18"/>
          <p:cNvSpPr/>
          <p:nvPr/>
        </p:nvSpPr>
        <p:spPr>
          <a:xfrm rot="16200000">
            <a:off x="5338827" y="1332048"/>
            <a:ext cx="4203091" cy="3432490"/>
          </a:xfrm>
          <a:prstGeom prst="snip2SameRect">
            <a:avLst>
              <a:gd name="adj1" fmla="val 10113"/>
              <a:gd name="adj2" fmla="val 0"/>
            </a:avLst>
          </a:prstGeom>
          <a:gradFill>
            <a:gsLst>
              <a:gs pos="0">
                <a:schemeClr val="accent1">
                  <a:shade val="51000"/>
                  <a:satMod val="130000"/>
                  <a:alpha val="40000"/>
                </a:schemeClr>
              </a:gs>
              <a:gs pos="80000">
                <a:schemeClr val="accent1">
                  <a:shade val="93000"/>
                  <a:satMod val="130000"/>
                </a:schemeClr>
              </a:gs>
              <a:gs pos="100000">
                <a:schemeClr val="accent1">
                  <a:shade val="94000"/>
                  <a:satMod val="13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矩形 19"/>
          <p:cNvSpPr/>
          <p:nvPr/>
        </p:nvSpPr>
        <p:spPr>
          <a:xfrm>
            <a:off x="5940152" y="1128665"/>
            <a:ext cx="3110477" cy="4524315"/>
          </a:xfrm>
          <a:prstGeom prst="rect">
            <a:avLst/>
          </a:prstGeom>
        </p:spPr>
        <p:txBody>
          <a:bodyPr wrap="square">
            <a:spAutoFit/>
          </a:bodyPr>
          <a:lstStyle/>
          <a:p>
            <a:pPr defTabSz="913765" fontAlgn="auto">
              <a:lnSpc>
                <a:spcPct val="150000"/>
              </a:lnSpc>
              <a:spcBef>
                <a:spcPts val="0"/>
              </a:spcBef>
              <a:spcAft>
                <a:spcPts val="0"/>
              </a:spcAft>
            </a:pPr>
            <a:r>
              <a:rPr lang="zh-CN" altLang="en-US" sz="1600" b="1" dirty="0">
                <a:solidFill>
                  <a:schemeClr val="bg1"/>
                </a:solidFill>
                <a:latin typeface="微软雅黑" pitchFamily="34" charset="-122"/>
                <a:ea typeface="微软雅黑" pitchFamily="34" charset="-122"/>
              </a:rPr>
              <a:t>解析说明：</a:t>
            </a:r>
            <a:endParaRPr lang="en-US" altLang="zh-CN" sz="1600" b="1" dirty="0">
              <a:solidFill>
                <a:schemeClr val="bg1"/>
              </a:solidFill>
              <a:latin typeface="微软雅黑" pitchFamily="34" charset="-122"/>
              <a:ea typeface="微软雅黑" pitchFamily="34" charset="-122"/>
            </a:endParaRPr>
          </a:p>
          <a:p>
            <a:pPr indent="444500" defTabSz="913765" fontAlgn="auto">
              <a:lnSpc>
                <a:spcPct val="150000"/>
              </a:lnSpc>
              <a:spcBef>
                <a:spcPts val="0"/>
              </a:spcBef>
              <a:spcAft>
                <a:spcPts val="0"/>
              </a:spcAft>
            </a:pPr>
            <a:r>
              <a:rPr lang="zh-CN" altLang="en-US" sz="1600" dirty="0">
                <a:solidFill>
                  <a:schemeClr val="bg1"/>
                </a:solidFill>
                <a:latin typeface="微软雅黑" pitchFamily="34" charset="-122"/>
                <a:ea typeface="微软雅黑" pitchFamily="34" charset="-122"/>
              </a:rPr>
              <a:t>反映流动资产、固定资产、无形资产、在建工程、长期投资和其他资产的期初和期末账面数情况，以及期末实有数情况。</a:t>
            </a:r>
          </a:p>
          <a:p>
            <a:pPr marL="342900" indent="-342900" defTabSz="913765" fontAlgn="auto">
              <a:lnSpc>
                <a:spcPct val="150000"/>
              </a:lnSpc>
              <a:spcBef>
                <a:spcPts val="0"/>
              </a:spcBef>
              <a:spcAft>
                <a:spcPts val="0"/>
              </a:spcAft>
              <a:buFont typeface="+mj-ea"/>
              <a:buAutoNum type="circleNumDbPlain"/>
            </a:pPr>
            <a:r>
              <a:rPr lang="zh-CN" altLang="en-US" sz="1600" dirty="0">
                <a:solidFill>
                  <a:schemeClr val="bg1"/>
                </a:solidFill>
                <a:latin typeface="微软雅黑" pitchFamily="34" charset="-122"/>
                <a:ea typeface="微软雅黑" pitchFamily="34" charset="-122"/>
              </a:rPr>
              <a:t>报表栏次以行政、事业、民非为主维度统计。</a:t>
            </a:r>
            <a:endParaRPr lang="en-US" altLang="zh-CN" sz="1600" dirty="0">
              <a:solidFill>
                <a:schemeClr val="bg1"/>
              </a:solidFill>
              <a:latin typeface="微软雅黑" pitchFamily="34" charset="-122"/>
              <a:ea typeface="微软雅黑" pitchFamily="34" charset="-122"/>
            </a:endParaRPr>
          </a:p>
          <a:p>
            <a:pPr marL="342900" indent="-342900" defTabSz="913765" fontAlgn="auto">
              <a:lnSpc>
                <a:spcPct val="150000"/>
              </a:lnSpc>
              <a:spcBef>
                <a:spcPts val="0"/>
              </a:spcBef>
              <a:spcAft>
                <a:spcPts val="0"/>
              </a:spcAft>
              <a:buFont typeface="+mj-ea"/>
              <a:buAutoNum type="circleNumDbPlain"/>
            </a:pPr>
            <a:r>
              <a:rPr lang="zh-CN" altLang="en-US" sz="1600" dirty="0">
                <a:solidFill>
                  <a:schemeClr val="bg1"/>
                </a:solidFill>
                <a:latin typeface="微软雅黑" pitchFamily="34" charset="-122"/>
                <a:ea typeface="微软雅黑" pitchFamily="34" charset="-122"/>
              </a:rPr>
              <a:t>报表行次以资产类别为维度，并增加补充材料，反映使用其他单位房屋情况。</a:t>
            </a:r>
            <a:endParaRPr lang="en-US" altLang="zh-CN" sz="1600" dirty="0">
              <a:solidFill>
                <a:schemeClr val="bg1"/>
              </a:solidFill>
              <a:latin typeface="微软雅黑" pitchFamily="34" charset="-122"/>
              <a:ea typeface="微软雅黑" pitchFamily="34" charset="-122"/>
            </a:endParaRPr>
          </a:p>
          <a:p>
            <a:pPr marL="342900" indent="-342900" defTabSz="913765" fontAlgn="auto">
              <a:lnSpc>
                <a:spcPct val="150000"/>
              </a:lnSpc>
              <a:spcBef>
                <a:spcPts val="0"/>
              </a:spcBef>
              <a:spcAft>
                <a:spcPts val="0"/>
              </a:spcAft>
              <a:buFont typeface="+mj-ea"/>
              <a:buAutoNum type="circleNumDbPlain"/>
            </a:pPr>
            <a:endParaRPr lang="en-US" altLang="zh-CN" sz="1600" dirty="0">
              <a:solidFill>
                <a:schemeClr val="bg1"/>
              </a:solidFill>
              <a:latin typeface="微软雅黑" pitchFamily="34" charset="-122"/>
              <a:ea typeface="微软雅黑" pitchFamily="34" charset="-122"/>
            </a:endParaRPr>
          </a:p>
          <a:p>
            <a:pPr marL="342900" indent="-342900" defTabSz="913765" fontAlgn="auto">
              <a:lnSpc>
                <a:spcPct val="150000"/>
              </a:lnSpc>
              <a:spcBef>
                <a:spcPts val="0"/>
              </a:spcBef>
              <a:spcAft>
                <a:spcPts val="0"/>
              </a:spcAft>
              <a:buFont typeface="+mj-ea"/>
              <a:buAutoNum type="circleNumDbPlain"/>
            </a:pPr>
            <a:endParaRPr lang="zh-CN" altLang="en-US" sz="1600"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p:tgtEl>
                                          <p:spTgt spid="19"/>
                                        </p:tgtEl>
                                        <p:attrNameLst>
                                          <p:attrName>ppt_x</p:attrName>
                                        </p:attrNameLst>
                                      </p:cBhvr>
                                      <p:tavLst>
                                        <p:tav tm="0">
                                          <p:val>
                                            <p:strVal val="#ppt_x+#ppt_w*1.125000"/>
                                          </p:val>
                                        </p:tav>
                                        <p:tav tm="100000">
                                          <p:val>
                                            <p:strVal val="#ppt_x"/>
                                          </p:val>
                                        </p:tav>
                                      </p:tavLst>
                                    </p:anim>
                                    <p:animEffect transition="in" filter="wipe(left)">
                                      <p:cBhvr>
                                        <p:cTn id="17" dur="500"/>
                                        <p:tgtEl>
                                          <p:spTgt spid="19"/>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22" presetClass="entr" presetSubtype="2" fill="hold" nodeType="withEffect">
                                  <p:stCondLst>
                                    <p:cond delay="0"/>
                                  </p:stCondLst>
                                  <p:iterate type="lt">
                                    <p:tmPct val="2000"/>
                                  </p:iterate>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wipe(right)">
                                      <p:cBhvr>
                                        <p:cTn id="23" dur="500"/>
                                        <p:tgtEl>
                                          <p:spTgt spid="20">
                                            <p:txEl>
                                              <p:pRg st="1" end="1"/>
                                            </p:txEl>
                                          </p:spTgt>
                                        </p:tgtEl>
                                      </p:cBhvr>
                                    </p:animEffect>
                                  </p:childTnLst>
                                </p:cTn>
                              </p:par>
                              <p:par>
                                <p:cTn id="24" presetID="22" presetClass="entr" presetSubtype="2" fill="hold" nodeType="withEffect">
                                  <p:stCondLst>
                                    <p:cond delay="0"/>
                                  </p:stCondLst>
                                  <p:iterate type="lt">
                                    <p:tmPct val="2000"/>
                                  </p:iterate>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wipe(right)">
                                      <p:cBhvr>
                                        <p:cTn id="26" dur="500"/>
                                        <p:tgtEl>
                                          <p:spTgt spid="20">
                                            <p:txEl>
                                              <p:pRg st="2" end="2"/>
                                            </p:txEl>
                                          </p:spTgt>
                                        </p:tgtEl>
                                      </p:cBhvr>
                                    </p:animEffect>
                                  </p:childTnLst>
                                </p:cTn>
                              </p:par>
                              <p:par>
                                <p:cTn id="27" presetID="22" presetClass="entr" presetSubtype="2" fill="hold" nodeType="withEffect">
                                  <p:stCondLst>
                                    <p:cond delay="0"/>
                                  </p:stCondLst>
                                  <p:iterate type="lt">
                                    <p:tmPct val="2000"/>
                                  </p:iterate>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wipe(right)">
                                      <p:cBhvr>
                                        <p:cTn id="2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04</a:t>
            </a:r>
            <a:r>
              <a:rPr lang="zh-CN" altLang="en-US" sz="2000" b="1">
                <a:solidFill>
                  <a:srgbClr val="545454"/>
                </a:solidFill>
                <a:latin typeface="微软雅黑" pitchFamily="34" charset="-122"/>
                <a:ea typeface="微软雅黑" pitchFamily="34" charset="-122"/>
              </a:rPr>
              <a:t>资产配置汇总表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50629" y="1105267"/>
            <a:ext cx="9036000" cy="3478889"/>
          </a:xfrm>
          <a:prstGeom prst="rect">
            <a:avLst/>
          </a:prstGeom>
        </p:spPr>
      </p:pic>
      <p:sp>
        <p:nvSpPr>
          <p:cNvPr id="4" name="矩形 3"/>
          <p:cNvSpPr/>
          <p:nvPr/>
        </p:nvSpPr>
        <p:spPr>
          <a:xfrm>
            <a:off x="167666" y="4698426"/>
            <a:ext cx="7891109" cy="338554"/>
          </a:xfrm>
          <a:prstGeom prst="rect">
            <a:avLst/>
          </a:prstGeom>
        </p:spPr>
        <p:txBody>
          <a:bodyPr wrap="square">
            <a:spAutoFit/>
          </a:bodyPr>
          <a:lstStyle/>
          <a:p>
            <a:r>
              <a:rPr lang="zh-CN" altLang="zh-CN" sz="1600">
                <a:latin typeface="微软雅黑" pitchFamily="34" charset="-122"/>
                <a:ea typeface="微软雅黑" pitchFamily="34" charset="-122"/>
              </a:rPr>
              <a:t>主要反映本年通过不同配置方式新增固定资产和无形资产的账面数情况。</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iterate type="lt">
                                    <p:tmPct val="2000"/>
                                  </p:iterate>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05</a:t>
            </a:r>
            <a:r>
              <a:rPr lang="zh-CN" altLang="en-US" sz="2000" b="1">
                <a:solidFill>
                  <a:srgbClr val="545454"/>
                </a:solidFill>
                <a:latin typeface="微软雅黑" pitchFamily="34" charset="-122"/>
                <a:ea typeface="微软雅黑" pitchFamily="34" charset="-122"/>
              </a:rPr>
              <a:t>资产使用汇总表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29968" y="1129767"/>
            <a:ext cx="9036000" cy="3531639"/>
          </a:xfrm>
          <a:prstGeom prst="rect">
            <a:avLst/>
          </a:prstGeom>
        </p:spPr>
      </p:pic>
      <p:sp>
        <p:nvSpPr>
          <p:cNvPr id="3" name="矩形 2"/>
          <p:cNvSpPr/>
          <p:nvPr/>
        </p:nvSpPr>
        <p:spPr>
          <a:xfrm>
            <a:off x="0" y="4661406"/>
            <a:ext cx="8915286" cy="461665"/>
          </a:xfrm>
          <a:prstGeom prst="rect">
            <a:avLst/>
          </a:prstGeom>
        </p:spPr>
        <p:txBody>
          <a:bodyPr wrap="square">
            <a:spAutoFit/>
          </a:bodyPr>
          <a:lstStyle/>
          <a:p>
            <a:pPr marL="228600" indent="-228600">
              <a:buFont typeface="+mj-ea"/>
              <a:buAutoNum type="circleNumDbPlain"/>
            </a:pPr>
            <a:r>
              <a:rPr lang="zh-CN" altLang="zh-CN" sz="1200" dirty="0">
                <a:latin typeface="微软雅黑" pitchFamily="34" charset="-122"/>
                <a:ea typeface="微软雅黑" pitchFamily="34" charset="-122"/>
              </a:rPr>
              <a:t>反映年末资产的使用状况，分为自用、出租出借、闲置和其他</a:t>
            </a:r>
            <a:r>
              <a:rPr lang="zh-CN" altLang="en-US" sz="1200" dirty="0">
                <a:latin typeface="微软雅黑" pitchFamily="34" charset="-122"/>
                <a:ea typeface="微软雅黑" pitchFamily="34" charset="-122"/>
              </a:rPr>
              <a:t>。</a:t>
            </a:r>
            <a:endParaRPr lang="en-US" altLang="zh-CN" sz="1200" dirty="0">
              <a:latin typeface="微软雅黑" pitchFamily="34" charset="-122"/>
              <a:ea typeface="微软雅黑" pitchFamily="34" charset="-122"/>
            </a:endParaRPr>
          </a:p>
          <a:p>
            <a:pPr marL="228600" indent="-228600">
              <a:buFont typeface="+mj-ea"/>
              <a:buAutoNum type="circleNumDbPlain"/>
            </a:pPr>
            <a:r>
              <a:rPr lang="zh-CN" altLang="zh-CN" sz="1200" dirty="0">
                <a:latin typeface="微软雅黑" pitchFamily="34" charset="-122"/>
                <a:ea typeface="微软雅黑" pitchFamily="34" charset="-122"/>
              </a:rPr>
              <a:t>反映截至年末利用流动资产、固定资产、</a:t>
            </a:r>
            <a:r>
              <a:rPr lang="zh-CN" altLang="zh-CN" sz="1200" dirty="0">
                <a:solidFill>
                  <a:srgbClr val="C00000"/>
                </a:solidFill>
                <a:latin typeface="微软雅黑" pitchFamily="34" charset="-122"/>
                <a:ea typeface="微软雅黑" pitchFamily="34" charset="-122"/>
              </a:rPr>
              <a:t>无形资产</a:t>
            </a:r>
            <a:r>
              <a:rPr lang="zh-CN" altLang="zh-CN" sz="1200" dirty="0">
                <a:latin typeface="微软雅黑" pitchFamily="34" charset="-122"/>
                <a:ea typeface="微软雅黑" pitchFamily="34" charset="-122"/>
              </a:rPr>
              <a:t>、在建工程和其他资产（股权再投资放在其他资产）对外投资的情况。</a:t>
            </a:r>
          </a:p>
        </p:txBody>
      </p:sp>
      <p:sp>
        <p:nvSpPr>
          <p:cNvPr id="13" name="文本框 67"/>
          <p:cNvSpPr txBox="1"/>
          <p:nvPr/>
        </p:nvSpPr>
        <p:spPr>
          <a:xfrm>
            <a:off x="4700220" y="731580"/>
            <a:ext cx="4196207" cy="334707"/>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关注：科研成果转化情况体现，在分析报告中说明</a:t>
            </a:r>
            <a:endParaRPr lang="en-US" altLang="zh-CN" sz="1050" b="1" dirty="0" smtClean="0">
              <a:solidFill>
                <a:srgbClr val="FF0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2000"/>
                                  </p:iterate>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06</a:t>
            </a:r>
            <a:r>
              <a:rPr lang="zh-CN" altLang="en-US" sz="2000" b="1">
                <a:solidFill>
                  <a:srgbClr val="545454"/>
                </a:solidFill>
                <a:latin typeface="微软雅黑" pitchFamily="34" charset="-122"/>
                <a:ea typeface="微软雅黑" pitchFamily="34" charset="-122"/>
              </a:rPr>
              <a:t>资产处置汇总表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29768" y="1087199"/>
            <a:ext cx="9072000" cy="3894883"/>
          </a:xfrm>
          <a:prstGeom prst="rect">
            <a:avLst/>
          </a:prstGeom>
        </p:spPr>
      </p:pic>
      <p:sp>
        <p:nvSpPr>
          <p:cNvPr id="12" name="对角圆角矩形 11"/>
          <p:cNvSpPr/>
          <p:nvPr/>
        </p:nvSpPr>
        <p:spPr>
          <a:xfrm>
            <a:off x="3505228" y="3936462"/>
            <a:ext cx="5638772" cy="1178439"/>
          </a:xfrm>
          <a:prstGeom prst="round2DiagRect">
            <a:avLst/>
          </a:prstGeom>
          <a:gradFill>
            <a:gsLst>
              <a:gs pos="35000">
                <a:schemeClr val="accent5">
                  <a:tint val="37000"/>
                  <a:satMod val="300000"/>
                  <a:alpha val="71000"/>
                </a:schemeClr>
              </a:gs>
              <a:gs pos="100000">
                <a:schemeClr val="accent5">
                  <a:tint val="15000"/>
                  <a:satMod val="35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3" name="矩形 12"/>
          <p:cNvSpPr/>
          <p:nvPr/>
        </p:nvSpPr>
        <p:spPr>
          <a:xfrm>
            <a:off x="3657624" y="3936462"/>
            <a:ext cx="5465820" cy="1107996"/>
          </a:xfrm>
          <a:prstGeom prst="rect">
            <a:avLst/>
          </a:prstGeom>
        </p:spPr>
        <p:txBody>
          <a:bodyPr wrap="square">
            <a:spAutoFit/>
          </a:bodyPr>
          <a:lstStyle/>
          <a:p>
            <a:pPr>
              <a:lnSpc>
                <a:spcPct val="150000"/>
              </a:lnSpc>
            </a:pPr>
            <a:r>
              <a:rPr lang="zh-CN" altLang="en-US" sz="1600" b="1">
                <a:latin typeface="微软雅黑" pitchFamily="34" charset="-122"/>
                <a:ea typeface="微软雅黑" pitchFamily="34" charset="-122"/>
                <a:cs typeface="Times New Roman" pitchFamily="18" charset="0"/>
              </a:rPr>
              <a:t>解析说明</a:t>
            </a:r>
            <a:r>
              <a:rPr lang="en-US" altLang="zh-CN" sz="1600" b="1">
                <a:latin typeface="微软雅黑" pitchFamily="34" charset="-122"/>
                <a:ea typeface="微软雅黑" pitchFamily="34" charset="-122"/>
                <a:cs typeface="Times New Roman" pitchFamily="18" charset="0"/>
              </a:rPr>
              <a:t>:</a:t>
            </a:r>
          </a:p>
          <a:p>
            <a:pPr indent="444500">
              <a:lnSpc>
                <a:spcPct val="150000"/>
              </a:lnSpc>
            </a:pPr>
            <a:r>
              <a:rPr lang="zh-CN" altLang="en-US" sz="1400">
                <a:latin typeface="微软雅黑" pitchFamily="34" charset="-122"/>
                <a:ea typeface="微软雅黑" pitchFamily="34" charset="-122"/>
                <a:cs typeface="Times New Roman" pitchFamily="18" charset="0"/>
              </a:rPr>
              <a:t>反映本年处置流动资产、固定资产、无形资产、在建工程、长期投资和其他资产的情况。</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07</a:t>
            </a:r>
            <a:r>
              <a:rPr lang="zh-CN" altLang="en-US" sz="2000" b="1">
                <a:solidFill>
                  <a:srgbClr val="545454"/>
                </a:solidFill>
                <a:latin typeface="微软雅黑" pitchFamily="34" charset="-122"/>
                <a:ea typeface="微软雅黑" pitchFamily="34" charset="-122"/>
              </a:rPr>
              <a:t>资产收益汇总表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29811" y="1086239"/>
            <a:ext cx="5536262" cy="4032000"/>
          </a:xfrm>
          <a:prstGeom prst="rect">
            <a:avLst/>
          </a:prstGeom>
        </p:spPr>
      </p:pic>
      <p:sp>
        <p:nvSpPr>
          <p:cNvPr id="4" name="矩形 3"/>
          <p:cNvSpPr/>
          <p:nvPr/>
        </p:nvSpPr>
        <p:spPr>
          <a:xfrm>
            <a:off x="5566072" y="668924"/>
            <a:ext cx="3577927" cy="4293483"/>
          </a:xfrm>
          <a:prstGeom prst="rect">
            <a:avLst/>
          </a:prstGeom>
        </p:spPr>
        <p:txBody>
          <a:bodyPr wrap="square">
            <a:spAutoFit/>
          </a:bodyPr>
          <a:lstStyle/>
          <a:p>
            <a:pPr>
              <a:lnSpc>
                <a:spcPct val="150000"/>
              </a:lnSpc>
            </a:pPr>
            <a:r>
              <a:rPr lang="zh-CN" altLang="en-US" sz="1400" dirty="0" smtClean="0">
                <a:latin typeface="微软雅黑" pitchFamily="34" charset="-122"/>
                <a:ea typeface="微软雅黑" pitchFamily="34" charset="-122"/>
              </a:rPr>
              <a:t>解析</a:t>
            </a:r>
            <a:r>
              <a:rPr lang="zh-CN" altLang="en-US" sz="1400" dirty="0">
                <a:latin typeface="微软雅黑" pitchFamily="34" charset="-122"/>
                <a:ea typeface="微软雅黑" pitchFamily="34" charset="-122"/>
              </a:rPr>
              <a:t>说明：</a:t>
            </a:r>
            <a:endParaRPr lang="en-US" altLang="zh-CN" sz="1400" dirty="0">
              <a:latin typeface="微软雅黑" pitchFamily="34" charset="-122"/>
              <a:ea typeface="微软雅黑" pitchFamily="34" charset="-122"/>
            </a:endParaRPr>
          </a:p>
          <a:p>
            <a:pPr indent="355600">
              <a:lnSpc>
                <a:spcPct val="150000"/>
              </a:lnSpc>
            </a:pPr>
            <a:r>
              <a:rPr lang="zh-CN" altLang="zh-CN" sz="1400" dirty="0">
                <a:latin typeface="微软雅黑" pitchFamily="34" charset="-122"/>
                <a:ea typeface="微软雅黑" pitchFamily="34" charset="-122"/>
              </a:rPr>
              <a:t>反映资产有偿使用和处置事项的本年实际取得收益情况</a:t>
            </a:r>
            <a:r>
              <a:rPr lang="zh-CN" altLang="zh-CN"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indent="355600">
              <a:lnSpc>
                <a:spcPct val="150000"/>
              </a:lnSpc>
            </a:pPr>
            <a:r>
              <a:rPr lang="zh-CN" altLang="zh-CN" sz="1400" b="1" dirty="0" smtClean="0">
                <a:latin typeface="微软雅黑" pitchFamily="34" charset="-122"/>
                <a:ea typeface="微软雅黑" pitchFamily="34" charset="-122"/>
              </a:rPr>
              <a:t>出租</a:t>
            </a:r>
            <a:r>
              <a:rPr lang="zh-CN" altLang="zh-CN" sz="1400" b="1" dirty="0">
                <a:latin typeface="微软雅黑" pitchFamily="34" charset="-122"/>
                <a:ea typeface="微软雅黑" pitchFamily="34" charset="-122"/>
              </a:rPr>
              <a:t>出借收益</a:t>
            </a:r>
            <a:r>
              <a:rPr lang="zh-CN" altLang="zh-CN" sz="1400" dirty="0">
                <a:latin typeface="微软雅黑" pitchFamily="34" charset="-122"/>
                <a:ea typeface="微软雅黑" pitchFamily="34" charset="-122"/>
              </a:rPr>
              <a:t>包括流动资产、固定资产、无形资产、在建工程、其他资产的本年和往期出租出借事项本期取得收益情况；</a:t>
            </a:r>
            <a:r>
              <a:rPr lang="zh-CN" altLang="zh-CN" sz="1400" dirty="0">
                <a:solidFill>
                  <a:srgbClr val="C00000"/>
                </a:solidFill>
                <a:latin typeface="微软雅黑" pitchFamily="34" charset="-122"/>
                <a:ea typeface="微软雅黑" pitchFamily="34" charset="-122"/>
              </a:rPr>
              <a:t>重点关注房屋及构筑物（房屋）、通用设备（车辆、单价</a:t>
            </a:r>
            <a:r>
              <a:rPr lang="en-US" altLang="zh-CN" sz="1400" dirty="0">
                <a:solidFill>
                  <a:srgbClr val="C00000"/>
                </a:solidFill>
                <a:latin typeface="微软雅黑" pitchFamily="34" charset="-122"/>
                <a:ea typeface="微软雅黑" pitchFamily="34" charset="-122"/>
              </a:rPr>
              <a:t>50</a:t>
            </a:r>
            <a:r>
              <a:rPr lang="zh-CN" altLang="zh-CN" sz="1400" dirty="0">
                <a:solidFill>
                  <a:srgbClr val="C00000"/>
                </a:solidFill>
                <a:latin typeface="微软雅黑" pitchFamily="34" charset="-122"/>
                <a:ea typeface="微软雅黑" pitchFamily="34" charset="-122"/>
              </a:rPr>
              <a:t>万元以上）、专用设备（单价</a:t>
            </a:r>
            <a:r>
              <a:rPr lang="en-US" altLang="zh-CN" sz="1400" dirty="0">
                <a:solidFill>
                  <a:srgbClr val="C00000"/>
                </a:solidFill>
                <a:latin typeface="微软雅黑" pitchFamily="34" charset="-122"/>
                <a:ea typeface="微软雅黑" pitchFamily="34" charset="-122"/>
              </a:rPr>
              <a:t>100</a:t>
            </a:r>
            <a:r>
              <a:rPr lang="zh-CN" altLang="zh-CN" sz="1400" dirty="0">
                <a:solidFill>
                  <a:srgbClr val="C00000"/>
                </a:solidFill>
                <a:latin typeface="微软雅黑" pitchFamily="34" charset="-122"/>
                <a:ea typeface="微软雅黑" pitchFamily="34" charset="-122"/>
              </a:rPr>
              <a:t>万元以上）</a:t>
            </a:r>
            <a:r>
              <a:rPr lang="zh-CN" altLang="zh-CN"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indent="355600">
              <a:lnSpc>
                <a:spcPct val="150000"/>
              </a:lnSpc>
            </a:pPr>
            <a:r>
              <a:rPr lang="zh-CN" altLang="zh-CN" sz="1400" b="1" dirty="0" smtClean="0">
                <a:latin typeface="微软雅黑" pitchFamily="34" charset="-122"/>
                <a:ea typeface="微软雅黑" pitchFamily="34" charset="-122"/>
              </a:rPr>
              <a:t>对外</a:t>
            </a:r>
            <a:r>
              <a:rPr lang="zh-CN" altLang="zh-CN" sz="1400" b="1" dirty="0">
                <a:latin typeface="微软雅黑" pitchFamily="34" charset="-122"/>
                <a:ea typeface="微软雅黑" pitchFamily="34" charset="-122"/>
              </a:rPr>
              <a:t>投资收益</a:t>
            </a:r>
            <a:r>
              <a:rPr lang="zh-CN" altLang="zh-CN" sz="1400" dirty="0">
                <a:latin typeface="微软雅黑" pitchFamily="34" charset="-122"/>
                <a:ea typeface="微软雅黑" pitchFamily="34" charset="-122"/>
              </a:rPr>
              <a:t>包括短期投资、长期股权投资和长期债权投资收益</a:t>
            </a:r>
            <a:r>
              <a:rPr lang="zh-CN" altLang="zh-CN"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pPr indent="355600">
              <a:lnSpc>
                <a:spcPct val="150000"/>
              </a:lnSpc>
            </a:pPr>
            <a:r>
              <a:rPr lang="zh-CN" altLang="zh-CN" sz="1400" b="1" dirty="0" smtClean="0">
                <a:latin typeface="微软雅黑" pitchFamily="34" charset="-122"/>
                <a:ea typeface="微软雅黑" pitchFamily="34" charset="-122"/>
              </a:rPr>
              <a:t>处置</a:t>
            </a:r>
            <a:r>
              <a:rPr lang="zh-CN" altLang="zh-CN" sz="1400" b="1" dirty="0">
                <a:latin typeface="微软雅黑" pitchFamily="34" charset="-122"/>
                <a:ea typeface="微软雅黑" pitchFamily="34" charset="-122"/>
              </a:rPr>
              <a:t>收益</a:t>
            </a:r>
            <a:r>
              <a:rPr lang="zh-CN" altLang="zh-CN" sz="1400" dirty="0">
                <a:latin typeface="微软雅黑" pitchFamily="34" charset="-122"/>
                <a:ea typeface="微软雅黑" pitchFamily="34" charset="-122"/>
              </a:rPr>
              <a:t>反映本期和往期资产处置事项的本年取得收益情况。</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wd">
                                    <p:tmPct val="2000"/>
                                  </p:iterate>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汇总表</a:t>
            </a:r>
            <a:r>
              <a:rPr lang="en-US" altLang="zh-CN" sz="1600" b="1">
                <a:solidFill>
                  <a:srgbClr val="545454"/>
                </a:solidFill>
                <a:latin typeface="微软雅黑" pitchFamily="34" charset="-122"/>
                <a:ea typeface="微软雅黑" pitchFamily="34" charset="-122"/>
              </a:rPr>
              <a:t>__</a:t>
            </a:r>
            <a:r>
              <a:rPr lang="zh-CN" altLang="en-US" sz="2000" b="1">
                <a:solidFill>
                  <a:srgbClr val="545454"/>
                </a:solidFill>
                <a:latin typeface="微软雅黑" pitchFamily="34" charset="-122"/>
                <a:ea typeface="微软雅黑" pitchFamily="34" charset="-122"/>
              </a:rPr>
              <a:t>财资综</a:t>
            </a:r>
            <a:r>
              <a:rPr lang="en-US" altLang="zh-CN" sz="2000" b="1">
                <a:solidFill>
                  <a:srgbClr val="545454"/>
                </a:solidFill>
                <a:latin typeface="微软雅黑" pitchFamily="34" charset="-122"/>
                <a:ea typeface="微软雅黑" pitchFamily="34" charset="-122"/>
              </a:rPr>
              <a:t>08</a:t>
            </a:r>
            <a:r>
              <a:rPr lang="zh-CN" altLang="en-US" sz="2000" b="1">
                <a:solidFill>
                  <a:srgbClr val="545454"/>
                </a:solidFill>
                <a:latin typeface="微软雅黑" pitchFamily="34" charset="-122"/>
                <a:ea typeface="微软雅黑" pitchFamily="34" charset="-122"/>
              </a:rPr>
              <a:t>行政单位公共基础设施汇总表</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115997" y="1136834"/>
            <a:ext cx="8172000" cy="3545519"/>
          </a:xfrm>
          <a:prstGeom prst="rect">
            <a:avLst/>
          </a:prstGeom>
        </p:spPr>
      </p:pic>
      <p:sp>
        <p:nvSpPr>
          <p:cNvPr id="3" name="矩形 2"/>
          <p:cNvSpPr/>
          <p:nvPr/>
        </p:nvSpPr>
        <p:spPr>
          <a:xfrm>
            <a:off x="167666" y="4771845"/>
            <a:ext cx="5032147" cy="307777"/>
          </a:xfrm>
          <a:prstGeom prst="rect">
            <a:avLst/>
          </a:prstGeom>
        </p:spPr>
        <p:txBody>
          <a:bodyPr wrap="none">
            <a:spAutoFit/>
          </a:bodyPr>
          <a:lstStyle/>
          <a:p>
            <a:r>
              <a:rPr lang="zh-CN" altLang="zh-CN" sz="1400">
                <a:latin typeface="微软雅黑" pitchFamily="34" charset="-122"/>
                <a:ea typeface="微软雅黑" pitchFamily="34" charset="-122"/>
              </a:rPr>
              <a:t>反映行政单位账面反映的公共基础设施情况</a:t>
            </a:r>
            <a:r>
              <a:rPr lang="zh-CN" altLang="en-US" sz="1400">
                <a:latin typeface="微软雅黑" pitchFamily="34" charset="-122"/>
                <a:ea typeface="微软雅黑" pitchFamily="34" charset="-122"/>
              </a:rPr>
              <a:t>，与单户表一致。</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3000"/>
                                  </p:iterate>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24686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填报说明</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3"/>
          <a:srcRect b="50522"/>
          <a:stretch>
            <a:fillRect/>
          </a:stretch>
        </p:blipFill>
        <p:spPr>
          <a:xfrm>
            <a:off x="222817" y="1085853"/>
            <a:ext cx="4362450" cy="3162254"/>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rotWithShape="1">
          <a:blip r:embed="rId3"/>
          <a:srcRect t="50670"/>
          <a:stretch>
            <a:fillRect/>
          </a:stretch>
        </p:blipFill>
        <p:spPr>
          <a:xfrm>
            <a:off x="4597909" y="1085853"/>
            <a:ext cx="4362450" cy="3152823"/>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231954" y="4321469"/>
            <a:ext cx="8607134" cy="861774"/>
          </a:xfrm>
          <a:prstGeom prst="rect">
            <a:avLst/>
          </a:prstGeom>
        </p:spPr>
        <p:txBody>
          <a:bodyPr wrap="square">
            <a:spAutoFit/>
          </a:bodyPr>
          <a:lstStyle/>
          <a:p>
            <a:pPr indent="355600">
              <a:lnSpc>
                <a:spcPts val="2000"/>
              </a:lnSpc>
            </a:pPr>
            <a:r>
              <a:rPr lang="zh-CN" altLang="en-US" sz="1400">
                <a:latin typeface="微软雅黑" pitchFamily="34" charset="-122"/>
                <a:ea typeface="微软雅黑" pitchFamily="34" charset="-122"/>
              </a:rPr>
              <a:t>相关要求请参考</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行政事业单位国有资产年度报告管理办法</a:t>
            </a:r>
            <a:r>
              <a:rPr lang="en-US" altLang="zh-CN" sz="1400">
                <a:latin typeface="微软雅黑" pitchFamily="34" charset="-122"/>
                <a:ea typeface="微软雅黑" pitchFamily="34" charset="-122"/>
              </a:rPr>
              <a:t>》</a:t>
            </a:r>
            <a:r>
              <a:rPr lang="zh-CN" altLang="en-US" sz="1400">
                <a:latin typeface="微软雅黑" pitchFamily="34" charset="-122"/>
                <a:ea typeface="微软雅黑" pitchFamily="34" charset="-122"/>
              </a:rPr>
              <a:t>（财资</a:t>
            </a:r>
            <a:r>
              <a:rPr lang="en-US" altLang="zh-CN" sz="1400">
                <a:latin typeface="微软雅黑" pitchFamily="34" charset="-122"/>
                <a:ea typeface="微软雅黑" pitchFamily="34" charset="-122"/>
              </a:rPr>
              <a:t>〔2017〕3</a:t>
            </a:r>
            <a:r>
              <a:rPr lang="zh-CN" altLang="en-US" sz="1400">
                <a:latin typeface="微软雅黑" pitchFamily="34" charset="-122"/>
                <a:ea typeface="微软雅黑" pitchFamily="34" charset="-122"/>
              </a:rPr>
              <a:t>号）的规定编写，是对报表情况的说明，请各单位对数据填报范围、数据审核情况和数据差异情况进行说明，系统可以提取每张表格做的说明形成编报说明的有关内容。</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2000"/>
                            </p:stCondLst>
                            <p:childTnLst>
                              <p:par>
                                <p:cTn id="22" presetID="22" presetClass="entr" presetSubtype="2" fill="hold" grpId="0" nodeType="afterEffect">
                                  <p:stCondLst>
                                    <p:cond delay="0"/>
                                  </p:stCondLst>
                                  <p:iterate type="lt">
                                    <p:tmPct val="2000"/>
                                  </p:iterate>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标注: 弯曲线形(带强调线) 72"/>
          <p:cNvSpPr/>
          <p:nvPr/>
        </p:nvSpPr>
        <p:spPr>
          <a:xfrm>
            <a:off x="57716" y="2570022"/>
            <a:ext cx="2394337" cy="814687"/>
          </a:xfrm>
          <a:prstGeom prst="accentCallout2">
            <a:avLst>
              <a:gd name="adj1" fmla="val 74355"/>
              <a:gd name="adj2" fmla="val 98764"/>
              <a:gd name="adj3" fmla="val 73149"/>
              <a:gd name="adj4" fmla="val 121736"/>
              <a:gd name="adj5" fmla="val 35121"/>
              <a:gd name="adj6" fmla="val 136716"/>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资产报告全面反映资产存量、配置、使用、处置、收益各个环节的价值情况</a:t>
            </a:r>
          </a:p>
        </p:txBody>
      </p:sp>
      <p:sp>
        <p:nvSpPr>
          <p:cNvPr id="9" name="标注: 弯曲线形(带强调线) 8"/>
          <p:cNvSpPr/>
          <p:nvPr/>
        </p:nvSpPr>
        <p:spPr>
          <a:xfrm>
            <a:off x="6518870" y="3045122"/>
            <a:ext cx="2390530" cy="814687"/>
          </a:xfrm>
          <a:prstGeom prst="accentCallout2">
            <a:avLst>
              <a:gd name="adj1" fmla="val 20605"/>
              <a:gd name="adj2" fmla="val -2273"/>
              <a:gd name="adj3" fmla="val 20605"/>
              <a:gd name="adj4" fmla="val -11698"/>
              <a:gd name="adj5" fmla="val 55917"/>
              <a:gd name="adj6" fmla="val -25464"/>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资产报告内容覆盖</a:t>
            </a:r>
            <a:r>
              <a:rPr lang="zh-CN" altLang="en-US" sz="1200" dirty="0">
                <a:solidFill>
                  <a:srgbClr val="FF0000"/>
                </a:solidFill>
                <a:latin typeface="微软雅黑" pitchFamily="34" charset="-122"/>
                <a:ea typeface="微软雅黑" pitchFamily="34" charset="-122"/>
              </a:rPr>
              <a:t>资产存量、配置、使用、处置、收益</a:t>
            </a:r>
            <a:r>
              <a:rPr lang="zh-CN" altLang="en-US" sz="1200" dirty="0">
                <a:solidFill>
                  <a:schemeClr val="tx1"/>
                </a:solidFill>
                <a:latin typeface="微软雅黑" pitchFamily="34" charset="-122"/>
                <a:ea typeface="微软雅黑" pitchFamily="34" charset="-122"/>
              </a:rPr>
              <a:t>从“入口”到“出口”的全链条管理过程</a:t>
            </a:r>
          </a:p>
        </p:txBody>
      </p:sp>
      <p:sp>
        <p:nvSpPr>
          <p:cNvPr id="30" name="文本框 2"/>
          <p:cNvSpPr txBox="1"/>
          <p:nvPr/>
        </p:nvSpPr>
        <p:spPr>
          <a:xfrm>
            <a:off x="29768" y="60602"/>
            <a:ext cx="4085044"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 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4" y="712165"/>
            <a:ext cx="2118162"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资产报告的编报特点</a:t>
            </a:r>
            <a:endParaRPr lang="en-US" altLang="zh-CN" sz="1600" b="1">
              <a:solidFill>
                <a:srgbClr val="545454"/>
              </a:solidFill>
              <a:latin typeface="微软雅黑" pitchFamily="34" charset="-122"/>
              <a:ea typeface="微软雅黑" pitchFamily="34" charset="-122"/>
            </a:endParaRPr>
          </a:p>
        </p:txBody>
      </p:sp>
      <p:sp>
        <p:nvSpPr>
          <p:cNvPr id="50" name="任意多边形 14"/>
          <p:cNvSpPr>
            <a:spLocks noChangeArrowheads="1"/>
          </p:cNvSpPr>
          <p:nvPr/>
        </p:nvSpPr>
        <p:spPr bwMode="auto">
          <a:xfrm rot="1723431">
            <a:off x="4483766" y="2520015"/>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052E65"/>
          </a:solidFill>
          <a:ln w="25400" cmpd="sng">
            <a:solidFill>
              <a:srgbClr val="FFFFFF"/>
            </a:solidFill>
            <a:miter lim="800000"/>
          </a:ln>
        </p:spPr>
        <p:txBody>
          <a:bodyPr lIns="2385060" tIns="1267461" rIns="133604" bIns="1612899" anchor="ctr"/>
          <a:lstStyle/>
          <a:p>
            <a:pPr algn="ctr">
              <a:lnSpc>
                <a:spcPct val="90000"/>
              </a:lnSpc>
              <a:spcAft>
                <a:spcPct val="35000"/>
              </a:spcAft>
            </a:pPr>
            <a:endParaRPr lang="zh-CN" altLang="en-US" sz="3800">
              <a:solidFill>
                <a:srgbClr val="FFFFFF"/>
              </a:solidFill>
              <a:latin typeface="Calibri" pitchFamily="34" charset="0"/>
              <a:ea typeface="微软雅黑" pitchFamily="34" charset="-122"/>
              <a:sym typeface="宋体" pitchFamily="2" charset="-122"/>
            </a:endParaRPr>
          </a:p>
        </p:txBody>
      </p:sp>
      <p:sp>
        <p:nvSpPr>
          <p:cNvPr id="51" name="任意多边形 15"/>
          <p:cNvSpPr>
            <a:spLocks noChangeArrowheads="1"/>
          </p:cNvSpPr>
          <p:nvPr/>
        </p:nvSpPr>
        <p:spPr bwMode="auto">
          <a:xfrm rot="1723431">
            <a:off x="2631155" y="116429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52E65"/>
          </a:solidFill>
          <a:ln w="25400" cmpd="sng">
            <a:solidFill>
              <a:srgbClr val="FFFFFF"/>
            </a:solidFill>
            <a:miter lim="800000"/>
          </a:ln>
        </p:spPr>
        <p:txBody>
          <a:bodyPr lIns="2244090" tIns="2081530" rIns="374650" bIns="781050" anchor="ctr"/>
          <a:lstStyle/>
          <a:p>
            <a:pPr algn="ctr">
              <a:lnSpc>
                <a:spcPct val="90000"/>
              </a:lnSpc>
              <a:spcAft>
                <a:spcPct val="35000"/>
              </a:spcAft>
            </a:pPr>
            <a:endParaRPr lang="zh-CN" altLang="en-US" sz="3900">
              <a:solidFill>
                <a:srgbClr val="FFFFFF"/>
              </a:solidFill>
              <a:latin typeface="Calibri" pitchFamily="34" charset="0"/>
              <a:ea typeface="微软雅黑" pitchFamily="34" charset="-122"/>
              <a:sym typeface="宋体" pitchFamily="2" charset="-122"/>
            </a:endParaRPr>
          </a:p>
        </p:txBody>
      </p:sp>
      <p:sp>
        <p:nvSpPr>
          <p:cNvPr id="52" name="任意多边形 16"/>
          <p:cNvSpPr>
            <a:spLocks noChangeArrowheads="1"/>
          </p:cNvSpPr>
          <p:nvPr/>
        </p:nvSpPr>
        <p:spPr bwMode="auto">
          <a:xfrm rot="1723431">
            <a:off x="2631155" y="116429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52E65"/>
          </a:solidFill>
          <a:ln w="25400" cmpd="sng">
            <a:solidFill>
              <a:srgbClr val="FFFFFF"/>
            </a:solidFill>
            <a:miter lim="800000"/>
          </a:ln>
        </p:spPr>
        <p:txBody>
          <a:bodyPr lIns="1299210" tIns="2731771" rIns="1299210" bIns="130809" anchor="ctr"/>
          <a:lstStyle/>
          <a:p>
            <a:pPr algn="ctr">
              <a:lnSpc>
                <a:spcPct val="90000"/>
              </a:lnSpc>
              <a:spcAft>
                <a:spcPct val="35000"/>
              </a:spcAft>
            </a:pPr>
            <a:endParaRPr lang="zh-CN" altLang="en-US" sz="3900">
              <a:solidFill>
                <a:srgbClr val="FFFFFF"/>
              </a:solidFill>
              <a:latin typeface="Calibri" pitchFamily="34" charset="0"/>
              <a:ea typeface="微软雅黑" pitchFamily="34" charset="-122"/>
              <a:sym typeface="宋体" pitchFamily="2" charset="-122"/>
            </a:endParaRPr>
          </a:p>
        </p:txBody>
      </p:sp>
      <p:sp>
        <p:nvSpPr>
          <p:cNvPr id="53" name="任意多边形 17"/>
          <p:cNvSpPr>
            <a:spLocks noChangeArrowheads="1"/>
          </p:cNvSpPr>
          <p:nvPr/>
        </p:nvSpPr>
        <p:spPr bwMode="auto">
          <a:xfrm rot="1723431">
            <a:off x="2631155" y="116429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52E65"/>
          </a:solidFill>
          <a:ln w="25400" cmpd="sng">
            <a:solidFill>
              <a:srgbClr val="FFFFFF"/>
            </a:solidFill>
            <a:miter lim="800000"/>
          </a:ln>
        </p:spPr>
        <p:txBody>
          <a:bodyPr lIns="374650" tIns="2081530" rIns="2244090" bIns="781050" anchor="ctr"/>
          <a:lstStyle/>
          <a:p>
            <a:pPr algn="ctr">
              <a:lnSpc>
                <a:spcPct val="90000"/>
              </a:lnSpc>
              <a:spcAft>
                <a:spcPct val="35000"/>
              </a:spcAft>
            </a:pPr>
            <a:endParaRPr lang="zh-CN" altLang="en-US" sz="3900">
              <a:solidFill>
                <a:srgbClr val="FFFFFF"/>
              </a:solidFill>
              <a:latin typeface="Calibri" pitchFamily="34" charset="0"/>
              <a:ea typeface="微软雅黑" pitchFamily="34" charset="-122"/>
              <a:sym typeface="宋体" pitchFamily="2" charset="-122"/>
            </a:endParaRPr>
          </a:p>
        </p:txBody>
      </p:sp>
      <p:sp>
        <p:nvSpPr>
          <p:cNvPr id="54" name="任意多边形 18"/>
          <p:cNvSpPr>
            <a:spLocks noChangeArrowheads="1"/>
          </p:cNvSpPr>
          <p:nvPr/>
        </p:nvSpPr>
        <p:spPr bwMode="auto">
          <a:xfrm rot="1723431">
            <a:off x="2631155" y="1164292"/>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052E65"/>
          </a:solidFill>
          <a:ln w="25400" cmpd="sng">
            <a:solidFill>
              <a:srgbClr val="FFFFFF"/>
            </a:solidFill>
            <a:miter lim="800000"/>
          </a:ln>
        </p:spPr>
        <p:txBody>
          <a:bodyPr lIns="124714" tIns="1258571" rIns="2376170" bIns="1604009" anchor="ctr"/>
          <a:lstStyle/>
          <a:p>
            <a:pPr algn="ctr">
              <a:lnSpc>
                <a:spcPct val="90000"/>
              </a:lnSpc>
              <a:spcAft>
                <a:spcPct val="35000"/>
              </a:spcAft>
            </a:pPr>
            <a:endParaRPr lang="zh-CN" altLang="en-US" sz="3100">
              <a:solidFill>
                <a:srgbClr val="FFFFFF"/>
              </a:solidFill>
              <a:latin typeface="Calibri" pitchFamily="34" charset="0"/>
              <a:ea typeface="微软雅黑" pitchFamily="34" charset="-122"/>
              <a:sym typeface="宋体" pitchFamily="2" charset="-122"/>
            </a:endParaRPr>
          </a:p>
        </p:txBody>
      </p:sp>
      <p:sp>
        <p:nvSpPr>
          <p:cNvPr id="55" name="任意多边形 19"/>
          <p:cNvSpPr>
            <a:spLocks noChangeArrowheads="1"/>
          </p:cNvSpPr>
          <p:nvPr/>
        </p:nvSpPr>
        <p:spPr bwMode="auto">
          <a:xfrm rot="1723431">
            <a:off x="2631155" y="116429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052E65"/>
          </a:solidFill>
          <a:ln w="25400" cmpd="sng">
            <a:solidFill>
              <a:srgbClr val="FFFFFF"/>
            </a:solidFill>
            <a:miter lim="800000"/>
          </a:ln>
        </p:spPr>
        <p:txBody>
          <a:bodyPr lIns="776478" tIns="361951" rIns="1776222" bIns="2536189" anchor="ctr"/>
          <a:lstStyle/>
          <a:p>
            <a:pPr algn="ctr">
              <a:lnSpc>
                <a:spcPct val="90000"/>
              </a:lnSpc>
              <a:spcAft>
                <a:spcPct val="35000"/>
              </a:spcAft>
            </a:pPr>
            <a:endParaRPr lang="zh-CN" altLang="en-US" sz="2900">
              <a:solidFill>
                <a:srgbClr val="FFFFFF"/>
              </a:solidFill>
              <a:latin typeface="Calibri" pitchFamily="34" charset="0"/>
              <a:ea typeface="微软雅黑" pitchFamily="34" charset="-122"/>
              <a:sym typeface="宋体" pitchFamily="2" charset="-122"/>
            </a:endParaRPr>
          </a:p>
        </p:txBody>
      </p:sp>
      <p:sp>
        <p:nvSpPr>
          <p:cNvPr id="56" name="椭圆 20"/>
          <p:cNvSpPr>
            <a:spLocks noChangeArrowheads="1"/>
          </p:cNvSpPr>
          <p:nvPr/>
        </p:nvSpPr>
        <p:spPr bwMode="auto">
          <a:xfrm>
            <a:off x="4209129" y="2751791"/>
            <a:ext cx="506412" cy="506413"/>
          </a:xfrm>
          <a:prstGeom prst="ellipse">
            <a:avLst/>
          </a:prstGeom>
          <a:solidFill>
            <a:srgbClr val="0B87D6"/>
          </a:solidFill>
          <a:ln w="25400" cmpd="sng">
            <a:solidFill>
              <a:schemeClr val="bg1"/>
            </a:solidFill>
            <a:miter lim="800000"/>
          </a:ln>
        </p:spPr>
        <p:txBody>
          <a:bodyPr anchor="ctr"/>
          <a:lstStyle/>
          <a:p>
            <a:pPr algn="ctr"/>
            <a:endParaRPr lang="zh-CN" altLang="en-US">
              <a:solidFill>
                <a:srgbClr val="FFFFFF"/>
              </a:solidFill>
              <a:latin typeface="Calibri" pitchFamily="34" charset="0"/>
              <a:ea typeface="微软雅黑" pitchFamily="34" charset="-122"/>
              <a:sym typeface="宋体" pitchFamily="2" charset="-122"/>
            </a:endParaRPr>
          </a:p>
        </p:txBody>
      </p:sp>
      <p:sp>
        <p:nvSpPr>
          <p:cNvPr id="57" name="TextBox 21"/>
          <p:cNvSpPr>
            <a:spLocks noChangeArrowheads="1"/>
          </p:cNvSpPr>
          <p:nvPr/>
        </p:nvSpPr>
        <p:spPr bwMode="auto">
          <a:xfrm>
            <a:off x="4272629" y="238349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itchFamily="34" charset="-122"/>
                <a:sym typeface="Arial" pitchFamily="34" charset="0"/>
              </a:rPr>
              <a:t>06</a:t>
            </a:r>
            <a:endParaRPr lang="zh-CN" altLang="en-US" sz="1400">
              <a:solidFill>
                <a:srgbClr val="FFFFFF"/>
              </a:solidFill>
              <a:ea typeface="微软雅黑" pitchFamily="34" charset="-122"/>
              <a:sym typeface="Arial" pitchFamily="34" charset="0"/>
            </a:endParaRPr>
          </a:p>
        </p:txBody>
      </p:sp>
      <p:sp>
        <p:nvSpPr>
          <p:cNvPr id="58" name="TextBox 22"/>
          <p:cNvSpPr>
            <a:spLocks noChangeArrowheads="1"/>
          </p:cNvSpPr>
          <p:nvPr/>
        </p:nvSpPr>
        <p:spPr bwMode="auto">
          <a:xfrm>
            <a:off x="3899567" y="2526366"/>
            <a:ext cx="403225" cy="34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en-US" sz="1400">
                <a:solidFill>
                  <a:srgbClr val="FFFFFF"/>
                </a:solidFill>
                <a:ea typeface="微软雅黑" pitchFamily="34" charset="-122"/>
                <a:sym typeface="Arial" pitchFamily="34" charset="0"/>
              </a:rPr>
              <a:t>05</a:t>
            </a:r>
            <a:endParaRPr lang="zh-CN" altLang="en-US" sz="1400">
              <a:solidFill>
                <a:srgbClr val="FFFFFF"/>
              </a:solidFill>
              <a:ea typeface="微软雅黑" pitchFamily="34" charset="-122"/>
              <a:sym typeface="Arial" pitchFamily="34" charset="0"/>
            </a:endParaRPr>
          </a:p>
        </p:txBody>
      </p:sp>
      <p:sp>
        <p:nvSpPr>
          <p:cNvPr id="59" name="TextBox 23"/>
          <p:cNvSpPr>
            <a:spLocks noChangeArrowheads="1"/>
          </p:cNvSpPr>
          <p:nvPr/>
        </p:nvSpPr>
        <p:spPr bwMode="auto">
          <a:xfrm>
            <a:off x="3823367" y="289466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itchFamily="34" charset="-122"/>
                <a:sym typeface="Arial" pitchFamily="34" charset="0"/>
              </a:rPr>
              <a:t>04</a:t>
            </a:r>
            <a:endParaRPr lang="zh-CN" altLang="en-US" sz="1400">
              <a:solidFill>
                <a:srgbClr val="FFFFFF"/>
              </a:solidFill>
              <a:ea typeface="微软雅黑" pitchFamily="34" charset="-122"/>
              <a:sym typeface="Arial" pitchFamily="34" charset="0"/>
            </a:endParaRPr>
          </a:p>
        </p:txBody>
      </p:sp>
      <p:sp>
        <p:nvSpPr>
          <p:cNvPr id="60" name="TextBox 24"/>
          <p:cNvSpPr>
            <a:spLocks noChangeArrowheads="1"/>
          </p:cNvSpPr>
          <p:nvPr/>
        </p:nvSpPr>
        <p:spPr bwMode="auto">
          <a:xfrm>
            <a:off x="4039267" y="319946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itchFamily="34" charset="-122"/>
                <a:sym typeface="Arial" pitchFamily="34" charset="0"/>
              </a:rPr>
              <a:t>03</a:t>
            </a:r>
            <a:endParaRPr lang="zh-CN" altLang="en-US" sz="1400">
              <a:solidFill>
                <a:srgbClr val="FFFFFF"/>
              </a:solidFill>
              <a:ea typeface="微软雅黑" pitchFamily="34" charset="-122"/>
              <a:sym typeface="Arial" pitchFamily="34" charset="0"/>
            </a:endParaRPr>
          </a:p>
        </p:txBody>
      </p:sp>
      <p:sp>
        <p:nvSpPr>
          <p:cNvPr id="61" name="TextBox 25"/>
          <p:cNvSpPr>
            <a:spLocks noChangeArrowheads="1"/>
          </p:cNvSpPr>
          <p:nvPr/>
        </p:nvSpPr>
        <p:spPr bwMode="auto">
          <a:xfrm>
            <a:off x="4420267" y="3232803"/>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itchFamily="34" charset="-122"/>
                <a:sym typeface="Arial" pitchFamily="34" charset="0"/>
              </a:rPr>
              <a:t>02</a:t>
            </a:r>
            <a:endParaRPr lang="zh-CN" altLang="en-US" sz="1400">
              <a:solidFill>
                <a:srgbClr val="FFFFFF"/>
              </a:solidFill>
              <a:ea typeface="微软雅黑" pitchFamily="34" charset="-122"/>
              <a:sym typeface="Arial" pitchFamily="34" charset="0"/>
            </a:endParaRPr>
          </a:p>
        </p:txBody>
      </p:sp>
      <p:sp>
        <p:nvSpPr>
          <p:cNvPr id="62" name="TextBox 26"/>
          <p:cNvSpPr>
            <a:spLocks noChangeArrowheads="1"/>
          </p:cNvSpPr>
          <p:nvPr/>
        </p:nvSpPr>
        <p:spPr bwMode="auto">
          <a:xfrm>
            <a:off x="4706017" y="292959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itchFamily="34" charset="-122"/>
                <a:sym typeface="Arial" pitchFamily="34" charset="0"/>
              </a:rPr>
              <a:t>01</a:t>
            </a:r>
            <a:endParaRPr lang="zh-CN" altLang="en-US" sz="1400">
              <a:solidFill>
                <a:srgbClr val="FFFFFF"/>
              </a:solidFill>
              <a:ea typeface="微软雅黑" pitchFamily="34" charset="-122"/>
              <a:sym typeface="Arial" pitchFamily="34" charset="0"/>
            </a:endParaRPr>
          </a:p>
        </p:txBody>
      </p:sp>
      <p:sp>
        <p:nvSpPr>
          <p:cNvPr id="63" name="TextBox 27"/>
          <p:cNvSpPr>
            <a:spLocks noChangeArrowheads="1"/>
          </p:cNvSpPr>
          <p:nvPr/>
        </p:nvSpPr>
        <p:spPr bwMode="auto">
          <a:xfrm>
            <a:off x="3939159" y="1355458"/>
            <a:ext cx="117204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itchFamily="34" charset="-122"/>
                <a:ea typeface="微软雅黑" pitchFamily="34" charset="-122"/>
                <a:sym typeface="微软雅黑" pitchFamily="34" charset="-122"/>
              </a:rPr>
              <a:t>与信息化管理相结合</a:t>
            </a:r>
          </a:p>
        </p:txBody>
      </p:sp>
      <p:sp>
        <p:nvSpPr>
          <p:cNvPr id="64" name="TextBox 28"/>
          <p:cNvSpPr>
            <a:spLocks noChangeArrowheads="1"/>
          </p:cNvSpPr>
          <p:nvPr/>
        </p:nvSpPr>
        <p:spPr bwMode="auto">
          <a:xfrm>
            <a:off x="2763940" y="2877354"/>
            <a:ext cx="919092"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itchFamily="34" charset="-122"/>
                <a:ea typeface="微软雅黑" pitchFamily="34" charset="-122"/>
                <a:sym typeface="微软雅黑" pitchFamily="34" charset="-122"/>
              </a:rPr>
              <a:t>与价值管理相结合</a:t>
            </a:r>
          </a:p>
        </p:txBody>
      </p:sp>
      <p:sp>
        <p:nvSpPr>
          <p:cNvPr id="65" name="TextBox 29"/>
          <p:cNvSpPr>
            <a:spLocks noChangeArrowheads="1"/>
          </p:cNvSpPr>
          <p:nvPr/>
        </p:nvSpPr>
        <p:spPr bwMode="auto">
          <a:xfrm>
            <a:off x="3334416" y="3757861"/>
            <a:ext cx="1010779"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itchFamily="34" charset="-122"/>
                <a:ea typeface="微软雅黑" pitchFamily="34" charset="-122"/>
                <a:sym typeface="微软雅黑" pitchFamily="34" charset="-122"/>
              </a:rPr>
              <a:t>与实物管理相结合</a:t>
            </a:r>
          </a:p>
        </p:txBody>
      </p:sp>
      <p:sp>
        <p:nvSpPr>
          <p:cNvPr id="66" name="TextBox 30"/>
          <p:cNvSpPr>
            <a:spLocks noChangeArrowheads="1"/>
          </p:cNvSpPr>
          <p:nvPr/>
        </p:nvSpPr>
        <p:spPr bwMode="auto">
          <a:xfrm>
            <a:off x="3027775" y="1843892"/>
            <a:ext cx="988725"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itchFamily="34" charset="-122"/>
                <a:ea typeface="微软雅黑" pitchFamily="34" charset="-122"/>
                <a:sym typeface="微软雅黑" pitchFamily="34" charset="-122"/>
              </a:rPr>
              <a:t>与财务管理相结合</a:t>
            </a:r>
          </a:p>
        </p:txBody>
      </p:sp>
      <p:sp>
        <p:nvSpPr>
          <p:cNvPr id="67" name="TextBox 31"/>
          <p:cNvSpPr>
            <a:spLocks noChangeArrowheads="1"/>
          </p:cNvSpPr>
          <p:nvPr/>
        </p:nvSpPr>
        <p:spPr bwMode="auto">
          <a:xfrm>
            <a:off x="4433943" y="3842171"/>
            <a:ext cx="1012965"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400">
                <a:solidFill>
                  <a:srgbClr val="FFFFFF"/>
                </a:solidFill>
                <a:latin typeface="微软雅黑" pitchFamily="34" charset="-122"/>
                <a:ea typeface="微软雅黑" pitchFamily="34" charset="-122"/>
                <a:sym typeface="微软雅黑" pitchFamily="34" charset="-122"/>
              </a:rPr>
              <a:t>与预算管理相结合</a:t>
            </a:r>
          </a:p>
        </p:txBody>
      </p:sp>
      <p:sp>
        <p:nvSpPr>
          <p:cNvPr id="68" name="TextBox 32"/>
          <p:cNvSpPr>
            <a:spLocks noChangeArrowheads="1"/>
          </p:cNvSpPr>
          <p:nvPr/>
        </p:nvSpPr>
        <p:spPr bwMode="auto">
          <a:xfrm>
            <a:off x="5082809" y="2939206"/>
            <a:ext cx="928529"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400">
                <a:solidFill>
                  <a:srgbClr val="FFFFFF"/>
                </a:solidFill>
                <a:latin typeface="微软雅黑" pitchFamily="34" charset="-122"/>
                <a:ea typeface="微软雅黑" pitchFamily="34" charset="-122"/>
                <a:sym typeface="微软雅黑" pitchFamily="34" charset="-122"/>
              </a:rPr>
              <a:t>与资产管理相结合</a:t>
            </a:r>
          </a:p>
        </p:txBody>
      </p:sp>
      <p:sp>
        <p:nvSpPr>
          <p:cNvPr id="3" name="矩形 2"/>
          <p:cNvSpPr/>
          <p:nvPr/>
        </p:nvSpPr>
        <p:spPr>
          <a:xfrm>
            <a:off x="4934487" y="1901524"/>
            <a:ext cx="800219" cy="830997"/>
          </a:xfrm>
          <a:prstGeom prst="rect">
            <a:avLst/>
          </a:prstGeom>
        </p:spPr>
        <p:txBody>
          <a:bodyPr wrap="none">
            <a:spAutoFit/>
          </a:bodyPr>
          <a:lstStyle/>
          <a:p>
            <a:r>
              <a:rPr lang="zh-CN" altLang="en-US" sz="2400" b="1">
                <a:solidFill>
                  <a:srgbClr val="052E65"/>
                </a:solidFill>
                <a:latin typeface="微软雅黑" pitchFamily="34" charset="-122"/>
                <a:ea typeface="微软雅黑" pitchFamily="34" charset="-122"/>
                <a:sym typeface="微软雅黑" pitchFamily="34" charset="-122"/>
              </a:rPr>
              <a:t>编报</a:t>
            </a:r>
            <a:endParaRPr lang="en-US" altLang="zh-CN" sz="2400" b="1">
              <a:solidFill>
                <a:srgbClr val="052E65"/>
              </a:solidFill>
              <a:latin typeface="微软雅黑" pitchFamily="34" charset="-122"/>
              <a:ea typeface="微软雅黑" pitchFamily="34" charset="-122"/>
              <a:sym typeface="微软雅黑" pitchFamily="34" charset="-122"/>
            </a:endParaRPr>
          </a:p>
          <a:p>
            <a:r>
              <a:rPr lang="zh-CN" altLang="en-US" sz="2400" b="1">
                <a:solidFill>
                  <a:srgbClr val="052E65"/>
                </a:solidFill>
                <a:latin typeface="微软雅黑" pitchFamily="34" charset="-122"/>
                <a:ea typeface="微软雅黑" pitchFamily="34" charset="-122"/>
                <a:sym typeface="微软雅黑" pitchFamily="34" charset="-122"/>
              </a:rPr>
              <a:t>特点</a:t>
            </a:r>
            <a:endParaRPr lang="zh-CN" altLang="en-US" sz="2400"/>
          </a:p>
        </p:txBody>
      </p:sp>
      <p:sp>
        <p:nvSpPr>
          <p:cNvPr id="70" name="标注: 弯曲线形(带强调线) 69"/>
          <p:cNvSpPr/>
          <p:nvPr/>
        </p:nvSpPr>
        <p:spPr>
          <a:xfrm>
            <a:off x="6067568" y="4265994"/>
            <a:ext cx="2390530" cy="814687"/>
          </a:xfrm>
          <a:prstGeom prst="accentCallout2">
            <a:avLst>
              <a:gd name="adj1" fmla="val 57709"/>
              <a:gd name="adj2" fmla="val -2273"/>
              <a:gd name="adj3" fmla="val 56781"/>
              <a:gd name="adj4" fmla="val -12733"/>
              <a:gd name="adj5" fmla="val 3972"/>
              <a:gd name="adj6" fmla="val -23739"/>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在填报指标、取数口径上重视与</a:t>
            </a:r>
            <a:r>
              <a:rPr lang="zh-CN" altLang="en-US" sz="1200" dirty="0">
                <a:solidFill>
                  <a:srgbClr val="FF0000"/>
                </a:solidFill>
                <a:latin typeface="微软雅黑" pitchFamily="34" charset="-122"/>
                <a:ea typeface="微软雅黑" pitchFamily="34" charset="-122"/>
              </a:rPr>
              <a:t>新增资产配置预算、年度决算</a:t>
            </a:r>
            <a:r>
              <a:rPr lang="zh-CN" altLang="en-US" sz="1200" dirty="0">
                <a:solidFill>
                  <a:schemeClr val="tx1"/>
                </a:solidFill>
                <a:latin typeface="微软雅黑" pitchFamily="34" charset="-122"/>
                <a:ea typeface="微软雅黑" pitchFamily="34" charset="-122"/>
              </a:rPr>
              <a:t>相应指标保持一致</a:t>
            </a:r>
          </a:p>
        </p:txBody>
      </p:sp>
      <p:sp>
        <p:nvSpPr>
          <p:cNvPr id="71" name="标注: 弯曲线形(带强调线) 70"/>
          <p:cNvSpPr/>
          <p:nvPr/>
        </p:nvSpPr>
        <p:spPr>
          <a:xfrm>
            <a:off x="5721151" y="850531"/>
            <a:ext cx="3118817" cy="814687"/>
          </a:xfrm>
          <a:prstGeom prst="accentCallout2">
            <a:avLst>
              <a:gd name="adj1" fmla="val 22460"/>
              <a:gd name="adj2" fmla="val -1009"/>
              <a:gd name="adj3" fmla="val 22460"/>
              <a:gd name="adj4" fmla="val -19055"/>
              <a:gd name="adj5" fmla="val 56845"/>
              <a:gd name="adj6" fmla="val -37332"/>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资产报告要求各单位依托行政事业单位资产管理</a:t>
            </a:r>
            <a:r>
              <a:rPr lang="zh-CN" altLang="en-US" sz="1200" dirty="0">
                <a:solidFill>
                  <a:srgbClr val="FF0000"/>
                </a:solidFill>
                <a:latin typeface="微软雅黑" pitchFamily="34" charset="-122"/>
                <a:ea typeface="微软雅黑" pitchFamily="34" charset="-122"/>
              </a:rPr>
              <a:t>信息系统</a:t>
            </a:r>
            <a:r>
              <a:rPr lang="zh-CN" altLang="en-US" sz="1200" dirty="0">
                <a:solidFill>
                  <a:schemeClr val="tx1"/>
                </a:solidFill>
                <a:latin typeface="微软雅黑" pitchFamily="34" charset="-122"/>
                <a:ea typeface="微软雅黑" pitchFamily="34" charset="-122"/>
              </a:rPr>
              <a:t>开展资产报告的编制、汇总、分析和报送工作，体现了资产报告和信息化管理相结合的内容</a:t>
            </a:r>
          </a:p>
        </p:txBody>
      </p:sp>
      <p:sp>
        <p:nvSpPr>
          <p:cNvPr id="72" name="标注: 弯曲线形(带强调线) 71"/>
          <p:cNvSpPr/>
          <p:nvPr/>
        </p:nvSpPr>
        <p:spPr>
          <a:xfrm>
            <a:off x="153901" y="4204901"/>
            <a:ext cx="2660748" cy="814687"/>
          </a:xfrm>
          <a:prstGeom prst="accentCallout2">
            <a:avLst>
              <a:gd name="adj1" fmla="val 74355"/>
              <a:gd name="adj2" fmla="val 98764"/>
              <a:gd name="adj3" fmla="val 73149"/>
              <a:gd name="adj4" fmla="val 121736"/>
              <a:gd name="adj5" fmla="val 35121"/>
              <a:gd name="adj6" fmla="val 136716"/>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资产报表中包括</a:t>
            </a:r>
            <a:r>
              <a:rPr lang="zh-CN" altLang="en-US" sz="1200" dirty="0">
                <a:solidFill>
                  <a:srgbClr val="FF0000"/>
                </a:solidFill>
                <a:latin typeface="微软雅黑" pitchFamily="34" charset="-122"/>
                <a:ea typeface="微软雅黑" pitchFamily="34" charset="-122"/>
              </a:rPr>
              <a:t>账面数和实有数</a:t>
            </a:r>
            <a:r>
              <a:rPr lang="zh-CN" altLang="en-US" sz="1200" dirty="0">
                <a:solidFill>
                  <a:schemeClr val="tx1"/>
                </a:solidFill>
                <a:latin typeface="微软雅黑" pitchFamily="34" charset="-122"/>
                <a:ea typeface="微软雅黑" pitchFamily="34" charset="-122"/>
              </a:rPr>
              <a:t>，要求在全面盘点的基础上填报资产实有</a:t>
            </a:r>
            <a:r>
              <a:rPr lang="zh-CN" altLang="en-US" sz="1200" dirty="0" smtClean="0">
                <a:solidFill>
                  <a:schemeClr val="tx1"/>
                </a:solidFill>
                <a:latin typeface="微软雅黑" pitchFamily="34" charset="-122"/>
                <a:ea typeface="微软雅黑" pitchFamily="34" charset="-122"/>
              </a:rPr>
              <a:t>情况，做到</a:t>
            </a:r>
            <a:r>
              <a:rPr lang="zh-CN" altLang="en-US" sz="1200" dirty="0" smtClean="0">
                <a:solidFill>
                  <a:srgbClr val="FF0000"/>
                </a:solidFill>
                <a:latin typeface="微软雅黑" pitchFamily="34" charset="-122"/>
                <a:ea typeface="微软雅黑" pitchFamily="34" charset="-122"/>
              </a:rPr>
              <a:t>账账、账实相符</a:t>
            </a:r>
            <a:r>
              <a:rPr lang="zh-CN" altLang="en-US" sz="1200" dirty="0" smtClean="0">
                <a:solidFill>
                  <a:schemeClr val="tx1"/>
                </a:solidFill>
                <a:latin typeface="微软雅黑" pitchFamily="34" charset="-122"/>
                <a:ea typeface="微软雅黑" pitchFamily="34" charset="-122"/>
              </a:rPr>
              <a:t>。</a:t>
            </a:r>
            <a:endParaRPr lang="zh-CN" altLang="en-US" sz="1200" dirty="0">
              <a:solidFill>
                <a:schemeClr val="tx1"/>
              </a:solidFill>
              <a:latin typeface="微软雅黑" pitchFamily="34" charset="-122"/>
              <a:ea typeface="微软雅黑" pitchFamily="34" charset="-122"/>
            </a:endParaRPr>
          </a:p>
        </p:txBody>
      </p:sp>
      <p:sp>
        <p:nvSpPr>
          <p:cNvPr id="74" name="标注: 弯曲线形(带强调线) 73"/>
          <p:cNvSpPr/>
          <p:nvPr/>
        </p:nvSpPr>
        <p:spPr>
          <a:xfrm>
            <a:off x="222138" y="1178348"/>
            <a:ext cx="2660748" cy="814687"/>
          </a:xfrm>
          <a:prstGeom prst="accentCallout2">
            <a:avLst>
              <a:gd name="adj1" fmla="val 12804"/>
              <a:gd name="adj2" fmla="val 98764"/>
              <a:gd name="adj3" fmla="val 12805"/>
              <a:gd name="adj4" fmla="val 109910"/>
              <a:gd name="adj5" fmla="val 61673"/>
              <a:gd name="adj6" fmla="val 116022"/>
            </a:avLst>
          </a:prstGeom>
          <a:noFill/>
          <a:ln>
            <a:solidFill>
              <a:srgbClr val="052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chemeClr val="tx1"/>
                </a:solidFill>
                <a:latin typeface="微软雅黑" pitchFamily="34" charset="-122"/>
                <a:ea typeface="微软雅黑" pitchFamily="34" charset="-122"/>
              </a:rPr>
              <a:t>要求各单位做好各项资产的日常会计核算，做到</a:t>
            </a:r>
            <a:r>
              <a:rPr lang="zh-CN" altLang="en-US" sz="1200" dirty="0">
                <a:solidFill>
                  <a:srgbClr val="FF0000"/>
                </a:solidFill>
                <a:latin typeface="微软雅黑" pitchFamily="34" charset="-122"/>
                <a:ea typeface="微软雅黑" pitchFamily="34" charset="-122"/>
              </a:rPr>
              <a:t>账账、账表相符</a:t>
            </a:r>
            <a:r>
              <a:rPr lang="zh-CN" altLang="en-US" sz="1200" dirty="0">
                <a:solidFill>
                  <a:schemeClr val="tx1"/>
                </a:solidFill>
                <a:latin typeface="微软雅黑" pitchFamily="34" charset="-122"/>
                <a:ea typeface="微软雅黑" pitchFamily="34" charset="-122"/>
              </a:rPr>
              <a:t>，保证资产报告数据真实准确</a:t>
            </a:r>
          </a:p>
        </p:txBody>
      </p:sp>
      <p:cxnSp>
        <p:nvCxnSpPr>
          <p:cNvPr id="38" name="直接连接符 37"/>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heel(1)">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p:cBhvr>
                                        <p:cTn id="42" dur="500"/>
                                        <p:tgtEl>
                                          <p:spTgt spid="6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 calcmode="lin" valueType="num">
                                      <p:cBhvr>
                                        <p:cTn id="47" dur="500" fill="hold"/>
                                        <p:tgtEl>
                                          <p:spTgt spid="68"/>
                                        </p:tgtEl>
                                        <p:attrNameLst>
                                          <p:attrName>style.rotation</p:attrName>
                                        </p:attrNameLst>
                                      </p:cBhvr>
                                      <p:tavLst>
                                        <p:tav tm="0">
                                          <p:val>
                                            <p:fltVal val="90"/>
                                          </p:val>
                                        </p:tav>
                                        <p:tav tm="100000">
                                          <p:val>
                                            <p:fltVal val="0"/>
                                          </p:val>
                                        </p:tav>
                                      </p:tavLst>
                                    </p:anim>
                                    <p:animEffect>
                                      <p:cBhvr>
                                        <p:cTn id="48" dur="500"/>
                                        <p:tgtEl>
                                          <p:spTgt spid="6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p:cBhvr>
                                        <p:cTn id="55" dur="500"/>
                                        <p:tgtEl>
                                          <p:spTgt spid="61"/>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 calcmode="lin" valueType="num">
                                      <p:cBhvr>
                                        <p:cTn id="60" dur="500" fill="hold"/>
                                        <p:tgtEl>
                                          <p:spTgt spid="67"/>
                                        </p:tgtEl>
                                        <p:attrNameLst>
                                          <p:attrName>style.rotation</p:attrName>
                                        </p:attrNameLst>
                                      </p:cBhvr>
                                      <p:tavLst>
                                        <p:tav tm="0">
                                          <p:val>
                                            <p:fltVal val="90"/>
                                          </p:val>
                                        </p:tav>
                                        <p:tav tm="100000">
                                          <p:val>
                                            <p:fltVal val="0"/>
                                          </p:val>
                                        </p:tav>
                                      </p:tavLst>
                                    </p:anim>
                                    <p:animEffect>
                                      <p:cBhvr>
                                        <p:cTn id="61" dur="500"/>
                                        <p:tgtEl>
                                          <p:spTgt spid="6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p:cBhvr>
                                        <p:cTn id="68" dur="500"/>
                                        <p:tgtEl>
                                          <p:spTgt spid="6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 calcmode="lin" valueType="num">
                                      <p:cBhvr>
                                        <p:cTn id="73" dur="500" fill="hold"/>
                                        <p:tgtEl>
                                          <p:spTgt spid="65"/>
                                        </p:tgtEl>
                                        <p:attrNameLst>
                                          <p:attrName>style.rotation</p:attrName>
                                        </p:attrNameLst>
                                      </p:cBhvr>
                                      <p:tavLst>
                                        <p:tav tm="0">
                                          <p:val>
                                            <p:fltVal val="90"/>
                                          </p:val>
                                        </p:tav>
                                        <p:tav tm="100000">
                                          <p:val>
                                            <p:fltVal val="0"/>
                                          </p:val>
                                        </p:tav>
                                      </p:tavLst>
                                    </p:anim>
                                    <p:animEffect>
                                      <p:cBhvr>
                                        <p:cTn id="74" dur="500"/>
                                        <p:tgtEl>
                                          <p:spTgt spid="6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right)">
                                      <p:cBhvr>
                                        <p:cTn id="77" dur="500"/>
                                        <p:tgtEl>
                                          <p:spTgt spid="72"/>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p:cBhvr>
                                        <p:cTn id="81" dur="500"/>
                                        <p:tgtEl>
                                          <p:spTgt spid="5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 calcmode="lin" valueType="num">
                                      <p:cBhvr>
                                        <p:cTn id="86" dur="500" fill="hold"/>
                                        <p:tgtEl>
                                          <p:spTgt spid="64"/>
                                        </p:tgtEl>
                                        <p:attrNameLst>
                                          <p:attrName>style.rotation</p:attrName>
                                        </p:attrNameLst>
                                      </p:cBhvr>
                                      <p:tavLst>
                                        <p:tav tm="0">
                                          <p:val>
                                            <p:fltVal val="90"/>
                                          </p:val>
                                        </p:tav>
                                        <p:tav tm="100000">
                                          <p:val>
                                            <p:fltVal val="0"/>
                                          </p:val>
                                        </p:tav>
                                      </p:tavLst>
                                    </p:anim>
                                    <p:animEffect>
                                      <p:cBhvr>
                                        <p:cTn id="87" dur="500"/>
                                        <p:tgtEl>
                                          <p:spTgt spid="64"/>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wipe(right)">
                                      <p:cBhvr>
                                        <p:cTn id="90" dur="500"/>
                                        <p:tgtEl>
                                          <p:spTgt spid="73"/>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p:cBhvr>
                                        <p:cTn id="94" dur="500"/>
                                        <p:tgtEl>
                                          <p:spTgt spid="58"/>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ppt_w</p:attrName>
                                        </p:attrNameLst>
                                      </p:cBhvr>
                                      <p:tavLst>
                                        <p:tav tm="0">
                                          <p:val>
                                            <p:fltVal val="0"/>
                                          </p:val>
                                        </p:tav>
                                        <p:tav tm="100000">
                                          <p:val>
                                            <p:strVal val="#ppt_w"/>
                                          </p:val>
                                        </p:tav>
                                      </p:tavLst>
                                    </p:anim>
                                    <p:anim calcmode="lin" valueType="num">
                                      <p:cBhvr>
                                        <p:cTn id="98" dur="500" fill="hold"/>
                                        <p:tgtEl>
                                          <p:spTgt spid="66"/>
                                        </p:tgtEl>
                                        <p:attrNameLst>
                                          <p:attrName>ppt_h</p:attrName>
                                        </p:attrNameLst>
                                      </p:cBhvr>
                                      <p:tavLst>
                                        <p:tav tm="0">
                                          <p:val>
                                            <p:fltVal val="0"/>
                                          </p:val>
                                        </p:tav>
                                        <p:tav tm="100000">
                                          <p:val>
                                            <p:strVal val="#ppt_h"/>
                                          </p:val>
                                        </p:tav>
                                      </p:tavLst>
                                    </p:anim>
                                    <p:anim calcmode="lin" valueType="num">
                                      <p:cBhvr>
                                        <p:cTn id="99" dur="500" fill="hold"/>
                                        <p:tgtEl>
                                          <p:spTgt spid="66"/>
                                        </p:tgtEl>
                                        <p:attrNameLst>
                                          <p:attrName>style.rotation</p:attrName>
                                        </p:attrNameLst>
                                      </p:cBhvr>
                                      <p:tavLst>
                                        <p:tav tm="0">
                                          <p:val>
                                            <p:fltVal val="90"/>
                                          </p:val>
                                        </p:tav>
                                        <p:tav tm="100000">
                                          <p:val>
                                            <p:fltVal val="0"/>
                                          </p:val>
                                        </p:tav>
                                      </p:tavLst>
                                    </p:anim>
                                    <p:animEffect>
                                      <p:cBhvr>
                                        <p:cTn id="100" dur="500"/>
                                        <p:tgtEl>
                                          <p:spTgt spid="66"/>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right)">
                                      <p:cBhvr>
                                        <p:cTn id="103" dur="500"/>
                                        <p:tgtEl>
                                          <p:spTgt spid="74"/>
                                        </p:tgtEl>
                                      </p:cBhvr>
                                    </p:animEffect>
                                  </p:childTnLst>
                                </p:cTn>
                              </p:par>
                            </p:childTnLst>
                          </p:cTn>
                        </p:par>
                        <p:par>
                          <p:cTn id="104" fill="hold">
                            <p:stCondLst>
                              <p:cond delay="4500"/>
                            </p:stCondLst>
                            <p:childTnLst>
                              <p:par>
                                <p:cTn id="105" presetID="10" presetClass="entr" presetSubtype="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p:cBhvr>
                                        <p:cTn id="107" dur="500"/>
                                        <p:tgtEl>
                                          <p:spTgt spid="57"/>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500" fill="hold"/>
                                        <p:tgtEl>
                                          <p:spTgt spid="63"/>
                                        </p:tgtEl>
                                        <p:attrNameLst>
                                          <p:attrName>ppt_w</p:attrName>
                                        </p:attrNameLst>
                                      </p:cBhvr>
                                      <p:tavLst>
                                        <p:tav tm="0">
                                          <p:val>
                                            <p:fltVal val="0"/>
                                          </p:val>
                                        </p:tav>
                                        <p:tav tm="100000">
                                          <p:val>
                                            <p:strVal val="#ppt_w"/>
                                          </p:val>
                                        </p:tav>
                                      </p:tavLst>
                                    </p:anim>
                                    <p:anim calcmode="lin" valueType="num">
                                      <p:cBhvr>
                                        <p:cTn id="111" dur="500" fill="hold"/>
                                        <p:tgtEl>
                                          <p:spTgt spid="63"/>
                                        </p:tgtEl>
                                        <p:attrNameLst>
                                          <p:attrName>ppt_h</p:attrName>
                                        </p:attrNameLst>
                                      </p:cBhvr>
                                      <p:tavLst>
                                        <p:tav tm="0">
                                          <p:val>
                                            <p:fltVal val="0"/>
                                          </p:val>
                                        </p:tav>
                                        <p:tav tm="100000">
                                          <p:val>
                                            <p:strVal val="#ppt_h"/>
                                          </p:val>
                                        </p:tav>
                                      </p:tavLst>
                                    </p:anim>
                                    <p:anim calcmode="lin" valueType="num">
                                      <p:cBhvr>
                                        <p:cTn id="112" dur="500" fill="hold"/>
                                        <p:tgtEl>
                                          <p:spTgt spid="63"/>
                                        </p:tgtEl>
                                        <p:attrNameLst>
                                          <p:attrName>style.rotation</p:attrName>
                                        </p:attrNameLst>
                                      </p:cBhvr>
                                      <p:tavLst>
                                        <p:tav tm="0">
                                          <p:val>
                                            <p:fltVal val="90"/>
                                          </p:val>
                                        </p:tav>
                                        <p:tav tm="100000">
                                          <p:val>
                                            <p:fltVal val="0"/>
                                          </p:val>
                                        </p:tav>
                                      </p:tavLst>
                                    </p:anim>
                                    <p:animEffect>
                                      <p:cBhvr>
                                        <p:cTn id="113" dur="500"/>
                                        <p:tgtEl>
                                          <p:spTgt spid="63"/>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wipe(left)">
                                      <p:cBhvr>
                                        <p:cTn id="11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9" grpId="0" animBg="1"/>
      <p:bldP spid="37" grpId="0"/>
      <p:bldP spid="50" grpId="0" bldLvl="0" animBg="1" autoUpdateAnimBg="0"/>
      <p:bldP spid="51" grpId="0" bldLvl="0" animBg="1" autoUpdateAnimBg="0"/>
      <p:bldP spid="52" grpId="0" bldLvl="0" animBg="1" autoUpdateAnimBg="0"/>
      <p:bldP spid="53" grpId="0" bldLvl="0" animBg="1" autoUpdateAnimBg="0"/>
      <p:bldP spid="54" grpId="0" bldLvl="0" animBg="1" autoUpdateAnimBg="0"/>
      <p:bldP spid="55" grpId="0" bldLvl="0" animBg="1" autoUpdateAnimBg="0"/>
      <p:bldP spid="56" grpId="0" animBg="1"/>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P spid="63" grpId="0" bldLvl="0" autoUpdateAnimBg="0"/>
      <p:bldP spid="64" grpId="0" bldLvl="0" autoUpdateAnimBg="0"/>
      <p:bldP spid="65" grpId="0" bldLvl="0" autoUpdateAnimBg="0"/>
      <p:bldP spid="66" grpId="0" bldLvl="0" autoUpdateAnimBg="0"/>
      <p:bldP spid="67" grpId="0" bldLvl="0" autoUpdateAnimBg="0"/>
      <p:bldP spid="68" grpId="0" bldLvl="0" autoUpdateAnimBg="0"/>
      <p:bldP spid="3" grpId="0"/>
      <p:bldP spid="70" grpId="0" animBg="1"/>
      <p:bldP spid="71" grpId="0" animBg="1"/>
      <p:bldP spid="72" grpId="0" animBg="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62785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分析报告</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345" y="1078486"/>
            <a:ext cx="9114232" cy="700576"/>
          </a:xfrm>
          <a:prstGeom prst="rect">
            <a:avLst/>
          </a:prstGeom>
        </p:spPr>
        <p:txBody>
          <a:bodyPr wrap="square">
            <a:spAutoFit/>
          </a:bodyPr>
          <a:lstStyle/>
          <a:p>
            <a:pPr indent="355600">
              <a:lnSpc>
                <a:spcPct val="150000"/>
              </a:lnSpc>
            </a:pPr>
            <a:r>
              <a:rPr lang="zh-CN" altLang="en-US" sz="1400" dirty="0">
                <a:latin typeface="微软雅黑" pitchFamily="34" charset="-122"/>
                <a:ea typeface="微软雅黑" pitchFamily="34" charset="-122"/>
              </a:rPr>
              <a:t>在</a:t>
            </a:r>
            <a:r>
              <a:rPr lang="en-US" altLang="zh-CN" sz="1400" dirty="0">
                <a:latin typeface="微软雅黑" pitchFamily="34" charset="-122"/>
                <a:ea typeface="微软雅黑" pitchFamily="34" charset="-122"/>
              </a:rPr>
              <a:t>2017</a:t>
            </a:r>
            <a:r>
              <a:rPr lang="zh-CN" altLang="en-US" sz="1400" dirty="0">
                <a:latin typeface="微软雅黑" pitchFamily="34" charset="-122"/>
                <a:ea typeface="微软雅黑" pitchFamily="34" charset="-122"/>
              </a:rPr>
              <a:t>年年报基础上，进一步完善了分析报告的内容。细化了分析报告提纲，请各单位按照提纲要求，结合单位实际情况，从以下几方面认真做好资产管理工作的总结分析：</a:t>
            </a:r>
            <a:endParaRPr lang="en-US" altLang="zh-CN" sz="1400" dirty="0">
              <a:latin typeface="微软雅黑" pitchFamily="34" charset="-122"/>
              <a:ea typeface="微软雅黑" pitchFamily="34" charset="-122"/>
            </a:endParaRPr>
          </a:p>
        </p:txBody>
      </p:sp>
      <p:grpSp>
        <p:nvGrpSpPr>
          <p:cNvPr id="15" name="组合 14"/>
          <p:cNvGrpSpPr/>
          <p:nvPr/>
        </p:nvGrpSpPr>
        <p:grpSpPr>
          <a:xfrm>
            <a:off x="57717" y="1878516"/>
            <a:ext cx="8970554" cy="3196670"/>
            <a:chOff x="467544" y="1772816"/>
            <a:chExt cx="2088232" cy="2687455"/>
          </a:xfrm>
        </p:grpSpPr>
        <p:sp>
          <p:nvSpPr>
            <p:cNvPr id="16" name="圆角矩形 15"/>
            <p:cNvSpPr/>
            <p:nvPr/>
          </p:nvSpPr>
          <p:spPr>
            <a:xfrm>
              <a:off x="467544" y="1772816"/>
              <a:ext cx="2088232" cy="432048"/>
            </a:xfrm>
            <a:prstGeom prst="roundRect">
              <a:avLst>
                <a:gd name="adj" fmla="val 0"/>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700" b="1" kern="0">
                  <a:solidFill>
                    <a:srgbClr val="FFFFFF"/>
                  </a:solidFill>
                  <a:latin typeface="微软雅黑" pitchFamily="34" charset="-122"/>
                  <a:ea typeface="微软雅黑" pitchFamily="34" charset="-122"/>
                </a:rPr>
                <a:t>分析报告主要内容</a:t>
              </a:r>
              <a:endParaRPr kumimoji="0" lang="zh-CN" altLang="en-US" sz="1700" b="1"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sp>
          <p:nvSpPr>
            <p:cNvPr id="17" name="矩形 16"/>
            <p:cNvSpPr/>
            <p:nvPr/>
          </p:nvSpPr>
          <p:spPr>
            <a:xfrm>
              <a:off x="467544" y="2204863"/>
              <a:ext cx="2088232" cy="2255408"/>
            </a:xfrm>
            <a:prstGeom prst="rect">
              <a:avLst/>
            </a:prstGeom>
            <a:solidFill>
              <a:srgbClr val="FFFFFF">
                <a:lumMod val="65000"/>
                <a:alpha val="30000"/>
              </a:srgbClr>
            </a:solidFill>
            <a:ln w="25400" cap="flat" cmpd="sng" algn="ctr">
              <a:noFill/>
              <a:prstDash val="sysDash"/>
            </a:ln>
            <a:effectLst/>
          </p:spPr>
          <p:txBody>
            <a:bodyPr rtlCol="0" anchor="ctr"/>
            <a:lstStyle/>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（一）主要举措。包括在资产管理体制机制、资产配置使用和处置环节、信息化建设等方面的主要做法。</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（二）</a:t>
              </a:r>
              <a:r>
                <a:rPr lang="zh-CN" altLang="en-US" sz="1400" kern="0" dirty="0">
                  <a:solidFill>
                    <a:srgbClr val="C00000"/>
                  </a:solidFill>
                  <a:latin typeface="微软雅黑" pitchFamily="34" charset="-122"/>
                  <a:ea typeface="微软雅黑" pitchFamily="34" charset="-122"/>
                </a:rPr>
                <a:t>主要成效。</a:t>
              </a:r>
              <a:r>
                <a:rPr lang="zh-CN" altLang="en-US" sz="1400" kern="0" dirty="0">
                  <a:latin typeface="微软雅黑" pitchFamily="34" charset="-122"/>
                  <a:ea typeface="微软雅黑" pitchFamily="34" charset="-122"/>
                </a:rPr>
                <a:t>分析本单位利用资产履行职能的情况，反映行政事业单位国有资产在保障单位正常运转、提供社会公共服务、促进民生和保障事业发展等方面所发挥的作用</a:t>
              </a:r>
              <a:r>
                <a:rPr lang="zh-CN" altLang="en-US" sz="1400" kern="0" dirty="0" smtClean="0">
                  <a:latin typeface="微软雅黑" pitchFamily="34" charset="-122"/>
                  <a:ea typeface="微软雅黑" pitchFamily="34" charset="-122"/>
                </a:rPr>
                <a:t>。例：学校</a:t>
              </a:r>
              <a:r>
                <a:rPr lang="en-US" altLang="zh-CN" sz="1400" kern="0" dirty="0" smtClean="0">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学位；医院</a:t>
              </a:r>
              <a:r>
                <a:rPr lang="en-US" altLang="zh-CN" sz="1400" kern="0" dirty="0" smtClean="0">
                  <a:latin typeface="微软雅黑" pitchFamily="34" charset="-122"/>
                  <a:ea typeface="微软雅黑" pitchFamily="34" charset="-122"/>
                </a:rPr>
                <a:t>-</a:t>
              </a:r>
              <a:r>
                <a:rPr lang="zh-CN" altLang="en-US" sz="1400" kern="0" dirty="0" smtClean="0">
                  <a:latin typeface="微软雅黑" pitchFamily="34" charset="-122"/>
                  <a:ea typeface="微软雅黑" pitchFamily="34" charset="-122"/>
                </a:rPr>
                <a:t>床位、周转率等</a:t>
              </a:r>
              <a:endParaRPr lang="zh-CN" altLang="en-US" sz="1400" kern="0" dirty="0">
                <a:latin typeface="微软雅黑" pitchFamily="34" charset="-122"/>
                <a:ea typeface="微软雅黑" pitchFamily="34" charset="-122"/>
              </a:endParaRP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（三）支撑改革方面。在推进行政事业单位各项改革所发挥的作用。</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（四）改进行政事业单位国有资产管理方面开展的工作情况。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（五）加强单位</a:t>
              </a:r>
              <a:r>
                <a:rPr lang="zh-CN" altLang="en-US" sz="1400" kern="0" dirty="0">
                  <a:solidFill>
                    <a:srgbClr val="FF0000"/>
                  </a:solidFill>
                  <a:latin typeface="微软雅黑" pitchFamily="34" charset="-122"/>
                  <a:ea typeface="微软雅黑" pitchFamily="34" charset="-122"/>
                </a:rPr>
                <a:t>资产会计核算管理</a:t>
              </a:r>
              <a:r>
                <a:rPr lang="zh-CN" altLang="en-US" sz="1400" kern="0" dirty="0">
                  <a:solidFill>
                    <a:sysClr val="windowText" lastClr="000000"/>
                  </a:solidFill>
                  <a:latin typeface="微软雅黑" pitchFamily="34" charset="-122"/>
                  <a:ea typeface="微软雅黑" pitchFamily="34" charset="-122"/>
                </a:rPr>
                <a:t>的工作情况。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（六）加强单位</a:t>
              </a:r>
              <a:r>
                <a:rPr lang="zh-CN" altLang="en-US" sz="1400" kern="0" dirty="0">
                  <a:solidFill>
                    <a:srgbClr val="FF0000"/>
                  </a:solidFill>
                  <a:latin typeface="微软雅黑" pitchFamily="34" charset="-122"/>
                  <a:ea typeface="微软雅黑" pitchFamily="34" charset="-122"/>
                </a:rPr>
                <a:t>在建工程管理</a:t>
              </a:r>
              <a:r>
                <a:rPr lang="zh-CN" altLang="en-US" sz="1400" kern="0" dirty="0">
                  <a:solidFill>
                    <a:sysClr val="windowText" lastClr="000000"/>
                  </a:solidFill>
                  <a:latin typeface="微软雅黑" pitchFamily="34" charset="-122"/>
                  <a:ea typeface="微软雅黑" pitchFamily="34" charset="-122"/>
                </a:rPr>
                <a:t>，减少已使用未转固在建工程情况。</a:t>
              </a:r>
            </a:p>
            <a:p>
              <a:pPr marL="533400" marR="0" lvl="0" indent="-533400" defTabSz="914400" eaLnBrk="1" fontAlgn="auto" latinLnBrk="0" hangingPunct="1">
                <a:lnSpc>
                  <a:spcPct val="150000"/>
                </a:lnSpc>
                <a:spcBef>
                  <a:spcPts val="0"/>
                </a:spcBef>
                <a:spcAft>
                  <a:spcPts val="0"/>
                </a:spcAft>
                <a:buClrTx/>
                <a:buSzTx/>
                <a:buFontTx/>
                <a:buNone/>
                <a:defRPr/>
              </a:pPr>
              <a:r>
                <a:rPr lang="zh-CN" altLang="en-US" sz="1400" kern="0" dirty="0">
                  <a:solidFill>
                    <a:sysClr val="windowText" lastClr="000000"/>
                  </a:solidFill>
                  <a:latin typeface="微软雅黑" pitchFamily="34" charset="-122"/>
                  <a:ea typeface="微软雅黑" pitchFamily="34" charset="-122"/>
                </a:rPr>
                <a:t>（七）提高单位货币资金使用效益情况</a:t>
              </a:r>
              <a:r>
                <a:rPr lang="zh-CN" altLang="en-US" sz="1400" kern="0" dirty="0" smtClean="0">
                  <a:solidFill>
                    <a:sysClr val="windowText" lastClr="000000"/>
                  </a:solidFill>
                  <a:latin typeface="微软雅黑" pitchFamily="34" charset="-122"/>
                  <a:ea typeface="微软雅黑" pitchFamily="34" charset="-122"/>
                </a:rPr>
                <a:t>。货币资金占</a:t>
              </a:r>
              <a:r>
                <a:rPr lang="zh-CN" altLang="en-US" sz="1400" kern="0" dirty="0">
                  <a:solidFill>
                    <a:sysClr val="windowText" lastClr="000000"/>
                  </a:solidFill>
                  <a:latin typeface="微软雅黑" pitchFamily="34" charset="-122"/>
                  <a:ea typeface="微软雅黑" pitchFamily="34" charset="-122"/>
                </a:rPr>
                <a:t>比</a:t>
              </a:r>
              <a:r>
                <a:rPr lang="zh-CN" altLang="en-US" sz="1400" kern="0" dirty="0" smtClean="0">
                  <a:solidFill>
                    <a:sysClr val="windowText" lastClr="000000"/>
                  </a:solidFill>
                  <a:latin typeface="微软雅黑" pitchFamily="34" charset="-122"/>
                  <a:ea typeface="微软雅黑" pitchFamily="34" charset="-122"/>
                </a:rPr>
                <a:t>资产总量较高         </a:t>
              </a:r>
              <a:r>
                <a:rPr lang="zh-CN" altLang="en-US" sz="1400" b="1" kern="0" dirty="0" smtClean="0">
                  <a:solidFill>
                    <a:srgbClr val="C00000"/>
                  </a:solidFill>
                  <a:latin typeface="微软雅黑" pitchFamily="34" charset="-122"/>
                  <a:ea typeface="微软雅黑" pitchFamily="34" charset="-122"/>
                </a:rPr>
                <a:t>（</a:t>
              </a:r>
              <a:r>
                <a:rPr lang="zh-CN" altLang="en-US" sz="1400" b="1" kern="0" dirty="0">
                  <a:solidFill>
                    <a:srgbClr val="C00000"/>
                  </a:solidFill>
                  <a:latin typeface="微软雅黑" pitchFamily="34" charset="-122"/>
                  <a:ea typeface="微软雅黑" pitchFamily="34" charset="-122"/>
                </a:rPr>
                <a:t>八</a:t>
              </a:r>
              <a:r>
                <a:rPr lang="zh-CN" altLang="en-US" sz="1400" b="1" kern="0" dirty="0" smtClean="0">
                  <a:solidFill>
                    <a:srgbClr val="C00000"/>
                  </a:solidFill>
                  <a:latin typeface="微软雅黑" pitchFamily="34" charset="-122"/>
                  <a:ea typeface="微软雅黑" pitchFamily="34" charset="-122"/>
                </a:rPr>
                <a:t>）单位</a:t>
              </a:r>
              <a:r>
                <a:rPr lang="zh-CN" altLang="en-US" sz="1400" b="1" kern="0" dirty="0">
                  <a:solidFill>
                    <a:srgbClr val="C00000"/>
                  </a:solidFill>
                  <a:latin typeface="微软雅黑" pitchFamily="34" charset="-122"/>
                  <a:ea typeface="微软雅黑" pitchFamily="34" charset="-122"/>
                </a:rPr>
                <a:t>数据治理工作开展情况。</a:t>
              </a:r>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wd">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2019"/>
                                </p:stCondLst>
                                <p:childTnLst>
                                  <p:par>
                                    <p:cTn id="18" presetID="2" presetClass="entr" presetSubtype="2" fill="hold" nodeType="afterEffect" p14:presetBounceEnd="4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48000">
                                          <p:cBhvr additive="base">
                                            <p:cTn id="20" dur="500" fill="hold"/>
                                            <p:tgtEl>
                                              <p:spTgt spid="15"/>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wd">
                                        <p:tmPct val="2000"/>
                                      </p:iterate>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par>
                              <p:cTn id="17" fill="hold">
                                <p:stCondLst>
                                  <p:cond delay="2019"/>
                                </p:stCondLst>
                                <p:childTnLst>
                                  <p:par>
                                    <p:cTn id="18" presetID="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170668"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第四部分 主要指标解析</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706202"/>
            <a:ext cx="8849841"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其他注意事项</a:t>
            </a:r>
            <a:endParaRPr lang="en-US" altLang="zh-CN" sz="2000" b="1">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345" y="1047790"/>
            <a:ext cx="9148345" cy="1156855"/>
          </a:xfrm>
          <a:prstGeom prst="rect">
            <a:avLst/>
          </a:prstGeom>
        </p:spPr>
        <p:txBody>
          <a:bodyPr wrap="square">
            <a:spAutoFit/>
          </a:bodyPr>
          <a:lstStyle/>
          <a:p>
            <a:pPr indent="444500">
              <a:lnSpc>
                <a:spcPct val="150000"/>
              </a:lnSpc>
            </a:pPr>
            <a:r>
              <a:rPr lang="zh-CN" altLang="en-US" sz="1600">
                <a:latin typeface="微软雅黑" pitchFamily="34" charset="-122"/>
                <a:ea typeface="微软雅黑" pitchFamily="34" charset="-122"/>
              </a:rPr>
              <a:t>如果单位存在代编资产，应对代编资产事项填报调整表。代编资产事项包括：因一级预算单位拨给不属于本套报表编报范围单位的财政拨款形成的国有资产，或由本单位代为核算的国有资产，由项目单位填报调整表，具体填报方法如下：</a:t>
            </a:r>
          </a:p>
        </p:txBody>
      </p:sp>
      <p:sp>
        <p:nvSpPr>
          <p:cNvPr id="20" name="矩形​​ 3"/>
          <p:cNvSpPr/>
          <p:nvPr/>
        </p:nvSpPr>
        <p:spPr>
          <a:xfrm>
            <a:off x="501724" y="2204645"/>
            <a:ext cx="1150937" cy="935038"/>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矩形​​ 3"/>
          <p:cNvSpPr/>
          <p:nvPr/>
        </p:nvSpPr>
        <p:spPr>
          <a:xfrm>
            <a:off x="501724" y="3284145"/>
            <a:ext cx="1150937" cy="936625"/>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8"/>
          <p:cNvSpPr/>
          <p:nvPr/>
        </p:nvSpPr>
        <p:spPr>
          <a:xfrm>
            <a:off x="501724" y="4292208"/>
            <a:ext cx="1123950" cy="792162"/>
          </a:xfrm>
          <a:prstGeom prst="rect">
            <a:avLst/>
          </a:prstGeom>
          <a:solidFill>
            <a:srgbClr val="052E65"/>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矩形​​ 10"/>
          <p:cNvSpPr/>
          <p:nvPr/>
        </p:nvSpPr>
        <p:spPr>
          <a:xfrm>
            <a:off x="1752674" y="2217345"/>
            <a:ext cx="6237287" cy="792163"/>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11"/>
          <p:cNvSpPr/>
          <p:nvPr/>
        </p:nvSpPr>
        <p:spPr>
          <a:xfrm>
            <a:off x="1752674" y="3296845"/>
            <a:ext cx="6237287" cy="792163"/>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矩形​​ 12"/>
          <p:cNvSpPr/>
          <p:nvPr/>
        </p:nvSpPr>
        <p:spPr>
          <a:xfrm>
            <a:off x="1752674" y="4289033"/>
            <a:ext cx="6237287" cy="792162"/>
          </a:xfrm>
          <a:prstGeom prst="rect">
            <a:avLst/>
          </a:prstGeom>
          <a:solidFill>
            <a:srgbClr val="5BBAF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TextBox 14"/>
          <p:cNvSpPr txBox="1"/>
          <p:nvPr/>
        </p:nvSpPr>
        <p:spPr>
          <a:xfrm>
            <a:off x="1926930" y="2351708"/>
            <a:ext cx="6003917" cy="584775"/>
          </a:xfrm>
          <a:prstGeom prst="rect">
            <a:avLst/>
          </a:prstGeom>
          <a:noFill/>
        </p:spPr>
        <p:txBody>
          <a:bodyPr wrap="square">
            <a:spAutoFit/>
          </a:bodyPr>
          <a:lstStyle/>
          <a:p>
            <a:pPr fontAlgn="auto">
              <a:spcBef>
                <a:spcPts val="0"/>
              </a:spcBef>
              <a:spcAft>
                <a:spcPts val="0"/>
              </a:spcAft>
              <a:defRPr/>
            </a:pPr>
            <a:r>
              <a:rPr lang="zh-CN" altLang="en-US" sz="1600">
                <a:solidFill>
                  <a:schemeClr val="tx1">
                    <a:lumMod val="85000"/>
                    <a:lumOff val="15000"/>
                  </a:schemeClr>
                </a:solidFill>
                <a:latin typeface="微软雅黑" pitchFamily="34" charset="-122"/>
                <a:ea typeface="微软雅黑" pitchFamily="34" charset="-122"/>
              </a:rPr>
              <a:t>报表封面信息中 “报表类型”选择“调整表”填列，其他封面信息全部按代编单位实际情况填列。</a:t>
            </a:r>
          </a:p>
        </p:txBody>
      </p:sp>
      <p:sp>
        <p:nvSpPr>
          <p:cNvPr id="27" name="TextBox 15"/>
          <p:cNvSpPr txBox="1"/>
          <p:nvPr/>
        </p:nvSpPr>
        <p:spPr>
          <a:xfrm>
            <a:off x="1926930" y="3523649"/>
            <a:ext cx="3877985" cy="338554"/>
          </a:xfrm>
          <a:prstGeom prst="rect">
            <a:avLst/>
          </a:prstGeom>
          <a:noFill/>
        </p:spPr>
        <p:txBody>
          <a:bodyPr wrap="square">
            <a:spAutoFit/>
          </a:bodyPr>
          <a:lstStyle>
            <a:defPPr>
              <a:defRPr lang="en-US"/>
            </a:defPPr>
            <a:lvl1pPr fontAlgn="auto">
              <a:spcBef>
                <a:spcPts val="0"/>
              </a:spcBef>
              <a:spcAft>
                <a:spcPts val="0"/>
              </a:spcAft>
              <a:defRPr sz="1600">
                <a:solidFill>
                  <a:schemeClr val="tx1">
                    <a:lumMod val="85000"/>
                    <a:lumOff val="15000"/>
                  </a:schemeClr>
                </a:solidFill>
                <a:latin typeface="微软雅黑" pitchFamily="34" charset="-122"/>
                <a:ea typeface="微软雅黑" pitchFamily="34" charset="-122"/>
              </a:defRPr>
            </a:lvl1pPr>
          </a:lstStyle>
          <a:p>
            <a:r>
              <a:rPr lang="zh-CN" altLang="en-US"/>
              <a:t>表中内容需要按资产实际情况逐项填列。</a:t>
            </a:r>
          </a:p>
        </p:txBody>
      </p:sp>
      <p:sp>
        <p:nvSpPr>
          <p:cNvPr id="28" name="TextBox 16"/>
          <p:cNvSpPr txBox="1"/>
          <p:nvPr/>
        </p:nvSpPr>
        <p:spPr>
          <a:xfrm>
            <a:off x="1926884" y="4408601"/>
            <a:ext cx="6003917" cy="584775"/>
          </a:xfrm>
          <a:prstGeom prst="rect">
            <a:avLst/>
          </a:prstGeom>
          <a:noFill/>
        </p:spPr>
        <p:txBody>
          <a:bodyPr wrap="square">
            <a:spAutoFit/>
          </a:bodyPr>
          <a:lstStyle>
            <a:defPPr>
              <a:defRPr lang="en-US"/>
            </a:defPPr>
            <a:lvl1pPr fontAlgn="auto">
              <a:spcBef>
                <a:spcPts val="0"/>
              </a:spcBef>
              <a:spcAft>
                <a:spcPts val="0"/>
              </a:spcAft>
              <a:defRPr sz="1600">
                <a:solidFill>
                  <a:schemeClr val="tx1">
                    <a:lumMod val="85000"/>
                    <a:lumOff val="15000"/>
                  </a:schemeClr>
                </a:solidFill>
                <a:latin typeface="微软雅黑" pitchFamily="34" charset="-122"/>
                <a:ea typeface="微软雅黑" pitchFamily="34" charset="-122"/>
              </a:defRPr>
            </a:lvl1pPr>
          </a:lstStyle>
          <a:p>
            <a:r>
              <a:rPr lang="zh-CN" altLang="en-US"/>
              <a:t>代编调整表的单位原则上仅限于一级预算单位，各级财政部门不得使用“调整表”。</a:t>
            </a:r>
          </a:p>
        </p:txBody>
      </p:sp>
      <p:sp>
        <p:nvSpPr>
          <p:cNvPr id="29" name="TextBox 19"/>
          <p:cNvSpPr txBox="1">
            <a:spLocks noChangeArrowheads="1"/>
          </p:cNvSpPr>
          <p:nvPr/>
        </p:nvSpPr>
        <p:spPr bwMode="auto">
          <a:xfrm>
            <a:off x="860499" y="2339583"/>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a:solidFill>
                  <a:schemeClr val="bg1"/>
                </a:solidFill>
                <a:latin typeface="Arial Unicode MS" pitchFamily="34" charset="-122"/>
                <a:ea typeface="Arial Unicode MS" pitchFamily="34" charset="-122"/>
                <a:cs typeface="Arial Unicode MS" pitchFamily="34" charset="-122"/>
              </a:rPr>
              <a:t>1</a:t>
            </a:r>
            <a:endParaRPr lang="zh-CN" altLang="en-US" sz="3200">
              <a:solidFill>
                <a:schemeClr val="bg1"/>
              </a:solidFill>
              <a:latin typeface="Arial Unicode MS" pitchFamily="34" charset="-122"/>
              <a:ea typeface="Arial Unicode MS" pitchFamily="34" charset="-122"/>
              <a:cs typeface="Arial Unicode MS" pitchFamily="34" charset="-122"/>
            </a:endParaRPr>
          </a:p>
        </p:txBody>
      </p:sp>
      <p:sp>
        <p:nvSpPr>
          <p:cNvPr id="38" name="TextBox 20"/>
          <p:cNvSpPr txBox="1">
            <a:spLocks noChangeArrowheads="1"/>
          </p:cNvSpPr>
          <p:nvPr/>
        </p:nvSpPr>
        <p:spPr bwMode="auto">
          <a:xfrm>
            <a:off x="860499" y="3419083"/>
            <a:ext cx="41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a:solidFill>
                  <a:schemeClr val="bg1"/>
                </a:solidFill>
                <a:latin typeface="Arial Unicode MS" pitchFamily="34" charset="-122"/>
                <a:ea typeface="Arial Unicode MS" pitchFamily="34" charset="-122"/>
                <a:cs typeface="Arial Unicode MS" pitchFamily="34" charset="-122"/>
              </a:rPr>
              <a:t>2</a:t>
            </a:r>
            <a:endParaRPr lang="zh-CN" altLang="en-US" sz="3200">
              <a:solidFill>
                <a:schemeClr val="bg1"/>
              </a:solidFill>
              <a:latin typeface="Arial Unicode MS" pitchFamily="34" charset="-122"/>
              <a:ea typeface="Arial Unicode MS" pitchFamily="34" charset="-122"/>
              <a:cs typeface="Arial Unicode MS" pitchFamily="34" charset="-122"/>
            </a:endParaRPr>
          </a:p>
        </p:txBody>
      </p:sp>
      <p:sp>
        <p:nvSpPr>
          <p:cNvPr id="39" name="TextBox 21"/>
          <p:cNvSpPr txBox="1">
            <a:spLocks noChangeArrowheads="1"/>
          </p:cNvSpPr>
          <p:nvPr/>
        </p:nvSpPr>
        <p:spPr bwMode="auto">
          <a:xfrm>
            <a:off x="860499" y="4427145"/>
            <a:ext cx="412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a:solidFill>
                  <a:schemeClr val="bg1"/>
                </a:solidFill>
                <a:latin typeface="Arial Unicode MS" pitchFamily="34" charset="-122"/>
                <a:ea typeface="Arial Unicode MS" pitchFamily="34" charset="-122"/>
                <a:cs typeface="Arial Unicode MS" pitchFamily="34" charset="-122"/>
              </a:rPr>
              <a:t>3</a:t>
            </a:r>
            <a:endParaRPr lang="zh-CN" altLang="en-US" sz="320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2" fill="hold" grpId="0" nodeType="afterEffect">
                                  <p:stCondLst>
                                    <p:cond delay="0"/>
                                  </p:stCondLst>
                                  <p:iterate type="lt">
                                    <p:tmPct val="2000"/>
                                  </p:iterate>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par>
                          <p:cTn id="17" fill="hold">
                            <p:stCondLst>
                              <p:cond delay="2279"/>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2779"/>
                            </p:stCondLst>
                            <p:childTnLst>
                              <p:par>
                                <p:cTn id="31" presetID="22" presetClass="entr" presetSubtype="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par>
                          <p:cTn id="43" fill="hold">
                            <p:stCondLst>
                              <p:cond delay="3279"/>
                            </p:stCondLst>
                            <p:childTnLst>
                              <p:par>
                                <p:cTn id="44" presetID="2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20" grpId="0" animBg="1"/>
      <p:bldP spid="21" grpId="0" animBg="1"/>
      <p:bldP spid="22" grpId="0" animBg="1"/>
      <p:bldP spid="23" grpId="0" animBg="1"/>
      <p:bldP spid="24" grpId="0" animBg="1"/>
      <p:bldP spid="25" grpId="0" animBg="1"/>
      <p:bldP spid="26" grpId="0"/>
      <p:bldP spid="27" grpId="0"/>
      <p:bldP spid="28" grpId="0"/>
      <p:bldP spid="29" grpId="0"/>
      <p:bldP spid="38" grpId="0"/>
      <p:bldP spid="3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 y="0"/>
            <a:ext cx="9144000" cy="5146548"/>
          </a:xfrm>
          <a:prstGeom prst="rect">
            <a:avLst/>
          </a:prstGeom>
        </p:spPr>
      </p:pic>
      <p:sp>
        <p:nvSpPr>
          <p:cNvPr id="11" name="任意多边形 10"/>
          <p:cNvSpPr/>
          <p:nvPr/>
        </p:nvSpPr>
        <p:spPr>
          <a:xfrm>
            <a:off x="3657624" y="483518"/>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总体情况和</a:t>
            </a:r>
            <a:r>
              <a:rPr lang="zh-CN" altLang="zh-CN" sz="2400" b="1" kern="0" dirty="0">
                <a:solidFill>
                  <a:srgbClr val="FFFFFF"/>
                </a:solidFill>
                <a:latin typeface="微软雅黑" pitchFamily="34" charset="-122"/>
                <a:ea typeface="微软雅黑" pitchFamily="34" charset="-122"/>
              </a:rPr>
              <a:t>编报体系</a:t>
            </a:r>
            <a:endParaRPr lang="zh-CN" altLang="en-US" sz="2400" b="1" kern="0" dirty="0">
              <a:solidFill>
                <a:srgbClr val="FFFFFF"/>
              </a:solidFill>
              <a:latin typeface="微软雅黑" pitchFamily="34" charset="-122"/>
              <a:ea typeface="微软雅黑" pitchFamily="34" charset="-122"/>
            </a:endParaRPr>
          </a:p>
        </p:txBody>
      </p:sp>
      <p:sp>
        <p:nvSpPr>
          <p:cNvPr id="12" name="六边形 11"/>
          <p:cNvSpPr/>
          <p:nvPr/>
        </p:nvSpPr>
        <p:spPr>
          <a:xfrm>
            <a:off x="3702048" y="520440"/>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01</a:t>
            </a:r>
            <a:endParaRPr lang="zh-CN" altLang="en-US" sz="2400" dirty="0">
              <a:solidFill>
                <a:srgbClr val="4D4D4D"/>
              </a:solidFill>
              <a:latin typeface="微软雅黑" pitchFamily="34" charset="-122"/>
              <a:ea typeface="微软雅黑" pitchFamily="34" charset="-122"/>
            </a:endParaRPr>
          </a:p>
        </p:txBody>
      </p:sp>
      <p:sp>
        <p:nvSpPr>
          <p:cNvPr id="13" name="任意多边形 12"/>
          <p:cNvSpPr/>
          <p:nvPr/>
        </p:nvSpPr>
        <p:spPr>
          <a:xfrm>
            <a:off x="3657624" y="1437176"/>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资产报告修订调整情况</a:t>
            </a:r>
          </a:p>
        </p:txBody>
      </p:sp>
      <p:sp>
        <p:nvSpPr>
          <p:cNvPr id="14" name="六边形 13"/>
          <p:cNvSpPr/>
          <p:nvPr/>
        </p:nvSpPr>
        <p:spPr>
          <a:xfrm>
            <a:off x="3702048" y="1479683"/>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02</a:t>
            </a:r>
            <a:endParaRPr lang="zh-CN" altLang="en-US" sz="2400" dirty="0">
              <a:solidFill>
                <a:srgbClr val="4D4D4D"/>
              </a:solidFill>
              <a:latin typeface="微软雅黑" pitchFamily="34" charset="-122"/>
              <a:ea typeface="微软雅黑" pitchFamily="34" charset="-122"/>
            </a:endParaRPr>
          </a:p>
        </p:txBody>
      </p:sp>
      <p:sp>
        <p:nvSpPr>
          <p:cNvPr id="15" name="任意多边形 14"/>
          <p:cNvSpPr/>
          <p:nvPr/>
        </p:nvSpPr>
        <p:spPr>
          <a:xfrm>
            <a:off x="3657624" y="2390834"/>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资产报告编报解读</a:t>
            </a:r>
          </a:p>
        </p:txBody>
      </p:sp>
      <p:sp>
        <p:nvSpPr>
          <p:cNvPr id="16" name="六边形 15"/>
          <p:cNvSpPr/>
          <p:nvPr/>
        </p:nvSpPr>
        <p:spPr>
          <a:xfrm>
            <a:off x="3702048" y="24336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03</a:t>
            </a:r>
            <a:endParaRPr lang="zh-CN" altLang="en-US" sz="2400" dirty="0">
              <a:solidFill>
                <a:srgbClr val="4D4D4D"/>
              </a:solidFill>
              <a:latin typeface="微软雅黑" pitchFamily="34" charset="-122"/>
              <a:ea typeface="微软雅黑" pitchFamily="34" charset="-122"/>
            </a:endParaRPr>
          </a:p>
        </p:txBody>
      </p:sp>
      <p:sp>
        <p:nvSpPr>
          <p:cNvPr id="19" name="文本框 18"/>
          <p:cNvSpPr txBox="1"/>
          <p:nvPr/>
        </p:nvSpPr>
        <p:spPr>
          <a:xfrm>
            <a:off x="441443" y="1348422"/>
            <a:ext cx="2771208" cy="369332"/>
          </a:xfrm>
          <a:prstGeom prst="rect">
            <a:avLst/>
          </a:prstGeom>
          <a:noFill/>
        </p:spPr>
        <p:txBody>
          <a:bodyPr wrap="none">
            <a:spAutoFit/>
          </a:bodyPr>
          <a:lstStyle/>
          <a:p>
            <a:pPr algn="ctr">
              <a:defRPr/>
            </a:pPr>
            <a:r>
              <a:rPr lang="en-US" altLang="zh-CN" spc="300" dirty="0">
                <a:solidFill>
                  <a:schemeClr val="bg1"/>
                </a:solidFill>
                <a:latin typeface="微软雅黑" pitchFamily="34" charset="-122"/>
                <a:ea typeface="微软雅黑" pitchFamily="34" charset="-122"/>
              </a:rPr>
              <a:t>Table of Contents</a:t>
            </a:r>
            <a:endParaRPr lang="zh-CN" altLang="en-US" spc="300" dirty="0">
              <a:solidFill>
                <a:schemeClr val="bg1"/>
              </a:solidFill>
              <a:latin typeface="微软雅黑" pitchFamily="34" charset="-122"/>
              <a:ea typeface="微软雅黑" pitchFamily="34" charset="-122"/>
            </a:endParaRPr>
          </a:p>
        </p:txBody>
      </p:sp>
      <p:sp>
        <p:nvSpPr>
          <p:cNvPr id="20" name="文本框 1"/>
          <p:cNvSpPr txBox="1">
            <a:spLocks noChangeArrowheads="1"/>
          </p:cNvSpPr>
          <p:nvPr/>
        </p:nvSpPr>
        <p:spPr bwMode="auto">
          <a:xfrm>
            <a:off x="1069215" y="933974"/>
            <a:ext cx="1515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a:lnSpc>
                <a:spcPct val="100000"/>
              </a:lnSpc>
              <a:spcBef>
                <a:spcPct val="0"/>
              </a:spcBef>
              <a:buFontTx/>
              <a:buNone/>
            </a:pPr>
            <a:r>
              <a:rPr lang="zh-CN" altLang="en-US" sz="2400" b="1" dirty="0">
                <a:solidFill>
                  <a:schemeClr val="bg1"/>
                </a:solidFill>
                <a:latin typeface="微软雅黑" pitchFamily="34" charset="-122"/>
                <a:ea typeface="微软雅黑" pitchFamily="34" charset="-122"/>
              </a:rPr>
              <a:t>内容大纲</a:t>
            </a:r>
          </a:p>
        </p:txBody>
      </p:sp>
      <p:grpSp>
        <p:nvGrpSpPr>
          <p:cNvPr id="24" name="Gruppieren 43"/>
          <p:cNvGrpSpPr/>
          <p:nvPr/>
        </p:nvGrpSpPr>
        <p:grpSpPr bwMode="gray">
          <a:xfrm>
            <a:off x="966418" y="2476567"/>
            <a:ext cx="1721257" cy="1732959"/>
            <a:chOff x="2804400" y="1911431"/>
            <a:chExt cx="3535200" cy="3535200"/>
          </a:xfrm>
          <a:solidFill>
            <a:schemeClr val="bg1"/>
          </a:solidFill>
          <a:effectLst/>
        </p:grpSpPr>
        <p:sp>
          <p:nvSpPr>
            <p:cNvPr id="25"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6"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defTabSz="913765" fontAlgn="auto">
                <a:spcBef>
                  <a:spcPts val="0"/>
                </a:spcBef>
                <a:spcAft>
                  <a:spcPts val="0"/>
                </a:spcAft>
              </a:pPr>
              <a:endParaRPr lang="de-DE" sz="1800">
                <a:solidFill>
                  <a:prstClr val="black"/>
                </a:solidFill>
                <a:latin typeface="Calibri"/>
              </a:endParaRPr>
            </a:p>
          </p:txBody>
        </p:sp>
        <p:sp>
          <p:nvSpPr>
            <p:cNvPr id="27"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defTabSz="913765" fontAlgn="auto">
                <a:spcBef>
                  <a:spcPts val="0"/>
                </a:spcBef>
                <a:spcAft>
                  <a:spcPts val="0"/>
                </a:spcAft>
              </a:pPr>
              <a:endParaRPr lang="de-DE" sz="1800" dirty="0">
                <a:solidFill>
                  <a:prstClr val="black"/>
                </a:solidFill>
                <a:latin typeface="Calibri"/>
              </a:endParaRPr>
            </a:p>
          </p:txBody>
        </p:sp>
      </p:grpSp>
      <p:sp>
        <p:nvSpPr>
          <p:cNvPr id="17" name="任意多边形 14"/>
          <p:cNvSpPr/>
          <p:nvPr/>
        </p:nvSpPr>
        <p:spPr>
          <a:xfrm>
            <a:off x="3657624" y="3344492"/>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rPr>
              <a:t>主要指标解析</a:t>
            </a:r>
          </a:p>
        </p:txBody>
      </p:sp>
      <p:sp>
        <p:nvSpPr>
          <p:cNvPr id="18" name="六边形 17"/>
          <p:cNvSpPr/>
          <p:nvPr/>
        </p:nvSpPr>
        <p:spPr>
          <a:xfrm>
            <a:off x="3702048" y="3393538"/>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dirty="0">
                <a:solidFill>
                  <a:srgbClr val="4D4D4D"/>
                </a:solidFill>
                <a:latin typeface="微软雅黑" pitchFamily="34" charset="-122"/>
                <a:ea typeface="微软雅黑" pitchFamily="34" charset="-122"/>
              </a:rPr>
              <a:t>04</a:t>
            </a:r>
            <a:endParaRPr lang="zh-CN" altLang="en-US" sz="2400" dirty="0">
              <a:solidFill>
                <a:srgbClr val="4D4D4D"/>
              </a:solidFill>
              <a:latin typeface="微软雅黑" pitchFamily="34" charset="-122"/>
              <a:ea typeface="微软雅黑" pitchFamily="34" charset="-122"/>
            </a:endParaRPr>
          </a:p>
        </p:txBody>
      </p:sp>
      <p:sp>
        <p:nvSpPr>
          <p:cNvPr id="21" name="任意多边形 14"/>
          <p:cNvSpPr/>
          <p:nvPr/>
        </p:nvSpPr>
        <p:spPr>
          <a:xfrm>
            <a:off x="3657624" y="4298149"/>
            <a:ext cx="4114692" cy="593766"/>
          </a:xfrm>
          <a:custGeom>
            <a:avLst/>
            <a:gdLst>
              <a:gd name="connsiteX0" fmla="*/ 309285 w 5016918"/>
              <a:gd name="connsiteY0" fmla="*/ 0 h 723600"/>
              <a:gd name="connsiteX1" fmla="*/ 4643676 w 5016918"/>
              <a:gd name="connsiteY1" fmla="*/ 0 h 723600"/>
              <a:gd name="connsiteX2" fmla="*/ 4643676 w 5016918"/>
              <a:gd name="connsiteY2" fmla="*/ 539 h 723600"/>
              <a:gd name="connsiteX3" fmla="*/ 4836287 w 5016918"/>
              <a:gd name="connsiteY3" fmla="*/ 539 h 723600"/>
              <a:gd name="connsiteX4" fmla="*/ 5016918 w 5016918"/>
              <a:gd name="connsiteY4" fmla="*/ 361801 h 723600"/>
              <a:gd name="connsiteX5" fmla="*/ 4836287 w 5016918"/>
              <a:gd name="connsiteY5" fmla="*/ 723062 h 723600"/>
              <a:gd name="connsiteX6" fmla="*/ 4643676 w 5016918"/>
              <a:gd name="connsiteY6" fmla="*/ 723062 h 723600"/>
              <a:gd name="connsiteX7" fmla="*/ 4643676 w 5016918"/>
              <a:gd name="connsiteY7" fmla="*/ 723600 h 723600"/>
              <a:gd name="connsiteX8" fmla="*/ 309285 w 5016918"/>
              <a:gd name="connsiteY8" fmla="*/ 723600 h 723600"/>
              <a:gd name="connsiteX9" fmla="*/ 309285 w 5016918"/>
              <a:gd name="connsiteY9" fmla="*/ 723062 h 723600"/>
              <a:gd name="connsiteX10" fmla="*/ 180631 w 5016918"/>
              <a:gd name="connsiteY10" fmla="*/ 723062 h 723600"/>
              <a:gd name="connsiteX11" fmla="*/ 0 w 5016918"/>
              <a:gd name="connsiteY11" fmla="*/ 361801 h 723600"/>
              <a:gd name="connsiteX12" fmla="*/ 180631 w 5016918"/>
              <a:gd name="connsiteY12" fmla="*/ 539 h 723600"/>
              <a:gd name="connsiteX13" fmla="*/ 309285 w 5016918"/>
              <a:gd name="connsiteY13" fmla="*/ 539 h 7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16918" h="723600">
                <a:moveTo>
                  <a:pt x="309285" y="0"/>
                </a:moveTo>
                <a:lnTo>
                  <a:pt x="4643676" y="0"/>
                </a:lnTo>
                <a:lnTo>
                  <a:pt x="4643676" y="539"/>
                </a:lnTo>
                <a:lnTo>
                  <a:pt x="4836287" y="539"/>
                </a:lnTo>
                <a:lnTo>
                  <a:pt x="5016918" y="361801"/>
                </a:lnTo>
                <a:lnTo>
                  <a:pt x="4836287" y="723062"/>
                </a:lnTo>
                <a:lnTo>
                  <a:pt x="4643676" y="723062"/>
                </a:lnTo>
                <a:lnTo>
                  <a:pt x="4643676" y="723600"/>
                </a:lnTo>
                <a:lnTo>
                  <a:pt x="309285" y="723600"/>
                </a:lnTo>
                <a:lnTo>
                  <a:pt x="309285" y="723062"/>
                </a:lnTo>
                <a:lnTo>
                  <a:pt x="180631" y="723062"/>
                </a:lnTo>
                <a:lnTo>
                  <a:pt x="0" y="361801"/>
                </a:lnTo>
                <a:lnTo>
                  <a:pt x="180631" y="539"/>
                </a:lnTo>
                <a:lnTo>
                  <a:pt x="309285" y="539"/>
                </a:lnTo>
                <a:close/>
              </a:path>
            </a:pathLst>
          </a:custGeom>
          <a:solidFill>
            <a:srgbClr val="0070C0"/>
          </a:solidFill>
          <a:ln>
            <a:noFill/>
          </a:ln>
          <a:effectLst>
            <a:outerShdw blurRad="50800" dist="381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anchor="ctr">
            <a:normAutofit/>
          </a:bodyPr>
          <a:lstStyle/>
          <a:p>
            <a:pPr lvl="0" indent="179705" fontAlgn="auto">
              <a:spcBef>
                <a:spcPts val="0"/>
              </a:spcBef>
              <a:spcAft>
                <a:spcPts val="0"/>
              </a:spcAft>
              <a:defRPr/>
            </a:pPr>
            <a:r>
              <a:rPr lang="zh-CN" altLang="en-US" sz="2400" b="1" kern="0" dirty="0">
                <a:solidFill>
                  <a:srgbClr val="FFC000"/>
                </a:solidFill>
                <a:latin typeface="微软雅黑" pitchFamily="34" charset="-122"/>
                <a:ea typeface="微软雅黑" pitchFamily="34" charset="-122"/>
              </a:rPr>
              <a:t>资产月报解读</a:t>
            </a:r>
          </a:p>
        </p:txBody>
      </p:sp>
      <p:sp>
        <p:nvSpPr>
          <p:cNvPr id="22" name="六边形 21"/>
          <p:cNvSpPr/>
          <p:nvPr/>
        </p:nvSpPr>
        <p:spPr>
          <a:xfrm>
            <a:off x="3702048" y="4334811"/>
            <a:ext cx="603166" cy="519970"/>
          </a:xfrm>
          <a:prstGeom prst="hexagon">
            <a:avLst/>
          </a:prstGeom>
          <a:solidFill>
            <a:srgbClr val="FFFFFF"/>
          </a:solidFill>
          <a:ln>
            <a:noFill/>
          </a:ln>
          <a:effectLst>
            <a:innerShdw blurRad="63500" dist="63500" dir="120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altLang="zh-CN" sz="2400" b="1" dirty="0">
                <a:solidFill>
                  <a:srgbClr val="FFC000"/>
                </a:solidFill>
                <a:latin typeface="微软雅黑" pitchFamily="34" charset="-122"/>
                <a:ea typeface="微软雅黑" pitchFamily="34" charset="-122"/>
              </a:rPr>
              <a:t>05</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第五部分 月报解读</a:t>
            </a:r>
          </a:p>
        </p:txBody>
      </p:sp>
      <p:grpSp>
        <p:nvGrpSpPr>
          <p:cNvPr id="2"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编报范围</a:t>
            </a:r>
            <a:endParaRPr lang="en-US" altLang="zh-CN" sz="1600" b="1" dirty="0">
              <a:solidFill>
                <a:srgbClr val="545454"/>
              </a:solidFill>
              <a:latin typeface="微软雅黑" pitchFamily="34" charset="-122"/>
              <a:ea typeface="微软雅黑" pitchFamily="34" charset="-122"/>
            </a:endParaRPr>
          </a:p>
        </p:txBody>
      </p:sp>
      <p:grpSp>
        <p:nvGrpSpPr>
          <p:cNvPr id="3" name="组合 1"/>
          <p:cNvGrpSpPr/>
          <p:nvPr/>
        </p:nvGrpSpPr>
        <p:grpSpPr>
          <a:xfrm>
            <a:off x="3707904" y="1911483"/>
            <a:ext cx="4781699" cy="2093791"/>
            <a:chOff x="533507" y="1124370"/>
            <a:chExt cx="8123239" cy="2357437"/>
          </a:xfrm>
        </p:grpSpPr>
        <p:sp>
          <p:nvSpPr>
            <p:cNvPr id="38" name="AutoShape 74"/>
            <p:cNvSpPr>
              <a:spLocks noChangeArrowheads="1"/>
            </p:cNvSpPr>
            <p:nvPr/>
          </p:nvSpPr>
          <p:spPr bwMode="gray">
            <a:xfrm>
              <a:off x="533507" y="1124370"/>
              <a:ext cx="8123239" cy="2357437"/>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39" name="Text Box 78"/>
            <p:cNvSpPr txBox="1">
              <a:spLocks noChangeArrowheads="1"/>
            </p:cNvSpPr>
            <p:nvPr/>
          </p:nvSpPr>
          <p:spPr bwMode="gray">
            <a:xfrm>
              <a:off x="584306" y="1213249"/>
              <a:ext cx="80581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dirty="0">
                  <a:latin typeface="微软雅黑" pitchFamily="34" charset="-122"/>
                  <a:ea typeface="微软雅黑" pitchFamily="34" charset="-122"/>
                </a:rPr>
                <a:t>经机构编制管理部门批准成立的，执行政府会计制度的各级各类行政事业单位、社会团体；执行民间非营利组织会计制度的社会团体等单位，截至月末的全部国有资产。</a:t>
              </a:r>
              <a:endParaRPr lang="en-US" altLang="zh-CN" dirty="0">
                <a:solidFill>
                  <a:srgbClr val="000000"/>
                </a:solidFill>
                <a:latin typeface="微软雅黑" pitchFamily="34" charset="-122"/>
                <a:ea typeface="微软雅黑" pitchFamily="34" charset="-122"/>
              </a:endParaRPr>
            </a:p>
          </p:txBody>
        </p:sp>
      </p:grpSp>
      <p:grpSp>
        <p:nvGrpSpPr>
          <p:cNvPr id="23" name="Group 1"/>
          <p:cNvGrpSpPr/>
          <p:nvPr/>
        </p:nvGrpSpPr>
        <p:grpSpPr>
          <a:xfrm>
            <a:off x="1115616" y="2151194"/>
            <a:ext cx="1800200" cy="1459243"/>
            <a:chOff x="1149331" y="1844073"/>
            <a:chExt cx="3381005" cy="2707051"/>
          </a:xfrm>
        </p:grpSpPr>
        <p:sp>
          <p:nvSpPr>
            <p:cNvPr id="24" name="Freeform: Shape 3"/>
            <p:cNvSpPr/>
            <p:nvPr/>
          </p:nvSpPr>
          <p:spPr>
            <a:xfrm>
              <a:off x="1149331" y="1844073"/>
              <a:ext cx="3381005" cy="2707051"/>
            </a:xfrm>
            <a:custGeom>
              <a:avLst/>
              <a:gdLst/>
              <a:ahLst/>
              <a:cxnLst>
                <a:cxn ang="0">
                  <a:pos x="wd2" y="hd2"/>
                </a:cxn>
                <a:cxn ang="5400000">
                  <a:pos x="wd2" y="hd2"/>
                </a:cxn>
                <a:cxn ang="10800000">
                  <a:pos x="wd2" y="hd2"/>
                </a:cxn>
                <a:cxn ang="16200000">
                  <a:pos x="wd2" y="hd2"/>
                </a:cxn>
              </a:cxnLst>
              <a:rect l="0" t="0" r="r" b="b"/>
              <a:pathLst>
                <a:path w="21535" h="21600" extrusionOk="0">
                  <a:moveTo>
                    <a:pt x="20910" y="6750"/>
                  </a:moveTo>
                  <a:lnTo>
                    <a:pt x="624" y="6750"/>
                  </a:lnTo>
                  <a:cubicBezTo>
                    <a:pt x="256" y="6750"/>
                    <a:pt x="-33" y="7147"/>
                    <a:pt x="3" y="7607"/>
                  </a:cubicBezTo>
                  <a:lnTo>
                    <a:pt x="997" y="20660"/>
                  </a:lnTo>
                  <a:cubicBezTo>
                    <a:pt x="1037" y="21192"/>
                    <a:pt x="1395" y="21600"/>
                    <a:pt x="1823" y="21600"/>
                  </a:cubicBezTo>
                  <a:lnTo>
                    <a:pt x="19711" y="21600"/>
                  </a:lnTo>
                  <a:cubicBezTo>
                    <a:pt x="20139" y="21600"/>
                    <a:pt x="20496" y="21192"/>
                    <a:pt x="20537" y="20660"/>
                  </a:cubicBezTo>
                  <a:lnTo>
                    <a:pt x="21531" y="7607"/>
                  </a:lnTo>
                  <a:cubicBezTo>
                    <a:pt x="21567" y="7147"/>
                    <a:pt x="21278" y="6750"/>
                    <a:pt x="20910" y="6750"/>
                  </a:cubicBezTo>
                  <a:close/>
                  <a:moveTo>
                    <a:pt x="19825" y="3779"/>
                  </a:moveTo>
                  <a:cubicBezTo>
                    <a:pt x="19705" y="3185"/>
                    <a:pt x="19119" y="2700"/>
                    <a:pt x="18521" y="2700"/>
                  </a:cubicBezTo>
                  <a:lnTo>
                    <a:pt x="11178" y="2700"/>
                  </a:lnTo>
                  <a:cubicBezTo>
                    <a:pt x="10581" y="2700"/>
                    <a:pt x="9744" y="2271"/>
                    <a:pt x="9322" y="1746"/>
                  </a:cubicBezTo>
                  <a:lnTo>
                    <a:pt x="8680" y="952"/>
                  </a:lnTo>
                  <a:cubicBezTo>
                    <a:pt x="8257" y="427"/>
                    <a:pt x="7422" y="0"/>
                    <a:pt x="6825" y="0"/>
                  </a:cubicBezTo>
                  <a:lnTo>
                    <a:pt x="3317" y="0"/>
                  </a:lnTo>
                  <a:cubicBezTo>
                    <a:pt x="2719" y="0"/>
                    <a:pt x="2176" y="603"/>
                    <a:pt x="2110" y="1342"/>
                  </a:cubicBezTo>
                  <a:lnTo>
                    <a:pt x="1796" y="5400"/>
                  </a:lnTo>
                  <a:lnTo>
                    <a:pt x="20041" y="5400"/>
                  </a:lnTo>
                  <a:cubicBezTo>
                    <a:pt x="20041" y="5400"/>
                    <a:pt x="19825" y="3779"/>
                    <a:pt x="19825" y="3779"/>
                  </a:cubicBezTo>
                  <a:close/>
                </a:path>
              </a:pathLst>
            </a:custGeom>
            <a:solidFill>
              <a:schemeClr val="accent1"/>
            </a:solidFill>
            <a:ln w="19050">
              <a:noFill/>
              <a:miter lim="400000"/>
            </a:ln>
          </p:spPr>
          <p:txBody>
            <a:bodyPr anchor="ctr"/>
            <a:lstStyle/>
            <a:p>
              <a:pPr algn="ctr"/>
              <a:endParaRPr/>
            </a:p>
          </p:txBody>
        </p:sp>
        <p:sp>
          <p:nvSpPr>
            <p:cNvPr id="25" name="Freeform: Shape 16"/>
            <p:cNvSpPr/>
            <p:nvPr/>
          </p:nvSpPr>
          <p:spPr>
            <a:xfrm rot="18900000">
              <a:off x="2074339" y="2166052"/>
              <a:ext cx="1495816" cy="2350867"/>
            </a:xfrm>
            <a:custGeom>
              <a:avLst/>
              <a:gdLst/>
              <a:ahLst/>
              <a:cxnLst>
                <a:cxn ang="0">
                  <a:pos x="wd2" y="hd2"/>
                </a:cxn>
                <a:cxn ang="5400000">
                  <a:pos x="wd2" y="hd2"/>
                </a:cxn>
                <a:cxn ang="10800000">
                  <a:pos x="wd2" y="hd2"/>
                </a:cxn>
                <a:cxn ang="16200000">
                  <a:pos x="wd2" y="hd2"/>
                </a:cxn>
              </a:cxnLst>
              <a:rect l="0" t="0" r="r" b="b"/>
              <a:pathLst>
                <a:path w="21600" h="21600" extrusionOk="0">
                  <a:moveTo>
                    <a:pt x="19200" y="6943"/>
                  </a:moveTo>
                  <a:cubicBezTo>
                    <a:pt x="19200" y="3966"/>
                    <a:pt x="15431" y="1543"/>
                    <a:pt x="10800" y="1543"/>
                  </a:cubicBezTo>
                  <a:cubicBezTo>
                    <a:pt x="6169" y="1543"/>
                    <a:pt x="2400" y="3966"/>
                    <a:pt x="2400" y="6943"/>
                  </a:cubicBezTo>
                  <a:cubicBezTo>
                    <a:pt x="2400" y="9920"/>
                    <a:pt x="6169" y="12343"/>
                    <a:pt x="10800" y="12343"/>
                  </a:cubicBezTo>
                  <a:cubicBezTo>
                    <a:pt x="15431" y="12343"/>
                    <a:pt x="19200" y="9920"/>
                    <a:pt x="19200" y="6943"/>
                  </a:cubicBezTo>
                  <a:close/>
                  <a:moveTo>
                    <a:pt x="12000" y="13837"/>
                  </a:moveTo>
                  <a:lnTo>
                    <a:pt x="12000" y="21214"/>
                  </a:lnTo>
                  <a:cubicBezTo>
                    <a:pt x="12000" y="21431"/>
                    <a:pt x="11738" y="21600"/>
                    <a:pt x="11400" y="21600"/>
                  </a:cubicBezTo>
                  <a:lnTo>
                    <a:pt x="10200" y="21600"/>
                  </a:lnTo>
                  <a:cubicBezTo>
                    <a:pt x="9862" y="21600"/>
                    <a:pt x="9600" y="21431"/>
                    <a:pt x="9600" y="21214"/>
                  </a:cubicBezTo>
                  <a:lnTo>
                    <a:pt x="9600" y="13837"/>
                  </a:lnTo>
                  <a:cubicBezTo>
                    <a:pt x="4200" y="13452"/>
                    <a:pt x="0" y="10511"/>
                    <a:pt x="0" y="6943"/>
                  </a:cubicBezTo>
                  <a:cubicBezTo>
                    <a:pt x="0" y="3110"/>
                    <a:pt x="4837" y="0"/>
                    <a:pt x="10800" y="0"/>
                  </a:cubicBezTo>
                  <a:cubicBezTo>
                    <a:pt x="16763" y="0"/>
                    <a:pt x="21600" y="3110"/>
                    <a:pt x="21600" y="6943"/>
                  </a:cubicBezTo>
                  <a:cubicBezTo>
                    <a:pt x="21600" y="10511"/>
                    <a:pt x="17400" y="13452"/>
                    <a:pt x="12000" y="13837"/>
                  </a:cubicBezTo>
                  <a:close/>
                </a:path>
              </a:pathLst>
            </a:custGeom>
            <a:solidFill>
              <a:schemeClr val="bg1"/>
            </a:solidFill>
            <a:ln w="19050">
              <a:noFill/>
              <a:miter lim="400000"/>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99"/>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50"/>
                                        <p:tgtEl>
                                          <p:spTgt spid="2"/>
                                        </p:tgtEl>
                                        <p:attrNameLst>
                                          <p:attrName>ppt_x</p:attrName>
                                        </p:attrNameLst>
                                      </p:cBhvr>
                                      <p:tavLst>
                                        <p:tav tm="0">
                                          <p:val>
                                            <p:strVal val="#ppt_x-#ppt_w*1.125000"/>
                                          </p:val>
                                        </p:tav>
                                        <p:tav tm="100000">
                                          <p:val>
                                            <p:strVal val="#ppt_x"/>
                                          </p:val>
                                        </p:tav>
                                      </p:tavLst>
                                    </p:anim>
                                    <p:animEffect transition="in" filter="wipe(right)">
                                      <p:cBhvr>
                                        <p:cTn id="16" dur="250"/>
                                        <p:tgtEl>
                                          <p:spTgt spid="2"/>
                                        </p:tgtEl>
                                      </p:cBhvr>
                                    </p:animEffect>
                                  </p:childTnLst>
                                </p:cTn>
                              </p:par>
                            </p:childTnLst>
                          </p:cTn>
                        </p:par>
                        <p:par>
                          <p:cTn id="17" fill="hold">
                            <p:stCondLst>
                              <p:cond delay="1399"/>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1899"/>
                            </p:stCondLst>
                            <p:childTnLst>
                              <p:par>
                                <p:cTn id="22" presetID="3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par>
                          <p:cTn id="28" fill="hold">
                            <p:stCondLst>
                              <p:cond delay="2899"/>
                            </p:stCondLst>
                            <p:childTnLst>
                              <p:par>
                                <p:cTn id="29" presetID="14"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第五部分 月报解读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编报时间</a:t>
            </a:r>
            <a:endParaRPr lang="en-US" altLang="zh-CN" sz="1600" b="1" dirty="0">
              <a:solidFill>
                <a:srgbClr val="545454"/>
              </a:solidFill>
              <a:latin typeface="微软雅黑" pitchFamily="34" charset="-122"/>
              <a:ea typeface="微软雅黑" pitchFamily="34" charset="-122"/>
            </a:endParaRPr>
          </a:p>
        </p:txBody>
      </p:sp>
      <p:grpSp>
        <p:nvGrpSpPr>
          <p:cNvPr id="53" name="组合 1"/>
          <p:cNvGrpSpPr/>
          <p:nvPr/>
        </p:nvGrpSpPr>
        <p:grpSpPr>
          <a:xfrm>
            <a:off x="3131840" y="2139702"/>
            <a:ext cx="4781699" cy="982057"/>
            <a:chOff x="533507" y="1124370"/>
            <a:chExt cx="8123239" cy="2357437"/>
          </a:xfrm>
        </p:grpSpPr>
        <p:sp>
          <p:nvSpPr>
            <p:cNvPr id="54" name="AutoShape 74"/>
            <p:cNvSpPr>
              <a:spLocks noChangeArrowheads="1"/>
            </p:cNvSpPr>
            <p:nvPr/>
          </p:nvSpPr>
          <p:spPr bwMode="gray">
            <a:xfrm>
              <a:off x="533507" y="1124370"/>
              <a:ext cx="8123239" cy="2357437"/>
            </a:xfrm>
            <a:prstGeom prst="roundRect">
              <a:avLst>
                <a:gd name="adj" fmla="val 10347"/>
              </a:avLst>
            </a:prstGeom>
            <a:solidFill>
              <a:schemeClr val="bg1">
                <a:lumMod val="95000"/>
              </a:schemeClr>
            </a:solidFill>
            <a:ln w="50800">
              <a:solidFill>
                <a:srgbClr val="548DEA"/>
              </a:solidFill>
              <a:round/>
            </a:ln>
            <a:effectLst>
              <a:outerShdw dist="107763" dir="2700000" algn="ctr" rotWithShape="0">
                <a:srgbClr val="C0C0C0">
                  <a:alpha val="50000"/>
                </a:srgbClr>
              </a:outerShdw>
            </a:effectLst>
          </p:spPr>
          <p:txBody>
            <a:bodyPr wrap="none" anchor="ctr"/>
            <a:lstStyle/>
            <a:p>
              <a:pPr>
                <a:defRPr/>
              </a:pPr>
              <a:endParaRPr lang="zh-CN" altLang="en-US"/>
            </a:p>
          </p:txBody>
        </p:sp>
        <p:sp>
          <p:nvSpPr>
            <p:cNvPr id="55" name="Text Box 78"/>
            <p:cNvSpPr txBox="1">
              <a:spLocks noChangeArrowheads="1"/>
            </p:cNvSpPr>
            <p:nvPr/>
          </p:nvSpPr>
          <p:spPr bwMode="gray">
            <a:xfrm>
              <a:off x="584307" y="1213249"/>
              <a:ext cx="8058150" cy="20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0850">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pPr>
              <a:r>
                <a:rPr lang="zh-CN" altLang="en-US" dirty="0">
                  <a:latin typeface="微软雅黑" pitchFamily="34" charset="-122"/>
                  <a:ea typeface="微软雅黑" pitchFamily="34" charset="-122"/>
                </a:rPr>
                <a:t>中央主管部门和地方财政部门每月</a:t>
              </a:r>
              <a:r>
                <a:rPr lang="en-US" altLang="zh-CN" dirty="0">
                  <a:latin typeface="微软雅黑" pitchFamily="34" charset="-122"/>
                  <a:ea typeface="微软雅黑" pitchFamily="34" charset="-122"/>
                </a:rPr>
                <a:t>15</a:t>
              </a:r>
              <a:r>
                <a:rPr lang="zh-CN" altLang="en-US" dirty="0">
                  <a:latin typeface="微软雅黑" pitchFamily="34" charset="-122"/>
                  <a:ea typeface="微软雅黑" pitchFamily="34" charset="-122"/>
                </a:rPr>
                <a:t>日前报财政部。</a:t>
              </a:r>
              <a:endParaRPr lang="en-US" altLang="zh-CN" dirty="0">
                <a:solidFill>
                  <a:srgbClr val="000000"/>
                </a:solidFill>
                <a:latin typeface="微软雅黑" pitchFamily="34" charset="-122"/>
                <a:ea typeface="微软雅黑" pitchFamily="34" charset="-122"/>
              </a:endParaRPr>
            </a:p>
          </p:txBody>
        </p:sp>
      </p:grpSp>
      <p:grpSp>
        <p:nvGrpSpPr>
          <p:cNvPr id="63" name="Group 41"/>
          <p:cNvGrpSpPr/>
          <p:nvPr/>
        </p:nvGrpSpPr>
        <p:grpSpPr>
          <a:xfrm>
            <a:off x="1269402" y="2011257"/>
            <a:ext cx="1313895" cy="1313895"/>
            <a:chOff x="8972997" y="3024494"/>
            <a:chExt cx="1313895" cy="1313895"/>
          </a:xfrm>
          <a:solidFill>
            <a:srgbClr val="0070C0"/>
          </a:solidFill>
        </p:grpSpPr>
        <p:grpSp>
          <p:nvGrpSpPr>
            <p:cNvPr id="64" name="Group 13"/>
            <p:cNvGrpSpPr/>
            <p:nvPr/>
          </p:nvGrpSpPr>
          <p:grpSpPr>
            <a:xfrm rot="387625">
              <a:off x="8972997" y="3024494"/>
              <a:ext cx="1313895" cy="1313895"/>
              <a:chOff x="1882067" y="2796467"/>
              <a:chExt cx="1313894" cy="1313894"/>
            </a:xfrm>
            <a:grpFill/>
          </p:grpSpPr>
          <p:sp>
            <p:nvSpPr>
              <p:cNvPr id="68" name="Block Arc 14"/>
              <p:cNvSpPr/>
              <p:nvPr/>
            </p:nvSpPr>
            <p:spPr>
              <a:xfrm rot="12943459">
                <a:off x="1882067" y="2796467"/>
                <a:ext cx="1313894" cy="1313894"/>
              </a:xfrm>
              <a:prstGeom prst="blockArc">
                <a:avLst>
                  <a:gd name="adj1" fmla="val 8964929"/>
                  <a:gd name="adj2" fmla="val 7324230"/>
                  <a:gd name="adj3" fmla="val 75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Oval 15"/>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5" name="Group 16"/>
            <p:cNvGrpSpPr/>
            <p:nvPr/>
          </p:nvGrpSpPr>
          <p:grpSpPr>
            <a:xfrm>
              <a:off x="9477373" y="3481868"/>
              <a:ext cx="319091" cy="324201"/>
              <a:chOff x="7108030" y="2440377"/>
              <a:chExt cx="239318" cy="243151"/>
            </a:xfrm>
            <a:grpFill/>
          </p:grpSpPr>
          <p:sp>
            <p:nvSpPr>
              <p:cNvPr id="66"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Rectangle 18"/>
              <p:cNvSpPr/>
              <p:nvPr/>
            </p:nvSpPr>
            <p:spPr>
              <a:xfrm>
                <a:off x="7112630" y="2493527"/>
                <a:ext cx="230118" cy="3649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randombar(horizontal)">
                                      <p:cBhvr>
                                        <p:cTn id="16" dur="500"/>
                                        <p:tgtEl>
                                          <p:spTgt spid="63"/>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2445596"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第五部分 月报解读</a:t>
            </a:r>
          </a:p>
        </p:txBody>
      </p:sp>
      <p:grpSp>
        <p:nvGrpSpPr>
          <p:cNvPr id="2"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57158" y="642924"/>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编报程序</a:t>
            </a:r>
            <a:endParaRPr lang="en-US" altLang="zh-CN" sz="1600" b="1" dirty="0">
              <a:solidFill>
                <a:srgbClr val="545454"/>
              </a:solidFill>
              <a:latin typeface="微软雅黑" pitchFamily="34" charset="-122"/>
              <a:ea typeface="微软雅黑" pitchFamily="34" charset="-122"/>
            </a:endParaRPr>
          </a:p>
        </p:txBody>
      </p:sp>
      <p:grpSp>
        <p:nvGrpSpPr>
          <p:cNvPr id="3" name="组合 1"/>
          <p:cNvGrpSpPr/>
          <p:nvPr/>
        </p:nvGrpSpPr>
        <p:grpSpPr>
          <a:xfrm>
            <a:off x="714348" y="1071552"/>
            <a:ext cx="7488832" cy="1278719"/>
            <a:chOff x="683568" y="1379351"/>
            <a:chExt cx="7488832" cy="1278719"/>
          </a:xfrm>
        </p:grpSpPr>
        <p:sp>
          <p:nvSpPr>
            <p:cNvPr id="21" name="Rectangle 6"/>
            <p:cNvSpPr>
              <a:spLocks noChangeArrowheads="1"/>
            </p:cNvSpPr>
            <p:nvPr/>
          </p:nvSpPr>
          <p:spPr bwMode="auto">
            <a:xfrm>
              <a:off x="683568" y="1851670"/>
              <a:ext cx="7488832" cy="806400"/>
            </a:xfrm>
            <a:prstGeom prst="rect">
              <a:avLst/>
            </a:prstGeom>
            <a:solidFill>
              <a:srgbClr val="FFFFFF">
                <a:alpha val="89018"/>
              </a:srgbClr>
            </a:solidFill>
            <a:ln w="25400">
              <a:solidFill>
                <a:schemeClr val="accent1"/>
              </a:solidFill>
              <a:miter lim="800000"/>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2" name="AutoShape 7"/>
            <p:cNvSpPr>
              <a:spLocks noChangeArrowheads="1"/>
            </p:cNvSpPr>
            <p:nvPr/>
          </p:nvSpPr>
          <p:spPr bwMode="auto">
            <a:xfrm>
              <a:off x="872877" y="1379351"/>
              <a:ext cx="2650331" cy="944640"/>
            </a:xfrm>
            <a:prstGeom prst="roundRect">
              <a:avLst>
                <a:gd name="adj" fmla="val 16667"/>
              </a:avLst>
            </a:prstGeom>
            <a:solidFill>
              <a:srgbClr val="0070C0"/>
            </a:solidFill>
            <a:ln w="25400">
              <a:solidFill>
                <a:srgbClr val="FFFFFF"/>
              </a:solid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dirty="0"/>
            </a:p>
          </p:txBody>
        </p:sp>
        <p:grpSp>
          <p:nvGrpSpPr>
            <p:cNvPr id="4" name="Group 478"/>
            <p:cNvGrpSpPr/>
            <p:nvPr/>
          </p:nvGrpSpPr>
          <p:grpSpPr>
            <a:xfrm>
              <a:off x="1968756" y="1627465"/>
              <a:ext cx="458571" cy="448410"/>
              <a:chOff x="4563268" y="2753915"/>
              <a:chExt cx="457200" cy="457200"/>
            </a:xfrm>
            <a:solidFill>
              <a:schemeClr val="bg1"/>
            </a:solidFill>
          </p:grpSpPr>
          <p:sp>
            <p:nvSpPr>
              <p:cNvPr id="24"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25"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26"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0" name="文本框 39"/>
            <p:cNvSpPr txBox="1"/>
            <p:nvPr/>
          </p:nvSpPr>
          <p:spPr>
            <a:xfrm>
              <a:off x="4040826" y="2054815"/>
              <a:ext cx="3312368" cy="400110"/>
            </a:xfrm>
            <a:prstGeom prst="rect">
              <a:avLst/>
            </a:prstGeom>
            <a:noFill/>
          </p:spPr>
          <p:txBody>
            <a:bodyPr wrap="square" rtlCol="0">
              <a:spAutoFit/>
            </a:bodyPr>
            <a:lstStyle/>
            <a:p>
              <a:r>
                <a:rPr lang="zh-CN" altLang="en-US" sz="2000" b="1" dirty="0"/>
                <a:t>财政部统一开发软件</a:t>
              </a:r>
            </a:p>
          </p:txBody>
        </p:sp>
      </p:grpSp>
      <p:grpSp>
        <p:nvGrpSpPr>
          <p:cNvPr id="5" name="组合 2"/>
          <p:cNvGrpSpPr/>
          <p:nvPr/>
        </p:nvGrpSpPr>
        <p:grpSpPr>
          <a:xfrm>
            <a:off x="714348" y="2357436"/>
            <a:ext cx="7488832" cy="1278719"/>
            <a:chOff x="683568" y="3237247"/>
            <a:chExt cx="7488832" cy="1278719"/>
          </a:xfrm>
        </p:grpSpPr>
        <p:sp>
          <p:nvSpPr>
            <p:cNvPr id="20" name="Rectangle 9"/>
            <p:cNvSpPr>
              <a:spLocks noChangeArrowheads="1"/>
            </p:cNvSpPr>
            <p:nvPr/>
          </p:nvSpPr>
          <p:spPr bwMode="auto">
            <a:xfrm>
              <a:off x="683568" y="3709566"/>
              <a:ext cx="7488832" cy="806400"/>
            </a:xfrm>
            <a:prstGeom prst="rect">
              <a:avLst/>
            </a:prstGeom>
            <a:solidFill>
              <a:srgbClr val="FFFFFF">
                <a:alpha val="89018"/>
              </a:srgbClr>
            </a:solidFill>
            <a:ln w="25400">
              <a:solidFill>
                <a:srgbClr val="7E72D8"/>
              </a:solidFill>
              <a:miter lim="800000"/>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7" name="AutoShape 10"/>
            <p:cNvSpPr>
              <a:spLocks noChangeArrowheads="1"/>
            </p:cNvSpPr>
            <p:nvPr/>
          </p:nvSpPr>
          <p:spPr bwMode="auto">
            <a:xfrm>
              <a:off x="873753" y="3242079"/>
              <a:ext cx="2650331" cy="944640"/>
            </a:xfrm>
            <a:prstGeom prst="roundRect">
              <a:avLst>
                <a:gd name="adj" fmla="val 16667"/>
              </a:avLst>
            </a:prstGeom>
            <a:solidFill>
              <a:srgbClr val="7E72D8"/>
            </a:solidFill>
            <a:ln w="25400">
              <a:solidFill>
                <a:srgbClr val="FFFFFF"/>
              </a:solid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28" name="Rectangle 11"/>
            <p:cNvSpPr>
              <a:spLocks noChangeArrowheads="1"/>
            </p:cNvSpPr>
            <p:nvPr/>
          </p:nvSpPr>
          <p:spPr bwMode="auto">
            <a:xfrm>
              <a:off x="872877" y="3237247"/>
              <a:ext cx="2650331" cy="94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76" tIns="0" rIns="100176" bIns="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90000"/>
                </a:lnSpc>
                <a:spcAft>
                  <a:spcPct val="35000"/>
                </a:spcAft>
              </a:pPr>
              <a:endParaRPr lang="zh-CN" altLang="zh-CN" sz="3200">
                <a:solidFill>
                  <a:srgbClr val="FFFFFF"/>
                </a:solidFill>
                <a:latin typeface="宋体" pitchFamily="2" charset="-122"/>
                <a:sym typeface="宋体" pitchFamily="2" charset="-122"/>
              </a:endParaRPr>
            </a:p>
          </p:txBody>
        </p:sp>
        <p:grpSp>
          <p:nvGrpSpPr>
            <p:cNvPr id="6" name="Group 475"/>
            <p:cNvGrpSpPr/>
            <p:nvPr/>
          </p:nvGrpSpPr>
          <p:grpSpPr>
            <a:xfrm>
              <a:off x="1968756" y="3432739"/>
              <a:ext cx="458571" cy="607575"/>
              <a:chOff x="3720306" y="3668315"/>
              <a:chExt cx="314325" cy="457200"/>
            </a:xfrm>
            <a:solidFill>
              <a:schemeClr val="tx1">
                <a:lumMod val="50000"/>
                <a:lumOff val="50000"/>
              </a:schemeClr>
            </a:solidFill>
          </p:grpSpPr>
          <p:sp>
            <p:nvSpPr>
              <p:cNvPr id="38"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solidFill>
                <a:schemeClr val="bg1"/>
              </a:solidFill>
              <a:ln>
                <a:noFill/>
              </a:ln>
            </p:spPr>
            <p:txBody>
              <a:bodyPr/>
              <a:lstStyle/>
              <a:p>
                <a:pPr eaLnBrk="1" fontAlgn="auto" hangingPunct="1">
                  <a:spcBef>
                    <a:spcPts val="0"/>
                  </a:spcBef>
                  <a:spcAft>
                    <a:spcPts val="0"/>
                  </a:spcAft>
                  <a:defRPr/>
                </a:pPr>
                <a:endParaRPr lang="en-US">
                  <a:latin typeface="+mn-lt"/>
                </a:endParaRPr>
              </a:p>
            </p:txBody>
          </p:sp>
          <p:sp>
            <p:nvSpPr>
              <p:cNvPr id="39"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1" name="文本框 40"/>
            <p:cNvSpPr txBox="1"/>
            <p:nvPr/>
          </p:nvSpPr>
          <p:spPr>
            <a:xfrm>
              <a:off x="4034342" y="3913460"/>
              <a:ext cx="3922033" cy="400110"/>
            </a:xfrm>
            <a:prstGeom prst="rect">
              <a:avLst/>
            </a:prstGeom>
            <a:noFill/>
          </p:spPr>
          <p:txBody>
            <a:bodyPr wrap="square" rtlCol="0">
              <a:spAutoFit/>
            </a:bodyPr>
            <a:lstStyle/>
            <a:p>
              <a:r>
                <a:rPr lang="zh-CN" altLang="en-US" sz="2000" b="1" dirty="0"/>
                <a:t>单位根据财务报表填报资产月报</a:t>
              </a:r>
            </a:p>
          </p:txBody>
        </p:sp>
      </p:grpSp>
      <p:grpSp>
        <p:nvGrpSpPr>
          <p:cNvPr id="7" name="组合 42"/>
          <p:cNvGrpSpPr/>
          <p:nvPr/>
        </p:nvGrpSpPr>
        <p:grpSpPr>
          <a:xfrm>
            <a:off x="642910" y="3857634"/>
            <a:ext cx="7488832" cy="1085005"/>
            <a:chOff x="755006" y="1379351"/>
            <a:chExt cx="7488832" cy="1085005"/>
          </a:xfrm>
        </p:grpSpPr>
        <p:sp>
          <p:nvSpPr>
            <p:cNvPr id="44" name="Rectangle 6"/>
            <p:cNvSpPr>
              <a:spLocks noChangeArrowheads="1"/>
            </p:cNvSpPr>
            <p:nvPr/>
          </p:nvSpPr>
          <p:spPr bwMode="auto">
            <a:xfrm>
              <a:off x="755006" y="1657956"/>
              <a:ext cx="7488832" cy="806400"/>
            </a:xfrm>
            <a:prstGeom prst="rect">
              <a:avLst/>
            </a:prstGeom>
            <a:solidFill>
              <a:srgbClr val="FFFFFF">
                <a:alpha val="89018"/>
              </a:srgbClr>
            </a:solidFill>
            <a:ln w="25400">
              <a:solidFill>
                <a:schemeClr val="accent1"/>
              </a:solidFill>
              <a:miter lim="800000"/>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a:p>
          </p:txBody>
        </p:sp>
        <p:sp>
          <p:nvSpPr>
            <p:cNvPr id="45" name="AutoShape 7"/>
            <p:cNvSpPr>
              <a:spLocks noChangeArrowheads="1"/>
            </p:cNvSpPr>
            <p:nvPr/>
          </p:nvSpPr>
          <p:spPr bwMode="auto">
            <a:xfrm>
              <a:off x="872877" y="1379351"/>
              <a:ext cx="2650331" cy="944640"/>
            </a:xfrm>
            <a:prstGeom prst="roundRect">
              <a:avLst>
                <a:gd name="adj" fmla="val 16667"/>
              </a:avLst>
            </a:prstGeom>
            <a:solidFill>
              <a:srgbClr val="0070C0"/>
            </a:solidFill>
            <a:ln w="25400">
              <a:solidFill>
                <a:srgbClr val="FFFFFF"/>
              </a:solidFill>
              <a:round/>
            </a:ln>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dirty="0"/>
            </a:p>
          </p:txBody>
        </p:sp>
        <p:grpSp>
          <p:nvGrpSpPr>
            <p:cNvPr id="8" name="Group 478"/>
            <p:cNvGrpSpPr/>
            <p:nvPr/>
          </p:nvGrpSpPr>
          <p:grpSpPr>
            <a:xfrm>
              <a:off x="1968756" y="1627465"/>
              <a:ext cx="458571" cy="448410"/>
              <a:chOff x="4563268" y="2753915"/>
              <a:chExt cx="457200" cy="457200"/>
            </a:xfrm>
            <a:solidFill>
              <a:schemeClr val="bg1"/>
            </a:solidFill>
          </p:grpSpPr>
          <p:sp>
            <p:nvSpPr>
              <p:cNvPr id="48" name="Freeform 124"/>
              <p:cNvSpPr>
                <a:spLocks noEditPoints="1"/>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49" name="Freeform 125"/>
              <p:cNvSpPr>
                <a:spLocks noEditPoints="1"/>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sp>
            <p:nvSpPr>
              <p:cNvPr id="50" name="Freeform 126"/>
              <p:cNvSpPr>
                <a:spLocks noEditPoints="1"/>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p:spPr>
            <p:txBody>
              <a:bodyPr/>
              <a:lstStyle/>
              <a:p>
                <a:pPr eaLnBrk="1" fontAlgn="auto" hangingPunct="1">
                  <a:spcBef>
                    <a:spcPts val="0"/>
                  </a:spcBef>
                  <a:spcAft>
                    <a:spcPts val="0"/>
                  </a:spcAft>
                  <a:defRPr/>
                </a:pPr>
                <a:endParaRPr lang="en-US">
                  <a:latin typeface="+mn-lt"/>
                </a:endParaRPr>
              </a:p>
            </p:txBody>
          </p:sp>
        </p:grpSp>
        <p:sp>
          <p:nvSpPr>
            <p:cNvPr id="47" name="文本框 39"/>
            <p:cNvSpPr txBox="1"/>
            <p:nvPr/>
          </p:nvSpPr>
          <p:spPr>
            <a:xfrm>
              <a:off x="4041154" y="1879417"/>
              <a:ext cx="4000528" cy="400110"/>
            </a:xfrm>
            <a:prstGeom prst="rect">
              <a:avLst/>
            </a:prstGeom>
            <a:noFill/>
          </p:spPr>
          <p:txBody>
            <a:bodyPr wrap="square" rtlCol="0">
              <a:spAutoFit/>
            </a:bodyPr>
            <a:lstStyle/>
            <a:p>
              <a:r>
                <a:rPr lang="zh-CN" altLang="en-US" sz="2000" b="1" dirty="0" smtClean="0"/>
                <a:t>主管部门、财政部门审核汇总</a:t>
              </a:r>
              <a:endParaRPr lang="zh-CN" altLang="en-US" sz="2000" b="1" dirty="0"/>
            </a:p>
          </p:txBody>
        </p:sp>
      </p:gr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Effect transition="in" filter="fade">
                                      <p:cBhvr>
                                        <p:cTn id="18" dur="1000"/>
                                        <p:tgtEl>
                                          <p:spTgt spid="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Effect transition="in" filter="fade">
                                      <p:cBhvr>
                                        <p:cTn id="24" dur="1000"/>
                                        <p:tgtEl>
                                          <p:spTgt spid="5"/>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第五部分 月报解读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报表内容</a:t>
            </a:r>
            <a:r>
              <a:rPr lang="en-US" altLang="zh-CN" sz="1600" b="1" dirty="0">
                <a:solidFill>
                  <a:srgbClr val="545454"/>
                </a:solidFill>
                <a:latin typeface="微软雅黑" pitchFamily="34" charset="-122"/>
                <a:ea typeface="微软雅黑" pitchFamily="34" charset="-122"/>
              </a:rPr>
              <a:t>_</a:t>
            </a:r>
            <a:r>
              <a:rPr lang="zh-CN" altLang="en-US" sz="2000" b="1" dirty="0">
                <a:solidFill>
                  <a:srgbClr val="545454"/>
                </a:solidFill>
                <a:latin typeface="微软雅黑" pitchFamily="34" charset="-122"/>
                <a:ea typeface="微软雅黑" pitchFamily="34" charset="-122"/>
              </a:rPr>
              <a:t>封面</a:t>
            </a:r>
            <a:endParaRPr lang="en-US" altLang="zh-CN" sz="2000" b="1" dirty="0">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935596" y="1205015"/>
            <a:ext cx="7272808" cy="3727095"/>
          </a:xfrm>
          <a:prstGeom prst="rect">
            <a:avLst/>
          </a:prstGeom>
          <a:ln w="12700">
            <a:solidFill>
              <a:srgbClr val="0070C0"/>
            </a:solidFill>
          </a:ln>
        </p:spPr>
      </p:pic>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094470" cy="415370"/>
          </a:xfrm>
          <a:prstGeom prst="rect">
            <a:avLst/>
          </a:prstGeom>
          <a:noFill/>
        </p:spPr>
        <p:txBody>
          <a:bodyPr wrap="square" rtlCol="0">
            <a:spAutoFit/>
          </a:bodyPr>
          <a:lstStyle/>
          <a:p>
            <a:pPr defTabSz="913765" fontAlgn="auto">
              <a:spcBef>
                <a:spcPts val="0"/>
              </a:spcBef>
              <a:spcAft>
                <a:spcPts val="0"/>
              </a:spcAft>
            </a:pPr>
            <a:r>
              <a:rPr lang="zh-CN" altLang="en-US" sz="2100" b="1" dirty="0">
                <a:solidFill>
                  <a:schemeClr val="bg1"/>
                </a:solidFill>
                <a:latin typeface="微软雅黑" pitchFamily="34" charset="-122"/>
                <a:ea typeface="微软雅黑" pitchFamily="34" charset="-122"/>
              </a:rPr>
              <a:t>第五部分 月报解读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294159" y="668102"/>
            <a:ext cx="8849841" cy="43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dirty="0">
                <a:solidFill>
                  <a:srgbClr val="545454"/>
                </a:solidFill>
                <a:latin typeface="微软雅黑" pitchFamily="34" charset="-122"/>
                <a:ea typeface="微软雅黑" pitchFamily="34" charset="-122"/>
              </a:rPr>
              <a:t>报表内容</a:t>
            </a:r>
            <a:r>
              <a:rPr lang="en-US" altLang="zh-CN" sz="1600" b="1" dirty="0">
                <a:solidFill>
                  <a:srgbClr val="545454"/>
                </a:solidFill>
                <a:latin typeface="微软雅黑" pitchFamily="34" charset="-122"/>
                <a:ea typeface="微软雅黑" pitchFamily="34" charset="-122"/>
              </a:rPr>
              <a:t>_</a:t>
            </a:r>
            <a:r>
              <a:rPr lang="zh-CN" altLang="en-US" sz="2000" b="1" dirty="0">
                <a:solidFill>
                  <a:srgbClr val="545454"/>
                </a:solidFill>
                <a:latin typeface="微软雅黑" pitchFamily="34" charset="-122"/>
                <a:ea typeface="微软雅黑" pitchFamily="34" charset="-122"/>
              </a:rPr>
              <a:t>资产情况表</a:t>
            </a:r>
            <a:endParaRPr lang="en-US" altLang="zh-CN" sz="2000" b="1" dirty="0">
              <a:solidFill>
                <a:srgbClr val="545454"/>
              </a:solidFill>
              <a:latin typeface="微软雅黑" pitchFamily="34" charset="-122"/>
              <a:ea typeface="微软雅黑" pitchFamily="34" charset="-122"/>
            </a:endParaRPr>
          </a:p>
        </p:txBody>
      </p:sp>
      <p:cxnSp>
        <p:nvCxnSpPr>
          <p:cNvPr id="10" name="直接连接符 9"/>
          <p:cNvCxnSpPr/>
          <p:nvPr/>
        </p:nvCxnSpPr>
        <p:spPr>
          <a:xfrm>
            <a:off x="0" y="561562"/>
            <a:ext cx="2844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stretch>
            <a:fillRect/>
          </a:stretch>
        </p:blipFill>
        <p:spPr>
          <a:xfrm>
            <a:off x="1577003" y="1098476"/>
            <a:ext cx="5544549" cy="3882863"/>
          </a:xfrm>
          <a:prstGeom prst="rect">
            <a:avLst/>
          </a:prstGeom>
          <a:ln>
            <a:solidFill>
              <a:srgbClr val="0070C0"/>
            </a:solidFill>
          </a:ln>
        </p:spPr>
      </p:pic>
      <p:sp>
        <p:nvSpPr>
          <p:cNvPr id="13" name="文本框 67"/>
          <p:cNvSpPr txBox="1"/>
          <p:nvPr/>
        </p:nvSpPr>
        <p:spPr>
          <a:xfrm>
            <a:off x="7236460" y="1059180"/>
            <a:ext cx="1793875" cy="342900"/>
          </a:xfrm>
          <a:prstGeom prst="rect">
            <a:avLst/>
          </a:prstGeom>
          <a:noFill/>
          <a:effectLst/>
        </p:spPr>
        <p:txBody>
          <a:bodyPr wrap="square">
            <a:spAutoFit/>
          </a:bodyPr>
          <a:lstStyle/>
          <a:p>
            <a:pPr>
              <a:lnSpc>
                <a:spcPct val="150000"/>
              </a:lnSpc>
              <a:defRPr/>
            </a:pPr>
            <a:r>
              <a:rPr lang="zh-CN" altLang="en-US" sz="1050" b="1" dirty="0" smtClean="0">
                <a:solidFill>
                  <a:srgbClr val="FF0000"/>
                </a:solidFill>
                <a:latin typeface="微软雅黑" pitchFamily="34" charset="-122"/>
                <a:ea typeface="微软雅黑" pitchFamily="34" charset="-122"/>
              </a:rPr>
              <a:t>财务与资产紧密结合</a:t>
            </a:r>
          </a:p>
        </p:txBody>
      </p:sp>
    </p:spTree>
  </p:cSld>
  <p:clrMapOvr>
    <a:masterClrMapping/>
  </p:clrMapOvr>
  <mc:AlternateContent xmlns:mc="http://schemas.openxmlformats.org/markup-compatibility/2006" xmlns:p14="http://schemas.microsoft.com/office/powerpoint/2010/main">
    <mc:Choice Requires="p14">
      <p:transition spd="slow" p14:dur="1250" advTm="4210"/>
    </mc:Choice>
    <mc:Fallback xmlns="">
      <p:transition spd="slow" advTm="4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4"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6548"/>
          </a:xfrm>
          <a:prstGeom prst="rect">
            <a:avLst/>
          </a:prstGeom>
        </p:spPr>
      </p:pic>
      <p:sp>
        <p:nvSpPr>
          <p:cNvPr id="80" name="TextBox 79"/>
          <p:cNvSpPr txBox="1">
            <a:spLocks noChangeArrowheads="1"/>
          </p:cNvSpPr>
          <p:nvPr/>
        </p:nvSpPr>
        <p:spPr bwMode="auto">
          <a:xfrm>
            <a:off x="1556266" y="3172380"/>
            <a:ext cx="5981125"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eaLnBrk="1" hangingPunct="1">
              <a:defRPr/>
            </a:pPr>
            <a:r>
              <a:rPr lang="zh-CN" altLang="en-US" sz="5400">
                <a:solidFill>
                  <a:srgbClr val="FFFFFF"/>
                </a:solidFill>
                <a:latin typeface="微软雅黑" pitchFamily="34" charset="-122"/>
                <a:ea typeface="微软雅黑" pitchFamily="34" charset="-122"/>
              </a:rPr>
              <a:t>谢谢支持 </a:t>
            </a:r>
            <a:r>
              <a:rPr lang="en-US" altLang="zh-CN" sz="5400">
                <a:solidFill>
                  <a:srgbClr val="FFFFFF"/>
                </a:solidFill>
                <a:latin typeface="微软雅黑" pitchFamily="34" charset="-122"/>
                <a:ea typeface="微软雅黑" pitchFamily="34" charset="-122"/>
              </a:rPr>
              <a:t>THANKS</a:t>
            </a:r>
            <a:endParaRPr lang="zh-CN" altLang="en-US" sz="5400">
              <a:solidFill>
                <a:srgbClr val="FFFFFF"/>
              </a:solidFill>
              <a:latin typeface="微软雅黑" pitchFamily="34" charset="-122"/>
              <a:ea typeface="微软雅黑" pitchFamily="34" charset="-122"/>
            </a:endParaRPr>
          </a:p>
        </p:txBody>
      </p:sp>
      <p:sp>
        <p:nvSpPr>
          <p:cNvPr id="82" name="TextBox 81"/>
          <p:cNvSpPr txBox="1">
            <a:spLocks noChangeArrowheads="1"/>
          </p:cNvSpPr>
          <p:nvPr/>
        </p:nvSpPr>
        <p:spPr bwMode="auto">
          <a:xfrm>
            <a:off x="1556266" y="3172380"/>
            <a:ext cx="184731"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400" b="0" i="0" u="none" strike="noStrike" kern="1200" cap="none" spc="0" normalizeH="0" baseline="0" noProof="0">
              <a:ln>
                <a:noFill/>
              </a:ln>
              <a:solidFill>
                <a:srgbClr val="FFFFFF"/>
              </a:solidFill>
              <a:effectLst/>
              <a:uLnTx/>
              <a:uFillTx/>
              <a:latin typeface="微软雅黑" pitchFamily="34" charset="-122"/>
              <a:ea typeface="微软雅黑" pitchFamily="34" charset="-122"/>
            </a:endParaRPr>
          </a:p>
        </p:txBody>
      </p:sp>
      <p:grpSp>
        <p:nvGrpSpPr>
          <p:cNvPr id="7" name="Gruppieren 43"/>
          <p:cNvGrpSpPr/>
          <p:nvPr/>
        </p:nvGrpSpPr>
        <p:grpSpPr bwMode="gray">
          <a:xfrm>
            <a:off x="3517346" y="742998"/>
            <a:ext cx="2102247" cy="2037751"/>
            <a:chOff x="2804400" y="1911431"/>
            <a:chExt cx="3535200" cy="3535200"/>
          </a:xfrm>
          <a:solidFill>
            <a:schemeClr val="accent3">
              <a:lumMod val="95000"/>
            </a:schemeClr>
          </a:solidFill>
          <a:effectLst/>
        </p:grpSpPr>
        <p:sp>
          <p:nvSpPr>
            <p:cNvPr id="1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1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1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4210">
        <p14:switch dir="r"/>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strVal val="4*#ppt_w"/>
                                          </p:val>
                                        </p:tav>
                                        <p:tav tm="100000">
                                          <p:val>
                                            <p:strVal val="#ppt_w"/>
                                          </p:val>
                                        </p:tav>
                                      </p:tavLst>
                                    </p:anim>
                                    <p:anim calcmode="lin" valueType="num">
                                      <p:cBhvr>
                                        <p:cTn id="18" dur="500" fill="hold"/>
                                        <p:tgtEl>
                                          <p:spTgt spid="80"/>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1" presetClass="entr" presetSubtype="0" fill="hold" grpId="0" nodeType="afterEffect" nodePh="1">
                                  <p:stCondLst>
                                    <p:cond delay="0"/>
                                  </p:stCondLst>
                                  <p:endCondLst>
                                    <p:cond evt="begin" delay="0">
                                      <p:tn val="20"/>
                                    </p:cond>
                                  </p:endCondLst>
                                  <p:childTnLst>
                                    <p:set>
                                      <p:cBhvr>
                                        <p:cTn id="21" dur="1" fill="hold">
                                          <p:stCondLst>
                                            <p:cond delay="9"/>
                                          </p:stCondLst>
                                        </p:cTn>
                                        <p:tgtEl>
                                          <p:spTgt spid="82"/>
                                        </p:tgtEl>
                                        <p:attrNameLst>
                                          <p:attrName>style.visibility</p:attrName>
                                        </p:attrNameLst>
                                      </p:cBhvr>
                                      <p:to>
                                        <p:strVal val="visible"/>
                                      </p:to>
                                    </p:set>
                                  </p:childTnLst>
                                </p:cTn>
                              </p:par>
                              <p:par>
                                <p:cTn id="22" presetID="6" presetClass="emph" presetSubtype="0" fill="hold" nodeType="withEffect">
                                  <p:stCondLst>
                                    <p:cond delay="0"/>
                                  </p:stCondLst>
                                  <p:childTnLst>
                                    <p:animScale>
                                      <p:cBhvr>
                                        <p:cTn id="23" dur="500" fill="hold"/>
                                        <p:tgtEl>
                                          <p:spTgt spid="82"/>
                                        </p:tgtEl>
                                      </p:cBhvr>
                                      <p:by x="150000" y="150000"/>
                                    </p:animScale>
                                  </p:childTnLst>
                                </p:cTn>
                              </p:par>
                              <p:par>
                                <p:cTn id="24" presetID="10" presetClass="exit" presetSubtype="0" fill="hold" nodeType="withEffect">
                                  <p:stCondLst>
                                    <p:cond delay="0"/>
                                  </p:stCondLst>
                                  <p:childTnLst>
                                    <p:animEffect transition="out" filter="fade">
                                      <p:cBhvr>
                                        <p:cTn id="25" dur="500"/>
                                        <p:tgtEl>
                                          <p:spTgt spid="82"/>
                                        </p:tgtEl>
                                      </p:cBhvr>
                                    </p:animEffect>
                                    <p:set>
                                      <p:cBhvr>
                                        <p:cTn id="26"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400884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 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资产报告编报工作职责</a:t>
            </a:r>
            <a:endParaRPr lang="en-US" altLang="zh-CN" sz="1600" b="1">
              <a:solidFill>
                <a:srgbClr val="545454"/>
              </a:solidFill>
              <a:latin typeface="微软雅黑" pitchFamily="34" charset="-122"/>
              <a:ea typeface="微软雅黑" pitchFamily="34" charset="-122"/>
            </a:endParaRPr>
          </a:p>
        </p:txBody>
      </p:sp>
      <p:sp>
        <p:nvSpPr>
          <p:cNvPr id="39" name="中心文本"/>
          <p:cNvSpPr txBox="1">
            <a:spLocks noChangeArrowheads="1"/>
          </p:cNvSpPr>
          <p:nvPr/>
        </p:nvSpPr>
        <p:spPr bwMode="auto">
          <a:xfrm>
            <a:off x="3834386" y="2810417"/>
            <a:ext cx="1319742" cy="578365"/>
          </a:xfrm>
          <a:prstGeom prst="rect">
            <a:avLst/>
          </a:prstGeom>
          <a:noFill/>
          <a:ln w="9525">
            <a:noFill/>
            <a:miter lim="800000"/>
          </a:ln>
        </p:spPr>
        <p:txBody>
          <a:bodyPr lIns="69852" tIns="34926" rIns="69852" bIns="34926">
            <a:spAutoFit/>
          </a:bodyPr>
          <a:lstStyle/>
          <a:p>
            <a:pPr algn="ctr" eaLnBrk="1" hangingPunct="1"/>
            <a:r>
              <a:rPr lang="zh-CN" altLang="en-US" sz="3300" b="1">
                <a:latin typeface="微软雅黑" pitchFamily="34" charset="-122"/>
                <a:ea typeface="微软雅黑" pitchFamily="34" charset="-122"/>
              </a:rPr>
              <a:t>职责</a:t>
            </a:r>
            <a:endParaRPr lang="zh-CN" altLang="en-US" sz="4100" b="1">
              <a:latin typeface="微软雅黑" pitchFamily="34" charset="-122"/>
              <a:ea typeface="微软雅黑" pitchFamily="34" charset="-122"/>
            </a:endParaRPr>
          </a:p>
        </p:txBody>
      </p:sp>
      <p:sp>
        <p:nvSpPr>
          <p:cNvPr id="40" name="TextBox 10"/>
          <p:cNvSpPr txBox="1"/>
          <p:nvPr/>
        </p:nvSpPr>
        <p:spPr>
          <a:xfrm>
            <a:off x="5859283" y="3568451"/>
            <a:ext cx="3312000" cy="870040"/>
          </a:xfrm>
          <a:prstGeom prst="rect">
            <a:avLst/>
          </a:prstGeom>
          <a:noFill/>
        </p:spPr>
        <p:txBody>
          <a:bodyPr lIns="93136" tIns="46569" rIns="93136" bIns="46569" anchor="ctr"/>
          <a:lstStyle/>
          <a:p>
            <a:pPr>
              <a:lnSpc>
                <a:spcPct val="130000"/>
              </a:lnSpc>
              <a:defRPr/>
            </a:pPr>
            <a:r>
              <a:rPr lang="zh-CN" altLang="en-US" sz="1400" kern="0">
                <a:latin typeface="微软雅黑" pitchFamily="34" charset="-122"/>
                <a:ea typeface="微软雅黑" pitchFamily="34" charset="-122"/>
              </a:rPr>
              <a:t>三、主管部门按照财务隶属关系负责开展本部门所属行政事业单位国有资产报告相关工作。</a:t>
            </a:r>
            <a:endParaRPr lang="en-US" altLang="zh-CN" sz="1400" kern="0">
              <a:latin typeface="微软雅黑" pitchFamily="34" charset="-122"/>
              <a:ea typeface="微软雅黑" pitchFamily="34" charset="-122"/>
            </a:endParaRPr>
          </a:p>
        </p:txBody>
      </p:sp>
      <p:sp>
        <p:nvSpPr>
          <p:cNvPr id="42" name="TextBox 10"/>
          <p:cNvSpPr txBox="1"/>
          <p:nvPr/>
        </p:nvSpPr>
        <p:spPr>
          <a:xfrm>
            <a:off x="88610" y="3568451"/>
            <a:ext cx="3312000" cy="870040"/>
          </a:xfrm>
          <a:prstGeom prst="rect">
            <a:avLst/>
          </a:prstGeom>
          <a:noFill/>
        </p:spPr>
        <p:txBody>
          <a:bodyPr lIns="93136" tIns="46569" rIns="93136" bIns="46569" anchor="ctr"/>
          <a:lstStyle/>
          <a:p>
            <a:pPr>
              <a:lnSpc>
                <a:spcPct val="130000"/>
              </a:lnSpc>
              <a:defRPr/>
            </a:pPr>
            <a:r>
              <a:rPr lang="zh-CN" altLang="en-US" sz="1400" kern="0">
                <a:latin typeface="微软雅黑" pitchFamily="34" charset="-122"/>
                <a:ea typeface="微软雅黑" pitchFamily="34" charset="-122"/>
              </a:rPr>
              <a:t>四、各行政事业单位负责具体实施本单位资产报告工作。</a:t>
            </a:r>
          </a:p>
        </p:txBody>
      </p:sp>
      <p:sp>
        <p:nvSpPr>
          <p:cNvPr id="41" name="TextBox 10"/>
          <p:cNvSpPr txBox="1"/>
          <p:nvPr/>
        </p:nvSpPr>
        <p:spPr>
          <a:xfrm>
            <a:off x="50629" y="1392091"/>
            <a:ext cx="3312000" cy="1371244"/>
          </a:xfrm>
          <a:prstGeom prst="rect">
            <a:avLst/>
          </a:prstGeom>
          <a:noFill/>
        </p:spPr>
        <p:txBody>
          <a:bodyPr lIns="93136" tIns="46569" rIns="93136" bIns="46569" anchor="ctr"/>
          <a:lstStyle/>
          <a:p>
            <a:pPr>
              <a:lnSpc>
                <a:spcPct val="130000"/>
              </a:lnSpc>
              <a:defRPr/>
            </a:pPr>
            <a:r>
              <a:rPr lang="zh-CN" altLang="en-US" sz="1400" kern="0" dirty="0">
                <a:latin typeface="微软雅黑" pitchFamily="34" charset="-122"/>
                <a:ea typeface="微软雅黑" pitchFamily="34" charset="-122"/>
              </a:rPr>
              <a:t>一</a:t>
            </a:r>
            <a:r>
              <a:rPr lang="zh-CN" altLang="en-US" sz="1400" kern="0" dirty="0" smtClean="0">
                <a:latin typeface="微软雅黑" pitchFamily="34" charset="-122"/>
                <a:ea typeface="微软雅黑" pitchFamily="34" charset="-122"/>
              </a:rPr>
              <a:t>、财政部负责</a:t>
            </a:r>
            <a:r>
              <a:rPr lang="zh-CN" altLang="en-US" sz="1400" kern="0" dirty="0">
                <a:latin typeface="微软雅黑" pitchFamily="34" charset="-122"/>
                <a:ea typeface="微软雅黑" pitchFamily="34" charset="-122"/>
              </a:rPr>
              <a:t>资产报告的布置、收集、审核、汇总和分析工作，组织开展中央本级行政事业单位国有资产年度报告工作，编报</a:t>
            </a:r>
            <a:r>
              <a:rPr lang="zh-CN" altLang="en-US" sz="1400" kern="0" dirty="0">
                <a:solidFill>
                  <a:srgbClr val="C00000"/>
                </a:solidFill>
                <a:latin typeface="微软雅黑" pitchFamily="34" charset="-122"/>
                <a:ea typeface="微软雅黑" pitchFamily="34" charset="-122"/>
              </a:rPr>
              <a:t>全国行政事业性国有资产报告并向全国人大常委会报告。</a:t>
            </a:r>
            <a:endParaRPr lang="en-US" altLang="zh-CN" sz="1400" b="1" kern="0" dirty="0">
              <a:solidFill>
                <a:srgbClr val="C00000"/>
              </a:solidFill>
              <a:latin typeface="微软雅黑" pitchFamily="34" charset="-122"/>
              <a:ea typeface="微软雅黑" pitchFamily="34" charset="-122"/>
            </a:endParaRPr>
          </a:p>
        </p:txBody>
      </p:sp>
      <p:grpSp>
        <p:nvGrpSpPr>
          <p:cNvPr id="3" name="组合 2"/>
          <p:cNvGrpSpPr/>
          <p:nvPr/>
        </p:nvGrpSpPr>
        <p:grpSpPr>
          <a:xfrm>
            <a:off x="3085561" y="1718825"/>
            <a:ext cx="2775339" cy="2775071"/>
            <a:chOff x="3147975" y="1581176"/>
            <a:chExt cx="2775339" cy="2775071"/>
          </a:xfrm>
        </p:grpSpPr>
        <p:grpSp>
          <p:nvGrpSpPr>
            <p:cNvPr id="26" name="组合 25"/>
            <p:cNvGrpSpPr/>
            <p:nvPr/>
          </p:nvGrpSpPr>
          <p:grpSpPr>
            <a:xfrm>
              <a:off x="3147975" y="1581176"/>
              <a:ext cx="2775339" cy="2775071"/>
              <a:chOff x="3152953" y="1452622"/>
              <a:chExt cx="2574227" cy="2574070"/>
            </a:xfrm>
            <a:solidFill>
              <a:srgbClr val="052E65"/>
            </a:solidFill>
          </p:grpSpPr>
          <p:sp>
            <p:nvSpPr>
              <p:cNvPr id="27" name="箭头1"/>
              <p:cNvSpPr>
                <a:spLocks noChangeAspect="1"/>
              </p:cNvSpPr>
              <p:nvPr/>
            </p:nvSpPr>
            <p:spPr bwMode="auto">
              <a:xfrm>
                <a:off x="4461068" y="1452622"/>
                <a:ext cx="1266112" cy="145804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3202" rIns="0" bIns="43202" anchor="ctr">
                <a:scene3d>
                  <a:camera prst="orthographicFront">
                    <a:rot lat="0" lon="0" rev="0"/>
                  </a:camera>
                  <a:lightRig rig="threePt" dir="t"/>
                </a:scene3d>
              </a:bodyPr>
              <a:lstStyle/>
              <a:p>
                <a:pPr algn="ctr">
                  <a:lnSpc>
                    <a:spcPct val="120000"/>
                  </a:lnSpc>
                  <a:spcBef>
                    <a:spcPts val="460"/>
                  </a:spcBef>
                  <a:spcAft>
                    <a:spcPts val="460"/>
                  </a:spcAft>
                  <a:defRPr/>
                </a:pPr>
                <a:endParaRPr lang="en-US" sz="2100">
                  <a:solidFill>
                    <a:schemeClr val="bg1"/>
                  </a:solidFill>
                  <a:latin typeface="微软雅黑" pitchFamily="34" charset="-122"/>
                  <a:ea typeface="微软雅黑" pitchFamily="34" charset="-122"/>
                </a:endParaRPr>
              </a:p>
            </p:txBody>
          </p:sp>
          <p:sp>
            <p:nvSpPr>
              <p:cNvPr id="28" name="箭头4"/>
              <p:cNvSpPr>
                <a:spLocks noChangeAspect="1"/>
              </p:cNvSpPr>
              <p:nvPr/>
            </p:nvSpPr>
            <p:spPr bwMode="auto">
              <a:xfrm>
                <a:off x="3152953" y="1454123"/>
                <a:ext cx="1437127" cy="133053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a:solidFill>
                    <a:schemeClr val="tx1"/>
                  </a:solidFill>
                  <a:latin typeface="微软雅黑" pitchFamily="34" charset="-122"/>
                </a:endParaRPr>
              </a:p>
            </p:txBody>
          </p:sp>
          <p:sp>
            <p:nvSpPr>
              <p:cNvPr id="29" name="箭头3"/>
              <p:cNvSpPr>
                <a:spLocks noChangeAspect="1"/>
              </p:cNvSpPr>
              <p:nvPr/>
            </p:nvSpPr>
            <p:spPr bwMode="auto">
              <a:xfrm>
                <a:off x="3157454" y="2655655"/>
                <a:ext cx="1302115" cy="1371037"/>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nSpc>
                    <a:spcPct val="120000"/>
                  </a:lnSpc>
                  <a:defRPr/>
                </a:pPr>
                <a:endParaRPr lang="en-US" sz="900">
                  <a:solidFill>
                    <a:schemeClr val="tx1"/>
                  </a:solidFill>
                  <a:latin typeface="微软雅黑" pitchFamily="34" charset="-122"/>
                </a:endParaRPr>
              </a:p>
            </p:txBody>
          </p:sp>
          <p:sp>
            <p:nvSpPr>
              <p:cNvPr id="38" name="箭头2"/>
              <p:cNvSpPr>
                <a:spLocks noChangeAspect="1"/>
              </p:cNvSpPr>
              <p:nvPr/>
            </p:nvSpPr>
            <p:spPr bwMode="auto">
              <a:xfrm>
                <a:off x="4333558" y="2784660"/>
                <a:ext cx="1392123" cy="1239033"/>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1754" rIns="0" bIns="31754" anchor="ctr"/>
              <a:lstStyle/>
              <a:p>
                <a:pPr marL="139700" indent="-139700">
                  <a:lnSpc>
                    <a:spcPct val="120000"/>
                  </a:lnSpc>
                  <a:spcBef>
                    <a:spcPts val="460"/>
                  </a:spcBef>
                  <a:spcAft>
                    <a:spcPts val="460"/>
                  </a:spcAft>
                  <a:buFont typeface="Arial" pitchFamily="34" charset="0"/>
                  <a:buChar char="•"/>
                  <a:defRPr/>
                </a:pPr>
                <a:endParaRPr lang="en-US" sz="1100">
                  <a:solidFill>
                    <a:schemeClr val="tx1"/>
                  </a:solidFill>
                  <a:latin typeface="微软雅黑" pitchFamily="34" charset="-122"/>
                </a:endParaRPr>
              </a:p>
            </p:txBody>
          </p:sp>
        </p:grpSp>
        <p:sp>
          <p:nvSpPr>
            <p:cNvPr id="2" name="文本框 1"/>
            <p:cNvSpPr txBox="1"/>
            <p:nvPr/>
          </p:nvSpPr>
          <p:spPr>
            <a:xfrm rot="19964829">
              <a:off x="3708738" y="2065608"/>
              <a:ext cx="877163" cy="466015"/>
            </a:xfrm>
            <a:prstGeom prst="rect">
              <a:avLst/>
            </a:prstGeom>
            <a:noFill/>
          </p:spPr>
          <p:txBody>
            <a:bodyPr wrap="none" rtlCol="0">
              <a:prstTxWarp prst="textArchUp">
                <a:avLst/>
              </a:prstTxWarp>
              <a:spAutoFit/>
            </a:bodyPr>
            <a:lstStyle/>
            <a:p>
              <a:r>
                <a:rPr lang="zh-CN" altLang="en-US" b="1">
                  <a:solidFill>
                    <a:schemeClr val="bg1"/>
                  </a:solidFill>
                  <a:latin typeface="微软雅黑" pitchFamily="34" charset="-122"/>
                  <a:ea typeface="微软雅黑" pitchFamily="34" charset="-122"/>
                </a:rPr>
                <a:t>财政部</a:t>
              </a:r>
            </a:p>
          </p:txBody>
        </p:sp>
        <p:sp>
          <p:nvSpPr>
            <p:cNvPr id="44" name="文本框 43"/>
            <p:cNvSpPr txBox="1"/>
            <p:nvPr/>
          </p:nvSpPr>
          <p:spPr>
            <a:xfrm rot="3495354">
              <a:off x="4527398" y="2251250"/>
              <a:ext cx="1287967" cy="466015"/>
            </a:xfrm>
            <a:prstGeom prst="rect">
              <a:avLst/>
            </a:prstGeom>
            <a:noFill/>
          </p:spPr>
          <p:txBody>
            <a:bodyPr wrap="none" rtlCol="0">
              <a:prstTxWarp prst="textArchUp">
                <a:avLst/>
              </a:prstTxWarp>
              <a:spAutoFit/>
            </a:bodyPr>
            <a:lstStyle/>
            <a:p>
              <a:r>
                <a:rPr lang="zh-CN" altLang="en-US" b="1">
                  <a:solidFill>
                    <a:schemeClr val="bg1"/>
                  </a:solidFill>
                  <a:latin typeface="微软雅黑" pitchFamily="34" charset="-122"/>
                  <a:ea typeface="微软雅黑" pitchFamily="34" charset="-122"/>
                </a:rPr>
                <a:t>地方财政部门</a:t>
              </a:r>
            </a:p>
          </p:txBody>
        </p:sp>
        <p:sp>
          <p:nvSpPr>
            <p:cNvPr id="45" name="文本框 44"/>
            <p:cNvSpPr txBox="1"/>
            <p:nvPr/>
          </p:nvSpPr>
          <p:spPr>
            <a:xfrm rot="13704667">
              <a:off x="3260646" y="3197290"/>
              <a:ext cx="1287967" cy="466015"/>
            </a:xfrm>
            <a:prstGeom prst="rect">
              <a:avLst/>
            </a:prstGeom>
            <a:noFill/>
          </p:spPr>
          <p:txBody>
            <a:bodyPr wrap="none" rtlCol="0">
              <a:prstTxWarp prst="textArchUp">
                <a:avLst/>
              </a:prstTxWarp>
              <a:spAutoFit/>
            </a:bodyPr>
            <a:lstStyle/>
            <a:p>
              <a:r>
                <a:rPr lang="zh-CN" altLang="en-US" b="1">
                  <a:solidFill>
                    <a:schemeClr val="bg1"/>
                  </a:solidFill>
                  <a:latin typeface="微软雅黑" pitchFamily="34" charset="-122"/>
                  <a:ea typeface="微软雅黑" pitchFamily="34" charset="-122"/>
                </a:rPr>
                <a:t>行政事业单位</a:t>
              </a:r>
            </a:p>
          </p:txBody>
        </p:sp>
        <p:sp>
          <p:nvSpPr>
            <p:cNvPr id="46" name="文本框 45"/>
            <p:cNvSpPr txBox="1"/>
            <p:nvPr/>
          </p:nvSpPr>
          <p:spPr>
            <a:xfrm rot="9136068">
              <a:off x="4213519" y="3470774"/>
              <a:ext cx="1287967" cy="465470"/>
            </a:xfrm>
            <a:prstGeom prst="rect">
              <a:avLst/>
            </a:prstGeom>
            <a:noFill/>
          </p:spPr>
          <p:txBody>
            <a:bodyPr wrap="none" rtlCol="0">
              <a:prstTxWarp prst="textArchUp">
                <a:avLst/>
              </a:prstTxWarp>
              <a:spAutoFit/>
            </a:bodyPr>
            <a:lstStyle/>
            <a:p>
              <a:r>
                <a:rPr lang="zh-CN" altLang="en-US" b="1">
                  <a:solidFill>
                    <a:schemeClr val="bg1"/>
                  </a:solidFill>
                  <a:latin typeface="微软雅黑" pitchFamily="34" charset="-122"/>
                  <a:ea typeface="微软雅黑" pitchFamily="34" charset="-122"/>
                </a:rPr>
                <a:t>主管部门</a:t>
              </a:r>
            </a:p>
          </p:txBody>
        </p:sp>
      </p:grpSp>
      <p:sp>
        <p:nvSpPr>
          <p:cNvPr id="43" name="TextBox 13"/>
          <p:cNvSpPr txBox="1"/>
          <p:nvPr/>
        </p:nvSpPr>
        <p:spPr>
          <a:xfrm>
            <a:off x="5795993" y="1352582"/>
            <a:ext cx="3312000" cy="1423175"/>
          </a:xfrm>
          <a:prstGeom prst="rect">
            <a:avLst/>
          </a:prstGeom>
          <a:noFill/>
        </p:spPr>
        <p:txBody>
          <a:bodyPr lIns="93136" tIns="46569" rIns="93136" bIns="46569" anchor="ctr"/>
          <a:lstStyle/>
          <a:p>
            <a:pPr>
              <a:lnSpc>
                <a:spcPct val="130000"/>
              </a:lnSpc>
              <a:defRPr/>
            </a:pPr>
            <a:r>
              <a:rPr lang="zh-CN" altLang="en-US" sz="1400" kern="0">
                <a:latin typeface="微软雅黑" pitchFamily="34" charset="-122"/>
                <a:ea typeface="微软雅黑" pitchFamily="34" charset="-122"/>
              </a:rPr>
              <a:t>二、地方各级财政部门按照行政隶属关系，负责组织开展本地区行政事业单位国有资产年度报告工作，编报本地区行政事业性国有资产报告并</a:t>
            </a:r>
            <a:r>
              <a:rPr lang="zh-CN" altLang="en-US" sz="1400" kern="0">
                <a:solidFill>
                  <a:srgbClr val="C00000"/>
                </a:solidFill>
                <a:latin typeface="微软雅黑" pitchFamily="34" charset="-122"/>
                <a:ea typeface="微软雅黑" pitchFamily="34" charset="-122"/>
              </a:rPr>
              <a:t>向本地区人大常委会报告</a:t>
            </a:r>
            <a:r>
              <a:rPr lang="zh-CN" altLang="en-US" sz="1400" kern="0">
                <a:latin typeface="微软雅黑" pitchFamily="34" charset="-122"/>
                <a:ea typeface="微软雅黑" pitchFamily="34" charset="-122"/>
              </a:rPr>
              <a:t>。</a:t>
            </a:r>
          </a:p>
        </p:txBody>
      </p:sp>
      <p:cxnSp>
        <p:nvCxnSpPr>
          <p:cNvPr id="25" name="直接连接符 24"/>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1500"/>
                            </p:stCondLst>
                            <p:childTnLst>
                              <p:par>
                                <p:cTn id="18" presetID="53"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500"/>
                                        <p:tgtEl>
                                          <p:spTgt spid="41"/>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righ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2" grpId="0"/>
      <p:bldP spid="4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78025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近年来取得的编报成效</a:t>
            </a:r>
            <a:endParaRPr lang="en-US" altLang="zh-CN" sz="1600" b="1">
              <a:solidFill>
                <a:srgbClr val="545454"/>
              </a:solidFill>
              <a:latin typeface="微软雅黑" pitchFamily="34" charset="-122"/>
              <a:ea typeface="微软雅黑" pitchFamily="34" charset="-122"/>
            </a:endParaRPr>
          </a:p>
        </p:txBody>
      </p:sp>
      <p:grpSp>
        <p:nvGrpSpPr>
          <p:cNvPr id="25" name="组合 24"/>
          <p:cNvGrpSpPr/>
          <p:nvPr/>
        </p:nvGrpSpPr>
        <p:grpSpPr>
          <a:xfrm>
            <a:off x="372190" y="2773231"/>
            <a:ext cx="1913870" cy="2008261"/>
            <a:chOff x="3474719" y="4038600"/>
            <a:chExt cx="2407479" cy="2016720"/>
          </a:xfrm>
        </p:grpSpPr>
        <p:sp>
          <p:nvSpPr>
            <p:cNvPr id="48" name="文本框 21"/>
            <p:cNvSpPr txBox="1"/>
            <p:nvPr/>
          </p:nvSpPr>
          <p:spPr>
            <a:xfrm>
              <a:off x="3474719" y="4060994"/>
              <a:ext cx="2407479" cy="1910780"/>
            </a:xfrm>
            <a:prstGeom prst="rect">
              <a:avLst/>
            </a:prstGeom>
            <a:noFill/>
          </p:spPr>
          <p:txBody>
            <a:bodyPr wrap="square" rtlCol="0">
              <a:spAutoFit/>
            </a:bodyPr>
            <a:lstStyle/>
            <a:p>
              <a:pPr defTabSz="913765" fontAlgn="auto">
                <a:lnSpc>
                  <a:spcPts val="2400"/>
                </a:lnSpc>
                <a:spcBef>
                  <a:spcPts val="0"/>
                </a:spcBef>
                <a:spcAft>
                  <a:spcPts val="0"/>
                </a:spcAft>
              </a:pPr>
              <a:r>
                <a:rPr lang="zh-CN" altLang="en-US" sz="2000" baseline="-3000">
                  <a:solidFill>
                    <a:prstClr val="black"/>
                  </a:solidFill>
                  <a:latin typeface="微软雅黑" pitchFamily="34" charset="-122"/>
                  <a:ea typeface="微软雅黑" pitchFamily="34" charset="-122"/>
                </a:rPr>
                <a:t>报表覆盖资产管理全过程，填报指标设置更加优化合理，更全面地反映部门（单位）国有资产的占有、使用和变化情况。</a:t>
              </a:r>
            </a:p>
          </p:txBody>
        </p:sp>
        <p:sp>
          <p:nvSpPr>
            <p:cNvPr id="49" name="矩形 48"/>
            <p:cNvSpPr/>
            <p:nvPr/>
          </p:nvSpPr>
          <p:spPr>
            <a:xfrm>
              <a:off x="3474720" y="4038600"/>
              <a:ext cx="2331720" cy="201672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b="1">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grpSp>
      <p:grpSp>
        <p:nvGrpSpPr>
          <p:cNvPr id="51" name="组合 50"/>
          <p:cNvGrpSpPr/>
          <p:nvPr/>
        </p:nvGrpSpPr>
        <p:grpSpPr>
          <a:xfrm>
            <a:off x="3613731" y="2773234"/>
            <a:ext cx="1853644" cy="2084456"/>
            <a:chOff x="3474720" y="4038600"/>
            <a:chExt cx="2331720" cy="2191174"/>
          </a:xfrm>
        </p:grpSpPr>
        <p:sp>
          <p:nvSpPr>
            <p:cNvPr id="52" name="文本框 32"/>
            <p:cNvSpPr txBox="1"/>
            <p:nvPr/>
          </p:nvSpPr>
          <p:spPr>
            <a:xfrm>
              <a:off x="3489961" y="4106308"/>
              <a:ext cx="2316479" cy="2123275"/>
            </a:xfrm>
            <a:prstGeom prst="rect">
              <a:avLst/>
            </a:prstGeom>
            <a:noFill/>
          </p:spPr>
          <p:txBody>
            <a:bodyPr wrap="square" rtlCol="0">
              <a:spAutoFit/>
            </a:bodyPr>
            <a:lstStyle/>
            <a:p>
              <a:pPr algn="just" defTabSz="913765" fontAlgn="auto">
                <a:lnSpc>
                  <a:spcPts val="2100"/>
                </a:lnSpc>
                <a:spcBef>
                  <a:spcPts val="0"/>
                </a:spcBef>
                <a:spcAft>
                  <a:spcPts val="0"/>
                </a:spcAft>
              </a:pPr>
              <a:r>
                <a:rPr lang="zh-CN" altLang="en-US" sz="2000" baseline="-3000">
                  <a:solidFill>
                    <a:prstClr val="black"/>
                  </a:solidFill>
                  <a:latin typeface="微软雅黑" pitchFamily="34" charset="-122"/>
                  <a:ea typeface="微软雅黑" pitchFamily="34" charset="-122"/>
                </a:rPr>
                <a:t>在实践中不断创新工作方式，通过开展集中会审、考核通报等工作，不断夯实编报基础，资产报告编审水平和数据质量有了长足进步。</a:t>
              </a:r>
            </a:p>
          </p:txBody>
        </p:sp>
        <p:sp>
          <p:nvSpPr>
            <p:cNvPr id="53" name="矩形 52"/>
            <p:cNvSpPr/>
            <p:nvPr/>
          </p:nvSpPr>
          <p:spPr>
            <a:xfrm>
              <a:off x="3474720" y="4038600"/>
              <a:ext cx="2331720" cy="2191174"/>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a:solidFill>
                  <a:prstClr val="black"/>
                </a:solidFill>
                <a:latin typeface="微软雅黑" pitchFamily="34" charset="-122"/>
                <a:ea typeface="微软雅黑" pitchFamily="34" charset="-122"/>
              </a:endParaRPr>
            </a:p>
          </p:txBody>
        </p:sp>
      </p:grpSp>
      <p:grpSp>
        <p:nvGrpSpPr>
          <p:cNvPr id="54" name="组合 53"/>
          <p:cNvGrpSpPr/>
          <p:nvPr/>
        </p:nvGrpSpPr>
        <p:grpSpPr>
          <a:xfrm>
            <a:off x="372190" y="1243779"/>
            <a:ext cx="1853644" cy="1529454"/>
            <a:chOff x="3569970" y="1908810"/>
            <a:chExt cx="2331720" cy="1920240"/>
          </a:xfrm>
        </p:grpSpPr>
        <p:sp>
          <p:nvSpPr>
            <p:cNvPr id="55" name="矩形 5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56" name="Freeform 151"/>
            <p:cNvSpPr>
              <a:spLocks noEditPoints="1"/>
            </p:cNvSpPr>
            <p:nvPr/>
          </p:nvSpPr>
          <p:spPr bwMode="auto">
            <a:xfrm>
              <a:off x="4271368" y="2038971"/>
              <a:ext cx="928925" cy="973617"/>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5DA2"/>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57" name="文本框 47"/>
            <p:cNvSpPr txBox="1"/>
            <p:nvPr/>
          </p:nvSpPr>
          <p:spPr>
            <a:xfrm>
              <a:off x="3569970" y="3091309"/>
              <a:ext cx="2308864" cy="734189"/>
            </a:xfrm>
            <a:prstGeom prst="rect">
              <a:avLst/>
            </a:prstGeom>
            <a:noFill/>
          </p:spPr>
          <p:txBody>
            <a:bodyPr wrap="square" rtlCol="0">
              <a:spAutoFit/>
            </a:bodyPr>
            <a:lstStyle/>
            <a:p>
              <a:pPr algn="ctr" defTabSz="913765" fontAlgn="auto">
                <a:spcBef>
                  <a:spcPts val="0"/>
                </a:spcBef>
                <a:spcAft>
                  <a:spcPts val="0"/>
                </a:spcAft>
              </a:pPr>
              <a:r>
                <a:rPr lang="zh-CN" altLang="en-US" sz="2400" b="1" baseline="-3000">
                  <a:solidFill>
                    <a:prstClr val="black"/>
                  </a:solidFill>
                  <a:latin typeface="微软雅黑" pitchFamily="34" charset="-122"/>
                  <a:ea typeface="微软雅黑" pitchFamily="34" charset="-122"/>
                </a:rPr>
                <a:t>资产报告体系不断完善</a:t>
              </a:r>
            </a:p>
          </p:txBody>
        </p:sp>
      </p:grpSp>
      <p:grpSp>
        <p:nvGrpSpPr>
          <p:cNvPr id="58" name="组合 57"/>
          <p:cNvGrpSpPr/>
          <p:nvPr/>
        </p:nvGrpSpPr>
        <p:grpSpPr>
          <a:xfrm>
            <a:off x="3625846" y="1243779"/>
            <a:ext cx="1853644" cy="1529454"/>
            <a:chOff x="6252210" y="1908810"/>
            <a:chExt cx="2331720" cy="1920240"/>
          </a:xfrm>
        </p:grpSpPr>
        <p:sp>
          <p:nvSpPr>
            <p:cNvPr id="59" name="矩形 58"/>
            <p:cNvSpPr/>
            <p:nvPr/>
          </p:nvSpPr>
          <p:spPr>
            <a:xfrm>
              <a:off x="6252210" y="1908810"/>
              <a:ext cx="2331720" cy="192024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60" name="Freeform 153"/>
            <p:cNvSpPr>
              <a:spLocks noEditPoints="1"/>
            </p:cNvSpPr>
            <p:nvPr/>
          </p:nvSpPr>
          <p:spPr bwMode="auto">
            <a:xfrm>
              <a:off x="6936705" y="213463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61" name="文本框 48"/>
            <p:cNvSpPr txBox="1"/>
            <p:nvPr/>
          </p:nvSpPr>
          <p:spPr>
            <a:xfrm>
              <a:off x="6259827" y="3091309"/>
              <a:ext cx="2324103" cy="734189"/>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pPr defTabSz="913765" fontAlgn="auto">
                <a:spcBef>
                  <a:spcPts val="0"/>
                </a:spcBef>
                <a:spcAft>
                  <a:spcPts val="0"/>
                </a:spcAft>
              </a:pPr>
              <a:r>
                <a:rPr lang="zh-CN" altLang="en-US" b="1">
                  <a:solidFill>
                    <a:prstClr val="white"/>
                  </a:solidFill>
                  <a:latin typeface="微软雅黑" pitchFamily="34" charset="-122"/>
                  <a:ea typeface="微软雅黑" pitchFamily="34" charset="-122"/>
                </a:rPr>
                <a:t>资产报告编审水平明显提高</a:t>
              </a:r>
            </a:p>
          </p:txBody>
        </p:sp>
      </p:grpSp>
      <p:grpSp>
        <p:nvGrpSpPr>
          <p:cNvPr id="62" name="组合 61"/>
          <p:cNvGrpSpPr/>
          <p:nvPr/>
        </p:nvGrpSpPr>
        <p:grpSpPr>
          <a:xfrm>
            <a:off x="6867386" y="2773232"/>
            <a:ext cx="1859699" cy="2084458"/>
            <a:chOff x="3467103" y="4038600"/>
            <a:chExt cx="2339337" cy="2617053"/>
          </a:xfrm>
        </p:grpSpPr>
        <p:sp>
          <p:nvSpPr>
            <p:cNvPr id="63" name="文本框 39"/>
            <p:cNvSpPr txBox="1"/>
            <p:nvPr/>
          </p:nvSpPr>
          <p:spPr>
            <a:xfrm>
              <a:off x="3467103" y="4052971"/>
              <a:ext cx="2339337" cy="2537867"/>
            </a:xfrm>
            <a:prstGeom prst="rect">
              <a:avLst/>
            </a:prstGeom>
            <a:noFill/>
          </p:spPr>
          <p:txBody>
            <a:bodyPr wrap="square" rtlCol="0">
              <a:spAutoFit/>
            </a:bodyPr>
            <a:lstStyle/>
            <a:p>
              <a:pPr algn="just" defTabSz="913765" fontAlgn="auto">
                <a:lnSpc>
                  <a:spcPts val="1900"/>
                </a:lnSpc>
                <a:spcBef>
                  <a:spcPts val="0"/>
                </a:spcBef>
                <a:spcAft>
                  <a:spcPts val="0"/>
                </a:spcAft>
              </a:pPr>
              <a:r>
                <a:rPr lang="zh-CN" altLang="en-US" sz="2000" baseline="-3000">
                  <a:solidFill>
                    <a:prstClr val="black"/>
                  </a:solidFill>
                  <a:latin typeface="微软雅黑" pitchFamily="34" charset="-122"/>
                  <a:ea typeface="微软雅黑" pitchFamily="34" charset="-122"/>
                </a:rPr>
                <a:t>数据分析利用工作受到重视，分析结果为相关改革和科学决策提供了有力的数据支撑，对财政管理水平的提升和相关改革事项的推进起到了一定的促进作用。</a:t>
              </a:r>
            </a:p>
          </p:txBody>
        </p:sp>
        <p:sp>
          <p:nvSpPr>
            <p:cNvPr id="64" name="矩形 63"/>
            <p:cNvSpPr/>
            <p:nvPr/>
          </p:nvSpPr>
          <p:spPr>
            <a:xfrm>
              <a:off x="3474720" y="4038600"/>
              <a:ext cx="2331720" cy="2617053"/>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765" fontAlgn="auto">
                <a:spcBef>
                  <a:spcPts val="0"/>
                </a:spcBef>
                <a:spcAft>
                  <a:spcPts val="0"/>
                </a:spcAft>
              </a:pPr>
              <a:endParaRPr lang="zh-CN" altLang="en-US" sz="2400">
                <a:solidFill>
                  <a:prstClr val="black"/>
                </a:solidFill>
                <a:latin typeface="微软雅黑" pitchFamily="34" charset="-122"/>
                <a:ea typeface="微软雅黑" pitchFamily="34" charset="-122"/>
              </a:endParaRPr>
            </a:p>
          </p:txBody>
        </p:sp>
      </p:grpSp>
      <p:grpSp>
        <p:nvGrpSpPr>
          <p:cNvPr id="65" name="组合 64"/>
          <p:cNvGrpSpPr/>
          <p:nvPr/>
        </p:nvGrpSpPr>
        <p:grpSpPr>
          <a:xfrm>
            <a:off x="6873442" y="1213382"/>
            <a:ext cx="1858843" cy="1557022"/>
            <a:chOff x="9019350" y="1908810"/>
            <a:chExt cx="2338260" cy="1954849"/>
          </a:xfrm>
        </p:grpSpPr>
        <p:sp>
          <p:nvSpPr>
            <p:cNvPr id="66" name="矩形 65"/>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67" name="Freeform 145"/>
            <p:cNvSpPr>
              <a:spLocks noChangeAspect="1" noEditPoints="1"/>
            </p:cNvSpPr>
            <p:nvPr/>
          </p:nvSpPr>
          <p:spPr bwMode="auto">
            <a:xfrm>
              <a:off x="9740033" y="2077134"/>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5DA2"/>
            </a:solidFill>
            <a:ln>
              <a:noFill/>
            </a:ln>
          </p:spPr>
          <p:txBody>
            <a:bodyPr vert="horz" wrap="square" lIns="68544" tIns="34272" rIns="68544" bIns="34272" numCol="1" anchor="t" anchorCtr="0" compatLnSpc="1"/>
            <a:lstStyle/>
            <a:p>
              <a:pPr defTabSz="913765" fontAlgn="auto">
                <a:spcBef>
                  <a:spcPts val="0"/>
                </a:spcBef>
                <a:spcAft>
                  <a:spcPts val="0"/>
                </a:spcAft>
              </a:pPr>
              <a:endParaRPr lang="zh-CN" altLang="en-US" sz="1575">
                <a:solidFill>
                  <a:prstClr val="black"/>
                </a:solidFill>
                <a:latin typeface="微软雅黑" pitchFamily="34" charset="-122"/>
                <a:ea typeface="微软雅黑" pitchFamily="34" charset="-122"/>
              </a:endParaRPr>
            </a:p>
          </p:txBody>
        </p:sp>
        <p:sp>
          <p:nvSpPr>
            <p:cNvPr id="68" name="文本框 49"/>
            <p:cNvSpPr txBox="1"/>
            <p:nvPr/>
          </p:nvSpPr>
          <p:spPr>
            <a:xfrm>
              <a:off x="9019350" y="3129471"/>
              <a:ext cx="2324103" cy="734188"/>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pPr defTabSz="913765" fontAlgn="auto">
                <a:spcBef>
                  <a:spcPts val="0"/>
                </a:spcBef>
                <a:spcAft>
                  <a:spcPts val="0"/>
                </a:spcAft>
              </a:pPr>
              <a:r>
                <a:rPr lang="zh-CN" altLang="en-US" b="1">
                  <a:solidFill>
                    <a:prstClr val="black"/>
                  </a:solidFill>
                  <a:latin typeface="微软雅黑" pitchFamily="34" charset="-122"/>
                  <a:ea typeface="微软雅黑" pitchFamily="34" charset="-122"/>
                </a:rPr>
                <a:t>资产数据分析利用有所增强</a:t>
              </a:r>
            </a:p>
          </p:txBody>
        </p:sp>
      </p:grpSp>
      <p:cxnSp>
        <p:nvCxnSpPr>
          <p:cNvPr id="38" name="直接连接符 37"/>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inVertical)">
                                      <p:cBhvr>
                                        <p:cTn id="16" dur="500"/>
                                        <p:tgtEl>
                                          <p:spTgt spid="5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1250"/>
                                  </p:stCondLst>
                                  <p:childTnLst>
                                    <p:set>
                                      <p:cBhvr>
                                        <p:cTn id="21" dur="1" fill="hold">
                                          <p:stCondLst>
                                            <p:cond delay="0"/>
                                          </p:stCondLst>
                                        </p:cTn>
                                        <p:tgtEl>
                                          <p:spTgt spid="58"/>
                                        </p:tgtEl>
                                        <p:attrNameLst>
                                          <p:attrName>style.visibility</p:attrName>
                                        </p:attrNameLst>
                                      </p:cBhvr>
                                      <p:to>
                                        <p:strVal val="visible"/>
                                      </p:to>
                                    </p:set>
                                    <p:animEffect transition="in" filter="barn(inVertical)">
                                      <p:cBhvr>
                                        <p:cTn id="22" dur="500"/>
                                        <p:tgtEl>
                                          <p:spTgt spid="58"/>
                                        </p:tgtEl>
                                      </p:cBhvr>
                                    </p:animEffect>
                                  </p:childTnLst>
                                </p:cTn>
                              </p:par>
                              <p:par>
                                <p:cTn id="23" presetID="16" presetClass="entr" presetSubtype="21" fill="hold" nodeType="withEffect">
                                  <p:stCondLst>
                                    <p:cond delay="1250"/>
                                  </p:stCondLst>
                                  <p:childTnLst>
                                    <p:set>
                                      <p:cBhvr>
                                        <p:cTn id="24" dur="1" fill="hold">
                                          <p:stCondLst>
                                            <p:cond delay="0"/>
                                          </p:stCondLst>
                                        </p:cTn>
                                        <p:tgtEl>
                                          <p:spTgt spid="51"/>
                                        </p:tgtEl>
                                        <p:attrNameLst>
                                          <p:attrName>style.visibility</p:attrName>
                                        </p:attrNameLst>
                                      </p:cBhvr>
                                      <p:to>
                                        <p:strVal val="visible"/>
                                      </p:to>
                                    </p:set>
                                    <p:animEffect transition="in" filter="barn(inVertical)">
                                      <p:cBhvr>
                                        <p:cTn id="25" dur="500"/>
                                        <p:tgtEl>
                                          <p:spTgt spid="51"/>
                                        </p:tgtEl>
                                      </p:cBhvr>
                                    </p:animEffect>
                                  </p:childTnLst>
                                </p:cTn>
                              </p:par>
                              <p:par>
                                <p:cTn id="26" presetID="16" presetClass="entr" presetSubtype="21" fill="hold" nodeType="withEffect">
                                  <p:stCondLst>
                                    <p:cond delay="2500"/>
                                  </p:stCondLst>
                                  <p:childTnLst>
                                    <p:set>
                                      <p:cBhvr>
                                        <p:cTn id="27" dur="1" fill="hold">
                                          <p:stCondLst>
                                            <p:cond delay="0"/>
                                          </p:stCondLst>
                                        </p:cTn>
                                        <p:tgtEl>
                                          <p:spTgt spid="65"/>
                                        </p:tgtEl>
                                        <p:attrNameLst>
                                          <p:attrName>style.visibility</p:attrName>
                                        </p:attrNameLst>
                                      </p:cBhvr>
                                      <p:to>
                                        <p:strVal val="visible"/>
                                      </p:to>
                                    </p:set>
                                    <p:animEffect transition="in" filter="barn(inVertical)">
                                      <p:cBhvr>
                                        <p:cTn id="28" dur="500"/>
                                        <p:tgtEl>
                                          <p:spTgt spid="65"/>
                                        </p:tgtEl>
                                      </p:cBhvr>
                                    </p:animEffect>
                                  </p:childTnLst>
                                </p:cTn>
                              </p:par>
                              <p:par>
                                <p:cTn id="29" presetID="16" presetClass="entr" presetSubtype="21" fill="hold" nodeType="withEffect">
                                  <p:stCondLst>
                                    <p:cond delay="250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759076"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存在的主要问题</a:t>
            </a:r>
            <a:endParaRPr lang="en-US" altLang="zh-CN" sz="1600" b="1">
              <a:solidFill>
                <a:srgbClr val="545454"/>
              </a:solidFill>
              <a:latin typeface="微软雅黑" pitchFamily="34" charset="-122"/>
              <a:ea typeface="微软雅黑" pitchFamily="34" charset="-122"/>
            </a:endParaRPr>
          </a:p>
        </p:txBody>
      </p:sp>
      <p:sp>
        <p:nvSpPr>
          <p:cNvPr id="128" name="Freeform 5"/>
          <p:cNvSpPr/>
          <p:nvPr/>
        </p:nvSpPr>
        <p:spPr bwMode="auto">
          <a:xfrm>
            <a:off x="4310001" y="895394"/>
            <a:ext cx="1732984" cy="1665282"/>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003366"/>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29" name="Freeform 6"/>
          <p:cNvSpPr/>
          <p:nvPr/>
        </p:nvSpPr>
        <p:spPr bwMode="auto">
          <a:xfrm>
            <a:off x="4316149" y="2577736"/>
            <a:ext cx="1351133" cy="1208203"/>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rgbClr val="FF6600"/>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0" name="Freeform 7"/>
          <p:cNvSpPr/>
          <p:nvPr/>
        </p:nvSpPr>
        <p:spPr bwMode="auto">
          <a:xfrm>
            <a:off x="2829861" y="2806330"/>
            <a:ext cx="1228918" cy="1208203"/>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rgbClr val="003366"/>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1" name="Freeform 8"/>
          <p:cNvSpPr/>
          <p:nvPr/>
        </p:nvSpPr>
        <p:spPr bwMode="auto">
          <a:xfrm>
            <a:off x="2514654" y="1296172"/>
            <a:ext cx="1509084" cy="1490317"/>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rgbClr val="FF6600"/>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2" name="Freeform 9"/>
          <p:cNvSpPr/>
          <p:nvPr/>
        </p:nvSpPr>
        <p:spPr bwMode="auto">
          <a:xfrm>
            <a:off x="4147216" y="3835436"/>
            <a:ext cx="1133539" cy="1146897"/>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133" name="TextBox 8"/>
          <p:cNvSpPr txBox="1"/>
          <p:nvPr/>
        </p:nvSpPr>
        <p:spPr>
          <a:xfrm>
            <a:off x="4902914" y="1394706"/>
            <a:ext cx="678391" cy="666657"/>
          </a:xfrm>
          <a:prstGeom prst="rect">
            <a:avLst/>
          </a:prstGeom>
          <a:noFill/>
        </p:spPr>
        <p:txBody>
          <a:bodyPr wrap="none" rtlCol="0">
            <a:spAutoFit/>
          </a:bodyPr>
          <a:lstStyle/>
          <a:p>
            <a:r>
              <a:rPr lang="en-US" altLang="zh-CN" sz="3730">
                <a:solidFill>
                  <a:schemeClr val="bg1"/>
                </a:solidFill>
                <a:latin typeface="+mj-ea"/>
                <a:ea typeface="+mj-ea"/>
              </a:rPr>
              <a:t>01</a:t>
            </a:r>
            <a:endParaRPr lang="zh-CN" altLang="en-US" sz="3730">
              <a:solidFill>
                <a:schemeClr val="bg1"/>
              </a:solidFill>
              <a:latin typeface="+mj-ea"/>
              <a:ea typeface="+mj-ea"/>
            </a:endParaRPr>
          </a:p>
        </p:txBody>
      </p:sp>
      <p:sp>
        <p:nvSpPr>
          <p:cNvPr id="134" name="TextBox 9"/>
          <p:cNvSpPr txBox="1"/>
          <p:nvPr/>
        </p:nvSpPr>
        <p:spPr>
          <a:xfrm>
            <a:off x="2981272" y="1648100"/>
            <a:ext cx="678391" cy="666657"/>
          </a:xfrm>
          <a:prstGeom prst="rect">
            <a:avLst/>
          </a:prstGeom>
          <a:noFill/>
        </p:spPr>
        <p:txBody>
          <a:bodyPr wrap="none" rtlCol="0">
            <a:spAutoFit/>
          </a:bodyPr>
          <a:lstStyle/>
          <a:p>
            <a:r>
              <a:rPr lang="en-US" altLang="zh-CN" sz="3730">
                <a:solidFill>
                  <a:schemeClr val="bg1"/>
                </a:solidFill>
                <a:latin typeface="+mj-ea"/>
                <a:ea typeface="+mj-ea"/>
              </a:rPr>
              <a:t>02</a:t>
            </a:r>
            <a:endParaRPr lang="zh-CN" altLang="en-US" sz="3730">
              <a:solidFill>
                <a:schemeClr val="bg1"/>
              </a:solidFill>
              <a:latin typeface="+mj-ea"/>
              <a:ea typeface="+mj-ea"/>
            </a:endParaRPr>
          </a:p>
        </p:txBody>
      </p:sp>
      <p:sp>
        <p:nvSpPr>
          <p:cNvPr id="135" name="TextBox 10"/>
          <p:cNvSpPr txBox="1"/>
          <p:nvPr/>
        </p:nvSpPr>
        <p:spPr>
          <a:xfrm>
            <a:off x="4662696" y="2801810"/>
            <a:ext cx="697627" cy="707886"/>
          </a:xfrm>
          <a:prstGeom prst="rect">
            <a:avLst/>
          </a:prstGeom>
          <a:noFill/>
        </p:spPr>
        <p:txBody>
          <a:bodyPr wrap="none" rtlCol="0">
            <a:spAutoFit/>
          </a:bodyPr>
          <a:lstStyle/>
          <a:p>
            <a:r>
              <a:rPr lang="en-US" altLang="zh-CN" sz="4000">
                <a:solidFill>
                  <a:schemeClr val="bg1"/>
                </a:solidFill>
                <a:latin typeface="+mj-ea"/>
                <a:ea typeface="+mj-ea"/>
              </a:rPr>
              <a:t>03</a:t>
            </a:r>
            <a:endParaRPr lang="zh-CN" altLang="en-US" sz="4000">
              <a:solidFill>
                <a:schemeClr val="bg1"/>
              </a:solidFill>
              <a:latin typeface="+mj-ea"/>
              <a:ea typeface="+mj-ea"/>
            </a:endParaRPr>
          </a:p>
        </p:txBody>
      </p:sp>
      <p:sp>
        <p:nvSpPr>
          <p:cNvPr id="136" name="TextBox 11"/>
          <p:cNvSpPr txBox="1"/>
          <p:nvPr/>
        </p:nvSpPr>
        <p:spPr>
          <a:xfrm>
            <a:off x="3126087" y="3069229"/>
            <a:ext cx="646331" cy="646331"/>
          </a:xfrm>
          <a:prstGeom prst="rect">
            <a:avLst/>
          </a:prstGeom>
          <a:noFill/>
        </p:spPr>
        <p:txBody>
          <a:bodyPr wrap="none" rtlCol="0">
            <a:spAutoFit/>
          </a:bodyPr>
          <a:lstStyle/>
          <a:p>
            <a:r>
              <a:rPr lang="en-US" altLang="zh-CN" sz="3600">
                <a:solidFill>
                  <a:schemeClr val="bg1"/>
                </a:solidFill>
                <a:latin typeface="+mj-ea"/>
                <a:ea typeface="+mj-ea"/>
              </a:rPr>
              <a:t>04</a:t>
            </a:r>
            <a:endParaRPr lang="zh-CN" altLang="en-US" sz="3600">
              <a:solidFill>
                <a:schemeClr val="bg1"/>
              </a:solidFill>
              <a:latin typeface="+mj-ea"/>
              <a:ea typeface="+mj-ea"/>
            </a:endParaRPr>
          </a:p>
        </p:txBody>
      </p:sp>
      <p:sp>
        <p:nvSpPr>
          <p:cNvPr id="137" name="TextBox 12"/>
          <p:cNvSpPr txBox="1"/>
          <p:nvPr/>
        </p:nvSpPr>
        <p:spPr>
          <a:xfrm>
            <a:off x="4416467" y="4071818"/>
            <a:ext cx="595035" cy="584775"/>
          </a:xfrm>
          <a:prstGeom prst="rect">
            <a:avLst/>
          </a:prstGeom>
          <a:noFill/>
        </p:spPr>
        <p:txBody>
          <a:bodyPr wrap="none" rtlCol="0">
            <a:spAutoFit/>
          </a:bodyPr>
          <a:lstStyle/>
          <a:p>
            <a:r>
              <a:rPr lang="en-US" altLang="zh-CN" sz="3200">
                <a:solidFill>
                  <a:schemeClr val="bg1"/>
                </a:solidFill>
                <a:latin typeface="+mj-ea"/>
                <a:ea typeface="+mj-ea"/>
              </a:rPr>
              <a:t>05</a:t>
            </a:r>
            <a:endParaRPr lang="zh-CN" altLang="en-US" sz="3200">
              <a:solidFill>
                <a:schemeClr val="bg1"/>
              </a:solidFill>
              <a:latin typeface="+mj-ea"/>
              <a:ea typeface="+mj-ea"/>
            </a:endParaRPr>
          </a:p>
        </p:txBody>
      </p:sp>
      <p:sp>
        <p:nvSpPr>
          <p:cNvPr id="138" name="TextBox 13"/>
          <p:cNvSpPr txBox="1"/>
          <p:nvPr/>
        </p:nvSpPr>
        <p:spPr>
          <a:xfrm>
            <a:off x="6154148" y="936647"/>
            <a:ext cx="1995951" cy="338426"/>
          </a:xfrm>
          <a:prstGeom prst="rect">
            <a:avLst/>
          </a:prstGeom>
          <a:noFill/>
        </p:spPr>
        <p:txBody>
          <a:bodyPr wrap="square" rtlCol="0">
            <a:spAutoFit/>
          </a:bodyPr>
          <a:lstStyle/>
          <a:p>
            <a:pPr defTabSz="685165" fontAlgn="auto">
              <a:spcBef>
                <a:spcPts val="0"/>
              </a:spcBef>
              <a:spcAft>
                <a:spcPts val="0"/>
              </a:spcAft>
              <a:defRPr/>
            </a:pPr>
            <a:r>
              <a:rPr lang="zh-CN" altLang="en-US" sz="1600" b="1">
                <a:latin typeface="微软雅黑" pitchFamily="34" charset="-122"/>
                <a:ea typeface="微软雅黑" pitchFamily="34" charset="-122"/>
              </a:rPr>
              <a:t>重视程度不够</a:t>
            </a:r>
            <a:endParaRPr lang="en-US" altLang="zh-CN" sz="1600" b="1">
              <a:latin typeface="微软雅黑" pitchFamily="34" charset="-122"/>
              <a:ea typeface="微软雅黑" pitchFamily="34" charset="-122"/>
            </a:endParaRPr>
          </a:p>
        </p:txBody>
      </p:sp>
      <p:sp>
        <p:nvSpPr>
          <p:cNvPr id="139" name="TextBox 14"/>
          <p:cNvSpPr txBox="1"/>
          <p:nvPr/>
        </p:nvSpPr>
        <p:spPr>
          <a:xfrm>
            <a:off x="6154151" y="1242388"/>
            <a:ext cx="2913532" cy="890693"/>
          </a:xfrm>
          <a:prstGeom prst="rect">
            <a:avLst/>
          </a:prstGeom>
          <a:noFill/>
        </p:spPr>
        <p:txBody>
          <a:bodyPr wrap="square" rtlCol="0">
            <a:spAutoFit/>
          </a:bodyPr>
          <a:lstStyle>
            <a:defPPr>
              <a:defRPr lang="zh-CN"/>
            </a:defPPr>
            <a:lvl1pPr>
              <a:defRPr>
                <a:latin typeface="+mn-ea"/>
                <a:ea typeface="+mn-ea"/>
              </a:defRPr>
            </a:lvl1pPr>
          </a:lstStyle>
          <a:p>
            <a:pPr defTabSz="1087755" fontAlgn="auto">
              <a:lnSpc>
                <a:spcPct val="150000"/>
              </a:lnSpc>
              <a:spcBef>
                <a:spcPts val="0"/>
              </a:spcBef>
              <a:spcAft>
                <a:spcPts val="0"/>
              </a:spcAft>
              <a:defRPr/>
            </a:pPr>
            <a:r>
              <a:rPr lang="zh-CN" altLang="en-US" sz="1200" dirty="0">
                <a:latin typeface="微软雅黑" pitchFamily="34" charset="-122"/>
                <a:ea typeface="微软雅黑" pitchFamily="34" charset="-122"/>
                <a:cs typeface="Open Sans" panose="020B0606030504020204" pitchFamily="34" charset="0"/>
              </a:rPr>
              <a:t>部分地区、部分单位</a:t>
            </a:r>
            <a:r>
              <a:rPr lang="zh-CN" altLang="en-US" sz="1200" dirty="0">
                <a:solidFill>
                  <a:srgbClr val="FF0000"/>
                </a:solidFill>
                <a:latin typeface="微软雅黑" pitchFamily="34" charset="-122"/>
                <a:ea typeface="微软雅黑" pitchFamily="34" charset="-122"/>
                <a:cs typeface="Open Sans" panose="020B0606030504020204" pitchFamily="34" charset="0"/>
              </a:rPr>
              <a:t>未按规定时间报送</a:t>
            </a:r>
            <a:r>
              <a:rPr lang="zh-CN" altLang="en-US" sz="1200" dirty="0">
                <a:latin typeface="微软雅黑" pitchFamily="34" charset="-122"/>
                <a:ea typeface="微软雅黑" pitchFamily="34" charset="-122"/>
                <a:cs typeface="Open Sans" panose="020B0606030504020204" pitchFamily="34" charset="0"/>
              </a:rPr>
              <a:t>资产报告，经反复催报、督促才完成报送工作，影响了全国资产数据汇总进度。</a:t>
            </a:r>
            <a:endParaRPr lang="en-US" altLang="zh-CN" sz="1200" dirty="0">
              <a:latin typeface="微软雅黑" pitchFamily="34" charset="-122"/>
              <a:ea typeface="微软雅黑" pitchFamily="34" charset="-122"/>
              <a:cs typeface="Open Sans" panose="020B0606030504020204" pitchFamily="34" charset="0"/>
            </a:endParaRPr>
          </a:p>
        </p:txBody>
      </p:sp>
      <p:sp>
        <p:nvSpPr>
          <p:cNvPr id="140" name="TextBox 15"/>
          <p:cNvSpPr txBox="1"/>
          <p:nvPr/>
        </p:nvSpPr>
        <p:spPr>
          <a:xfrm>
            <a:off x="5796351" y="2431405"/>
            <a:ext cx="2270852" cy="338554"/>
          </a:xfrm>
          <a:prstGeom prst="rect">
            <a:avLst/>
          </a:prstGeom>
          <a:noFill/>
        </p:spPr>
        <p:txBody>
          <a:bodyPr wrap="square" rtlCol="0">
            <a:spAutoFit/>
          </a:bodyPr>
          <a:lstStyle>
            <a:defPPr>
              <a:defRPr lang="zh-CN"/>
            </a:defPPr>
            <a:lvl1pPr>
              <a:defRPr sz="2000" b="1">
                <a:latin typeface="+mj-ea"/>
                <a:ea typeface="+mj-ea"/>
              </a:defRPr>
            </a:lvl1pPr>
          </a:lstStyle>
          <a:p>
            <a:pPr lvl="0"/>
            <a:r>
              <a:rPr lang="zh-CN" altLang="en-US" sz="1600">
                <a:latin typeface="微软雅黑" pitchFamily="34" charset="-122"/>
                <a:ea typeface="微软雅黑" pitchFamily="34" charset="-122"/>
              </a:rPr>
              <a:t>编报工作机制尚不完善</a:t>
            </a:r>
            <a:endParaRPr lang="en-US" altLang="zh-CN" sz="1600">
              <a:latin typeface="微软雅黑" pitchFamily="34" charset="-122"/>
              <a:ea typeface="微软雅黑" pitchFamily="34" charset="-122"/>
            </a:endParaRPr>
          </a:p>
        </p:txBody>
      </p:sp>
      <p:sp>
        <p:nvSpPr>
          <p:cNvPr id="141" name="TextBox 16"/>
          <p:cNvSpPr txBox="1"/>
          <p:nvPr/>
        </p:nvSpPr>
        <p:spPr>
          <a:xfrm>
            <a:off x="5805259" y="2693503"/>
            <a:ext cx="3269271" cy="1200329"/>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dirty="0">
                <a:solidFill>
                  <a:srgbClr val="FF0000"/>
                </a:solidFill>
                <a:latin typeface="微软雅黑" pitchFamily="34" charset="-122"/>
                <a:ea typeface="微软雅黑" pitchFamily="34" charset="-122"/>
                <a:cs typeface="Open Sans" panose="020B0606030504020204" pitchFamily="34" charset="0"/>
              </a:rPr>
              <a:t>财务账和资产账不一致</a:t>
            </a:r>
            <a:r>
              <a:rPr lang="zh-CN" altLang="en-US" sz="1200" dirty="0">
                <a:latin typeface="微软雅黑" pitchFamily="34" charset="-122"/>
                <a:ea typeface="微软雅黑" pitchFamily="34" charset="-122"/>
                <a:cs typeface="Open Sans" panose="020B0606030504020204" pitchFamily="34" charset="0"/>
              </a:rPr>
              <a:t>的现象比较突出，单位内控机制有待完善。一些地区和部门尚未建立审核机制，对数据审核把关不严，数据质量有待进一步提升。</a:t>
            </a:r>
            <a:endParaRPr lang="en-US" altLang="zh-CN" sz="1200" dirty="0">
              <a:latin typeface="微软雅黑" pitchFamily="34" charset="-122"/>
              <a:ea typeface="微软雅黑" pitchFamily="34" charset="-122"/>
              <a:cs typeface="Open Sans" panose="020B0606030504020204" pitchFamily="34" charset="0"/>
            </a:endParaRPr>
          </a:p>
        </p:txBody>
      </p:sp>
      <p:sp>
        <p:nvSpPr>
          <p:cNvPr id="142" name="TextBox 17"/>
          <p:cNvSpPr txBox="1"/>
          <p:nvPr/>
        </p:nvSpPr>
        <p:spPr>
          <a:xfrm>
            <a:off x="5311428" y="4078893"/>
            <a:ext cx="1995951" cy="338554"/>
          </a:xfrm>
          <a:prstGeom prst="rect">
            <a:avLst/>
          </a:prstGeom>
          <a:noFill/>
        </p:spPr>
        <p:txBody>
          <a:bodyPr wrap="square" rtlCol="0">
            <a:spAutoFit/>
          </a:bodyPr>
          <a:lstStyle>
            <a:defPPr>
              <a:defRPr lang="zh-CN"/>
            </a:defPPr>
            <a:lvl1pPr>
              <a:defRPr sz="2000" b="1">
                <a:latin typeface="+mj-ea"/>
                <a:ea typeface="+mj-ea"/>
              </a:defRPr>
            </a:lvl1pPr>
          </a:lstStyle>
          <a:p>
            <a:r>
              <a:rPr lang="zh-CN" altLang="zh-CN" sz="1600">
                <a:latin typeface="微软雅黑" pitchFamily="34" charset="-122"/>
                <a:ea typeface="微软雅黑" pitchFamily="34" charset="-122"/>
              </a:rPr>
              <a:t>保密意识有待加强</a:t>
            </a:r>
            <a:endParaRPr lang="en-US" altLang="zh-CN" sz="1600">
              <a:latin typeface="微软雅黑" pitchFamily="34" charset="-122"/>
              <a:ea typeface="微软雅黑" pitchFamily="34" charset="-122"/>
            </a:endParaRPr>
          </a:p>
        </p:txBody>
      </p:sp>
      <p:sp>
        <p:nvSpPr>
          <p:cNvPr id="143" name="TextBox 18"/>
          <p:cNvSpPr txBox="1"/>
          <p:nvPr/>
        </p:nvSpPr>
        <p:spPr>
          <a:xfrm>
            <a:off x="5311428" y="4421618"/>
            <a:ext cx="3655017" cy="613694"/>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zh-CN" sz="1200" dirty="0">
                <a:latin typeface="微软雅黑" pitchFamily="34" charset="-122"/>
                <a:ea typeface="微软雅黑" pitchFamily="34" charset="-122"/>
                <a:cs typeface="Open Sans" panose="020B0606030504020204" pitchFamily="34" charset="0"/>
              </a:rPr>
              <a:t>保密无小事，在做好报告工作的同时，一定要注意数据的保密，避免发生泄密事件</a:t>
            </a:r>
            <a:r>
              <a:rPr lang="zh-CN" altLang="zh-CN" sz="1200" dirty="0" smtClean="0">
                <a:latin typeface="微软雅黑" pitchFamily="34" charset="-122"/>
                <a:ea typeface="微软雅黑" pitchFamily="34" charset="-122"/>
                <a:cs typeface="Open Sans" panose="020B0606030504020204" pitchFamily="34" charset="0"/>
              </a:rPr>
              <a:t>。</a:t>
            </a:r>
            <a:r>
              <a:rPr lang="zh-CN" altLang="en-US" sz="1200" dirty="0" smtClean="0">
                <a:solidFill>
                  <a:srgbClr val="FF0000"/>
                </a:solidFill>
                <a:latin typeface="微软雅黑" pitchFamily="34" charset="-122"/>
                <a:ea typeface="微软雅黑" pitchFamily="34" charset="-122"/>
                <a:cs typeface="Open Sans" panose="020B0606030504020204" pitchFamily="34" charset="0"/>
              </a:rPr>
              <a:t>涉密资产</a:t>
            </a:r>
            <a:endParaRPr lang="zh-CN" altLang="en-US" sz="1200" dirty="0">
              <a:solidFill>
                <a:srgbClr val="FF0000"/>
              </a:solidFill>
              <a:latin typeface="微软雅黑" pitchFamily="34" charset="-122"/>
              <a:ea typeface="微软雅黑" pitchFamily="34" charset="-122"/>
              <a:cs typeface="Open Sans" panose="020B0606030504020204" pitchFamily="34" charset="0"/>
            </a:endParaRPr>
          </a:p>
        </p:txBody>
      </p:sp>
      <p:sp>
        <p:nvSpPr>
          <p:cNvPr id="144" name="TextBox 19"/>
          <p:cNvSpPr txBox="1"/>
          <p:nvPr/>
        </p:nvSpPr>
        <p:spPr>
          <a:xfrm>
            <a:off x="11757" y="1131169"/>
            <a:ext cx="2445595" cy="830997"/>
          </a:xfrm>
          <a:prstGeom prst="rect">
            <a:avLst/>
          </a:prstGeom>
          <a:noFill/>
        </p:spPr>
        <p:txBody>
          <a:bodyPr wrap="square" rtlCol="0">
            <a:spAutoFit/>
          </a:bodyPr>
          <a:lstStyle>
            <a:defPPr>
              <a:defRPr lang="zh-CN"/>
            </a:defPPr>
            <a:lvl1pPr algn="r">
              <a:defRPr sz="2000" b="1">
                <a:latin typeface="+mj-ea"/>
                <a:ea typeface="+mj-ea"/>
              </a:defRPr>
            </a:lvl1pPr>
          </a:lstStyle>
          <a:p>
            <a:pPr algn="l">
              <a:lnSpc>
                <a:spcPct val="150000"/>
              </a:lnSpc>
            </a:pPr>
            <a:r>
              <a:rPr lang="zh-CN" altLang="en-US" sz="1600">
                <a:latin typeface="微软雅黑" pitchFamily="34" charset="-122"/>
                <a:ea typeface="微软雅黑" pitchFamily="34" charset="-122"/>
              </a:rPr>
              <a:t>管理基础不够扎实，信息化基础薄弱</a:t>
            </a:r>
            <a:endParaRPr lang="en-US" altLang="zh-CN" sz="1600">
              <a:latin typeface="微软雅黑" pitchFamily="34" charset="-122"/>
              <a:ea typeface="微软雅黑" pitchFamily="34" charset="-122"/>
            </a:endParaRPr>
          </a:p>
        </p:txBody>
      </p:sp>
      <p:sp>
        <p:nvSpPr>
          <p:cNvPr id="145" name="TextBox 20"/>
          <p:cNvSpPr txBox="1"/>
          <p:nvPr/>
        </p:nvSpPr>
        <p:spPr>
          <a:xfrm>
            <a:off x="4350" y="1830500"/>
            <a:ext cx="2612847" cy="1167692"/>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dirty="0">
                <a:latin typeface="微软雅黑" pitchFamily="34" charset="-122"/>
                <a:ea typeface="微软雅黑" pitchFamily="34" charset="-122"/>
                <a:cs typeface="Open Sans" panose="020B0606030504020204" pitchFamily="34" charset="0"/>
              </a:rPr>
              <a:t>资产报告编报的规范性和数据质量还有待提高。</a:t>
            </a:r>
            <a:r>
              <a:rPr lang="zh-CN" altLang="en-US" sz="1200" dirty="0">
                <a:solidFill>
                  <a:srgbClr val="FF0000"/>
                </a:solidFill>
                <a:latin typeface="微软雅黑" pitchFamily="34" charset="-122"/>
                <a:ea typeface="微软雅黑" pitchFamily="34" charset="-122"/>
                <a:cs typeface="Open Sans" panose="020B0606030504020204" pitchFamily="34" charset="0"/>
              </a:rPr>
              <a:t>账务管理不规范，资金挂账、交付使用在建工程不转固</a:t>
            </a:r>
            <a:r>
              <a:rPr lang="zh-CN" altLang="en-US" sz="1200" dirty="0">
                <a:latin typeface="微软雅黑" pitchFamily="34" charset="-122"/>
                <a:ea typeface="微软雅黑" pitchFamily="34" charset="-122"/>
                <a:cs typeface="Open Sans" panose="020B0606030504020204" pitchFamily="34" charset="0"/>
              </a:rPr>
              <a:t>等情况长期存在。</a:t>
            </a:r>
            <a:endParaRPr lang="en-US" altLang="zh-CN" sz="1200" dirty="0">
              <a:latin typeface="微软雅黑" pitchFamily="34" charset="-122"/>
              <a:ea typeface="微软雅黑" pitchFamily="34" charset="-122"/>
              <a:cs typeface="Open Sans" panose="020B0606030504020204" pitchFamily="34" charset="0"/>
            </a:endParaRPr>
          </a:p>
        </p:txBody>
      </p:sp>
      <p:sp>
        <p:nvSpPr>
          <p:cNvPr id="146" name="TextBox 21"/>
          <p:cNvSpPr txBox="1"/>
          <p:nvPr/>
        </p:nvSpPr>
        <p:spPr>
          <a:xfrm>
            <a:off x="14304" y="3159404"/>
            <a:ext cx="2906429" cy="830997"/>
          </a:xfrm>
          <a:prstGeom prst="rect">
            <a:avLst/>
          </a:prstGeom>
          <a:noFill/>
        </p:spPr>
        <p:txBody>
          <a:bodyPr wrap="square" rtlCol="0">
            <a:spAutoFit/>
          </a:bodyPr>
          <a:lstStyle>
            <a:defPPr>
              <a:defRPr lang="zh-CN"/>
            </a:defPPr>
            <a:lvl1pPr>
              <a:defRPr sz="2000" b="1">
                <a:latin typeface="+mj-ea"/>
                <a:ea typeface="+mj-ea"/>
              </a:defRPr>
            </a:lvl1pPr>
          </a:lstStyle>
          <a:p>
            <a:pPr>
              <a:lnSpc>
                <a:spcPct val="150000"/>
              </a:lnSpc>
            </a:pPr>
            <a:r>
              <a:rPr lang="zh-CN" altLang="en-US" sz="1600">
                <a:latin typeface="微软雅黑" pitchFamily="34" charset="-122"/>
                <a:ea typeface="微软雅黑" pitchFamily="34" charset="-122"/>
              </a:rPr>
              <a:t>资产数据分析利用整体水平还有待提高</a:t>
            </a:r>
            <a:endParaRPr lang="en-US" altLang="zh-CN" sz="1600">
              <a:latin typeface="微软雅黑" pitchFamily="34" charset="-122"/>
              <a:ea typeface="微软雅黑" pitchFamily="34" charset="-122"/>
            </a:endParaRPr>
          </a:p>
        </p:txBody>
      </p:sp>
      <p:sp>
        <p:nvSpPr>
          <p:cNvPr id="147" name="TextBox 22"/>
          <p:cNvSpPr txBox="1"/>
          <p:nvPr/>
        </p:nvSpPr>
        <p:spPr>
          <a:xfrm>
            <a:off x="22947" y="3978458"/>
            <a:ext cx="3101080" cy="613694"/>
          </a:xfrm>
          <a:prstGeom prst="rect">
            <a:avLst/>
          </a:prstGeom>
          <a:noFill/>
        </p:spPr>
        <p:txBody>
          <a:bodyPr wrap="square" rtlCol="0">
            <a:spAutoFit/>
          </a:bodyPr>
          <a:lstStyle>
            <a:defPPr>
              <a:defRPr lang="zh-CN"/>
            </a:defPPr>
            <a:lvl1pPr>
              <a:defRPr>
                <a:latin typeface="+mn-ea"/>
                <a:ea typeface="+mn-ea"/>
              </a:defRPr>
            </a:lvl1pPr>
          </a:lstStyle>
          <a:p>
            <a:pPr>
              <a:lnSpc>
                <a:spcPct val="150000"/>
              </a:lnSpc>
            </a:pPr>
            <a:r>
              <a:rPr lang="zh-CN" altLang="en-US" sz="1200">
                <a:latin typeface="微软雅黑" pitchFamily="34" charset="-122"/>
                <a:ea typeface="微软雅黑" pitchFamily="34" charset="-122"/>
                <a:cs typeface="Open Sans" panose="020B0606030504020204" pitchFamily="34" charset="0"/>
              </a:rPr>
              <a:t>在促进预算管理和财政改革等方面的作用有待进一步挖掘。</a:t>
            </a:r>
            <a:endParaRPr lang="en-US" altLang="zh-CN" sz="1200">
              <a:latin typeface="微软雅黑" pitchFamily="34" charset="-122"/>
              <a:ea typeface="微软雅黑" pitchFamily="34" charset="-122"/>
              <a:cs typeface="Open Sans" panose="020B0606030504020204" pitchFamily="34" charset="0"/>
            </a:endParaRPr>
          </a:p>
        </p:txBody>
      </p:sp>
      <p:cxnSp>
        <p:nvCxnSpPr>
          <p:cNvPr id="40" name="直接连接符 39"/>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28"/>
                                        </p:tgtEl>
                                        <p:attrNameLst>
                                          <p:attrName>style.visibility</p:attrName>
                                        </p:attrNameLst>
                                      </p:cBhvr>
                                      <p:to>
                                        <p:strVal val="visible"/>
                                      </p:to>
                                    </p:set>
                                  </p:childTnLst>
                                </p:cTn>
                              </p:par>
                              <p:par>
                                <p:cTn id="16" presetID="49" presetClass="path" presetSubtype="0" accel="50000" decel="50000" fill="hold" grpId="1" nodeType="withEffect">
                                  <p:stCondLst>
                                    <p:cond delay="0"/>
                                  </p:stCondLst>
                                  <p:childTnLst>
                                    <p:animMotion origin="layout" path="M 3.48086E-6 -4.45883E-6 L -0.088 0.79418 " pathEditMode="relative" rAng="0" ptsTypes="AA">
                                      <p:cBhvr>
                                        <p:cTn id="17" dur="500" spd="-100000" fill="hold"/>
                                        <p:tgtEl>
                                          <p:spTgt spid="128"/>
                                        </p:tgtEl>
                                        <p:attrNameLst>
                                          <p:attrName>ppt_x</p:attrName>
                                          <p:attrName>ppt_y</p:attrName>
                                        </p:attrNameLst>
                                      </p:cBhvr>
                                      <p:rCtr x="-4400" y="39709"/>
                                    </p:animMotion>
                                  </p:childTnLst>
                                </p:cTn>
                              </p:par>
                              <p:par>
                                <p:cTn id="18" presetID="1" presetClass="entr" presetSubtype="0" fill="hold" grpId="0" nodeType="withEffect">
                                  <p:stCondLst>
                                    <p:cond delay="100"/>
                                  </p:stCondLst>
                                  <p:childTnLst>
                                    <p:set>
                                      <p:cBhvr>
                                        <p:cTn id="19" dur="1" fill="hold">
                                          <p:stCondLst>
                                            <p:cond delay="0"/>
                                          </p:stCondLst>
                                        </p:cTn>
                                        <p:tgtEl>
                                          <p:spTgt spid="131"/>
                                        </p:tgtEl>
                                        <p:attrNameLst>
                                          <p:attrName>style.visibility</p:attrName>
                                        </p:attrNameLst>
                                      </p:cBhvr>
                                      <p:to>
                                        <p:strVal val="visible"/>
                                      </p:to>
                                    </p:set>
                                  </p:childTnLst>
                                </p:cTn>
                              </p:par>
                              <p:par>
                                <p:cTn id="20" presetID="49" presetClass="path" presetSubtype="0" accel="50000" decel="50000" fill="hold" grpId="1" nodeType="withEffect">
                                  <p:stCondLst>
                                    <p:cond delay="100"/>
                                  </p:stCondLst>
                                  <p:childTnLst>
                                    <p:animMotion origin="layout" path="M 2.44728E-7 -8.41813E-7 L 0.08123 0.70907 " pathEditMode="relative" rAng="0" ptsTypes="AA">
                                      <p:cBhvr>
                                        <p:cTn id="21" dur="500" spd="-100000" fill="hold"/>
                                        <p:tgtEl>
                                          <p:spTgt spid="131"/>
                                        </p:tgtEl>
                                        <p:attrNameLst>
                                          <p:attrName>ppt_x</p:attrName>
                                          <p:attrName>ppt_y</p:attrName>
                                        </p:attrNameLst>
                                      </p:cBhvr>
                                      <p:rCtr x="4061" y="35453"/>
                                    </p:animMotion>
                                  </p:childTnLst>
                                </p:cTn>
                              </p:par>
                              <p:par>
                                <p:cTn id="22" presetID="1" presetClass="entr" presetSubtype="0" fill="hold" grpId="0" nodeType="withEffect">
                                  <p:stCondLst>
                                    <p:cond delay="200"/>
                                  </p:stCondLst>
                                  <p:childTnLst>
                                    <p:set>
                                      <p:cBhvr>
                                        <p:cTn id="23" dur="1" fill="hold">
                                          <p:stCondLst>
                                            <p:cond delay="0"/>
                                          </p:stCondLst>
                                        </p:cTn>
                                        <p:tgtEl>
                                          <p:spTgt spid="129"/>
                                        </p:tgtEl>
                                        <p:attrNameLst>
                                          <p:attrName>style.visibility</p:attrName>
                                        </p:attrNameLst>
                                      </p:cBhvr>
                                      <p:to>
                                        <p:strVal val="visible"/>
                                      </p:to>
                                    </p:set>
                                  </p:childTnLst>
                                </p:cTn>
                              </p:par>
                              <p:par>
                                <p:cTn id="24" presetID="49" presetClass="path" presetSubtype="0" accel="50000" decel="50000" fill="hold" grpId="1" nodeType="withEffect">
                                  <p:stCondLst>
                                    <p:cond delay="200"/>
                                  </p:stCondLst>
                                  <p:childTnLst>
                                    <p:animMotion origin="layout" path="M -1.46056E-6 2.17391E-6 L -0.08422 0.53261 " pathEditMode="relative" rAng="0" ptsTypes="AA">
                                      <p:cBhvr>
                                        <p:cTn id="25" dur="500" spd="-100000" fill="hold"/>
                                        <p:tgtEl>
                                          <p:spTgt spid="129"/>
                                        </p:tgtEl>
                                        <p:attrNameLst>
                                          <p:attrName>ppt_x</p:attrName>
                                          <p:attrName>ppt_y</p:attrName>
                                        </p:attrNameLst>
                                      </p:cBhvr>
                                      <p:rCtr x="-4218" y="26619"/>
                                    </p:animMotion>
                                  </p:childTnLst>
                                </p:cTn>
                              </p:par>
                              <p:par>
                                <p:cTn id="26" presetID="1" presetClass="entr" presetSubtype="0" fill="hold" grpId="0" nodeType="withEffect">
                                  <p:stCondLst>
                                    <p:cond delay="300"/>
                                  </p:stCondLst>
                                  <p:childTnLst>
                                    <p:set>
                                      <p:cBhvr>
                                        <p:cTn id="27" dur="1" fill="hold">
                                          <p:stCondLst>
                                            <p:cond delay="0"/>
                                          </p:stCondLst>
                                        </p:cTn>
                                        <p:tgtEl>
                                          <p:spTgt spid="130"/>
                                        </p:tgtEl>
                                        <p:attrNameLst>
                                          <p:attrName>style.visibility</p:attrName>
                                        </p:attrNameLst>
                                      </p:cBhvr>
                                      <p:to>
                                        <p:strVal val="visible"/>
                                      </p:to>
                                    </p:set>
                                  </p:childTnLst>
                                </p:cTn>
                              </p:par>
                              <p:par>
                                <p:cTn id="28" presetID="49" presetClass="path" presetSubtype="0" accel="50000" decel="50000" fill="hold" grpId="1" nodeType="withEffect">
                                  <p:stCondLst>
                                    <p:cond delay="300"/>
                                  </p:stCondLst>
                                  <p:childTnLst>
                                    <p:animMotion origin="layout" path="M -4.87373E-6 -2.6457E-6 L 0.06249 0.43502 " pathEditMode="relative" rAng="0" ptsTypes="AA">
                                      <p:cBhvr>
                                        <p:cTn id="29" dur="500" spd="-100000" fill="hold"/>
                                        <p:tgtEl>
                                          <p:spTgt spid="130"/>
                                        </p:tgtEl>
                                        <p:attrNameLst>
                                          <p:attrName>ppt_x</p:attrName>
                                          <p:attrName>ppt_y</p:attrName>
                                        </p:attrNameLst>
                                      </p:cBhvr>
                                      <p:rCtr x="3124" y="21739"/>
                                    </p:animMotion>
                                  </p:childTnLst>
                                </p:cTn>
                              </p:par>
                              <p:par>
                                <p:cTn id="30" presetID="1" presetClass="entr" presetSubtype="0" fill="hold" grpId="0" nodeType="withEffect">
                                  <p:stCondLst>
                                    <p:cond delay="400"/>
                                  </p:stCondLst>
                                  <p:childTnLst>
                                    <p:set>
                                      <p:cBhvr>
                                        <p:cTn id="31" dur="1" fill="hold">
                                          <p:stCondLst>
                                            <p:cond delay="0"/>
                                          </p:stCondLst>
                                        </p:cTn>
                                        <p:tgtEl>
                                          <p:spTgt spid="132"/>
                                        </p:tgtEl>
                                        <p:attrNameLst>
                                          <p:attrName>style.visibility</p:attrName>
                                        </p:attrNameLst>
                                      </p:cBhvr>
                                      <p:to>
                                        <p:strVal val="visible"/>
                                      </p:to>
                                    </p:set>
                                  </p:childTnLst>
                                </p:cTn>
                              </p:par>
                              <p:par>
                                <p:cTn id="32" presetID="49" presetClass="path" presetSubtype="0" accel="50000" decel="50000" fill="hold" grpId="1" nodeType="withEffect">
                                  <p:stCondLst>
                                    <p:cond delay="400"/>
                                  </p:stCondLst>
                                  <p:childTnLst>
                                    <p:animMotion origin="layout" path="M -1.1976E-7 6.47549E-7 L -0.05337 0.26226 " pathEditMode="relative" rAng="0" ptsTypes="AA">
                                      <p:cBhvr>
                                        <p:cTn id="33" dur="500" spd="-100000" fill="hold"/>
                                        <p:tgtEl>
                                          <p:spTgt spid="132"/>
                                        </p:tgtEl>
                                        <p:attrNameLst>
                                          <p:attrName>ppt_x</p:attrName>
                                          <p:attrName>ppt_y</p:attrName>
                                        </p:attrNameLst>
                                      </p:cBhvr>
                                      <p:rCtr x="-2669" y="13113"/>
                                    </p:animMotion>
                                  </p:childTnLst>
                                </p:cTn>
                              </p:par>
                            </p:childTnLst>
                          </p:cTn>
                        </p:par>
                        <p:par>
                          <p:cTn id="34" fill="hold">
                            <p:stCondLst>
                              <p:cond delay="1000"/>
                            </p:stCondLst>
                            <p:childTnLst>
                              <p:par>
                                <p:cTn id="35" presetID="31" presetClass="entr" presetSubtype="0" fill="hold" grpId="0" nodeType="after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p:cTn id="37" dur="400" fill="hold"/>
                                        <p:tgtEl>
                                          <p:spTgt spid="133"/>
                                        </p:tgtEl>
                                        <p:attrNameLst>
                                          <p:attrName>ppt_w</p:attrName>
                                        </p:attrNameLst>
                                      </p:cBhvr>
                                      <p:tavLst>
                                        <p:tav tm="0">
                                          <p:val>
                                            <p:fltVal val="0"/>
                                          </p:val>
                                        </p:tav>
                                        <p:tav tm="100000">
                                          <p:val>
                                            <p:strVal val="#ppt_w"/>
                                          </p:val>
                                        </p:tav>
                                      </p:tavLst>
                                    </p:anim>
                                    <p:anim calcmode="lin" valueType="num">
                                      <p:cBhvr>
                                        <p:cTn id="38" dur="400" fill="hold"/>
                                        <p:tgtEl>
                                          <p:spTgt spid="133"/>
                                        </p:tgtEl>
                                        <p:attrNameLst>
                                          <p:attrName>ppt_h</p:attrName>
                                        </p:attrNameLst>
                                      </p:cBhvr>
                                      <p:tavLst>
                                        <p:tav tm="0">
                                          <p:val>
                                            <p:fltVal val="0"/>
                                          </p:val>
                                        </p:tav>
                                        <p:tav tm="100000">
                                          <p:val>
                                            <p:strVal val="#ppt_h"/>
                                          </p:val>
                                        </p:tav>
                                      </p:tavLst>
                                    </p:anim>
                                    <p:anim calcmode="lin" valueType="num">
                                      <p:cBhvr>
                                        <p:cTn id="39" dur="400" fill="hold"/>
                                        <p:tgtEl>
                                          <p:spTgt spid="133"/>
                                        </p:tgtEl>
                                        <p:attrNameLst>
                                          <p:attrName>style.rotation</p:attrName>
                                        </p:attrNameLst>
                                      </p:cBhvr>
                                      <p:tavLst>
                                        <p:tav tm="0">
                                          <p:val>
                                            <p:fltVal val="90"/>
                                          </p:val>
                                        </p:tav>
                                        <p:tav tm="100000">
                                          <p:val>
                                            <p:fltVal val="0"/>
                                          </p:val>
                                        </p:tav>
                                      </p:tavLst>
                                    </p:anim>
                                    <p:animEffect transition="in" filter="fade">
                                      <p:cBhvr>
                                        <p:cTn id="40" dur="400"/>
                                        <p:tgtEl>
                                          <p:spTgt spid="133"/>
                                        </p:tgtEl>
                                      </p:cBhvr>
                                    </p:animEffect>
                                  </p:childTnLst>
                                </p:cTn>
                              </p:par>
                              <p:par>
                                <p:cTn id="41" presetID="8" presetClass="emph" presetSubtype="0" fill="hold" grpId="1" nodeType="withEffect">
                                  <p:stCondLst>
                                    <p:cond delay="0"/>
                                  </p:stCondLst>
                                  <p:childTnLst>
                                    <p:animRot by="21600000">
                                      <p:cBhvr>
                                        <p:cTn id="42" dur="400" fill="hold"/>
                                        <p:tgtEl>
                                          <p:spTgt spid="133"/>
                                        </p:tgtEl>
                                        <p:attrNameLst>
                                          <p:attrName>r</p:attrName>
                                        </p:attrNameLst>
                                      </p:cBhvr>
                                    </p:animRo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31" presetClass="entr" presetSubtype="0" fill="hold" grpId="0" nodeType="withEffect">
                                  <p:stCondLst>
                                    <p:cond delay="400"/>
                                  </p:stCondLst>
                                  <p:childTnLst>
                                    <p:set>
                                      <p:cBhvr>
                                        <p:cTn id="51" dur="1" fill="hold">
                                          <p:stCondLst>
                                            <p:cond delay="0"/>
                                          </p:stCondLst>
                                        </p:cTn>
                                        <p:tgtEl>
                                          <p:spTgt spid="134"/>
                                        </p:tgtEl>
                                        <p:attrNameLst>
                                          <p:attrName>style.visibility</p:attrName>
                                        </p:attrNameLst>
                                      </p:cBhvr>
                                      <p:to>
                                        <p:strVal val="visible"/>
                                      </p:to>
                                    </p:set>
                                    <p:anim calcmode="lin" valueType="num">
                                      <p:cBhvr>
                                        <p:cTn id="52" dur="400" fill="hold"/>
                                        <p:tgtEl>
                                          <p:spTgt spid="134"/>
                                        </p:tgtEl>
                                        <p:attrNameLst>
                                          <p:attrName>ppt_w</p:attrName>
                                        </p:attrNameLst>
                                      </p:cBhvr>
                                      <p:tavLst>
                                        <p:tav tm="0">
                                          <p:val>
                                            <p:fltVal val="0"/>
                                          </p:val>
                                        </p:tav>
                                        <p:tav tm="100000">
                                          <p:val>
                                            <p:strVal val="#ppt_w"/>
                                          </p:val>
                                        </p:tav>
                                      </p:tavLst>
                                    </p:anim>
                                    <p:anim calcmode="lin" valueType="num">
                                      <p:cBhvr>
                                        <p:cTn id="53" dur="400" fill="hold"/>
                                        <p:tgtEl>
                                          <p:spTgt spid="134"/>
                                        </p:tgtEl>
                                        <p:attrNameLst>
                                          <p:attrName>ppt_h</p:attrName>
                                        </p:attrNameLst>
                                      </p:cBhvr>
                                      <p:tavLst>
                                        <p:tav tm="0">
                                          <p:val>
                                            <p:fltVal val="0"/>
                                          </p:val>
                                        </p:tav>
                                        <p:tav tm="100000">
                                          <p:val>
                                            <p:strVal val="#ppt_h"/>
                                          </p:val>
                                        </p:tav>
                                      </p:tavLst>
                                    </p:anim>
                                    <p:anim calcmode="lin" valueType="num">
                                      <p:cBhvr>
                                        <p:cTn id="54" dur="400" fill="hold"/>
                                        <p:tgtEl>
                                          <p:spTgt spid="134"/>
                                        </p:tgtEl>
                                        <p:attrNameLst>
                                          <p:attrName>style.rotation</p:attrName>
                                        </p:attrNameLst>
                                      </p:cBhvr>
                                      <p:tavLst>
                                        <p:tav tm="0">
                                          <p:val>
                                            <p:fltVal val="90"/>
                                          </p:val>
                                        </p:tav>
                                        <p:tav tm="100000">
                                          <p:val>
                                            <p:fltVal val="0"/>
                                          </p:val>
                                        </p:tav>
                                      </p:tavLst>
                                    </p:anim>
                                    <p:animEffect transition="in" filter="fade">
                                      <p:cBhvr>
                                        <p:cTn id="55" dur="400"/>
                                        <p:tgtEl>
                                          <p:spTgt spid="134"/>
                                        </p:tgtEl>
                                      </p:cBhvr>
                                    </p:animEffect>
                                  </p:childTnLst>
                                </p:cTn>
                              </p:par>
                              <p:par>
                                <p:cTn id="56" presetID="8" presetClass="emph" presetSubtype="0" fill="hold" grpId="1" nodeType="withEffect">
                                  <p:stCondLst>
                                    <p:cond delay="400"/>
                                  </p:stCondLst>
                                  <p:childTnLst>
                                    <p:animRot by="21600000">
                                      <p:cBhvr>
                                        <p:cTn id="57" dur="400" fill="hold"/>
                                        <p:tgtEl>
                                          <p:spTgt spid="134"/>
                                        </p:tgtEl>
                                        <p:attrNameLst>
                                          <p:attrName>r</p:attrName>
                                        </p:attrNameLst>
                                      </p:cBhvr>
                                    </p:animRo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44"/>
                                        </p:tgtEl>
                                        <p:attrNameLst>
                                          <p:attrName>style.visibility</p:attrName>
                                        </p:attrNameLst>
                                      </p:cBhvr>
                                      <p:to>
                                        <p:strVal val="visible"/>
                                      </p:to>
                                    </p:set>
                                    <p:animEffect transition="in" filter="wipe(right)">
                                      <p:cBhvr>
                                        <p:cTn id="61" dur="500"/>
                                        <p:tgtEl>
                                          <p:spTgt spid="14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right)">
                                      <p:cBhvr>
                                        <p:cTn id="64" dur="500"/>
                                        <p:tgtEl>
                                          <p:spTgt spid="145"/>
                                        </p:tgtEl>
                                      </p:cBhvr>
                                    </p:animEffect>
                                  </p:childTnLst>
                                </p:cTn>
                              </p:par>
                              <p:par>
                                <p:cTn id="65" presetID="31" presetClass="entr" presetSubtype="0" fill="hold" grpId="0" nodeType="withEffect">
                                  <p:stCondLst>
                                    <p:cond delay="400"/>
                                  </p:stCondLst>
                                  <p:childTnLst>
                                    <p:set>
                                      <p:cBhvr>
                                        <p:cTn id="66" dur="1" fill="hold">
                                          <p:stCondLst>
                                            <p:cond delay="0"/>
                                          </p:stCondLst>
                                        </p:cTn>
                                        <p:tgtEl>
                                          <p:spTgt spid="135"/>
                                        </p:tgtEl>
                                        <p:attrNameLst>
                                          <p:attrName>style.visibility</p:attrName>
                                        </p:attrNameLst>
                                      </p:cBhvr>
                                      <p:to>
                                        <p:strVal val="visible"/>
                                      </p:to>
                                    </p:set>
                                    <p:anim calcmode="lin" valueType="num">
                                      <p:cBhvr>
                                        <p:cTn id="67" dur="400" fill="hold"/>
                                        <p:tgtEl>
                                          <p:spTgt spid="135"/>
                                        </p:tgtEl>
                                        <p:attrNameLst>
                                          <p:attrName>ppt_w</p:attrName>
                                        </p:attrNameLst>
                                      </p:cBhvr>
                                      <p:tavLst>
                                        <p:tav tm="0">
                                          <p:val>
                                            <p:fltVal val="0"/>
                                          </p:val>
                                        </p:tav>
                                        <p:tav tm="100000">
                                          <p:val>
                                            <p:strVal val="#ppt_w"/>
                                          </p:val>
                                        </p:tav>
                                      </p:tavLst>
                                    </p:anim>
                                    <p:anim calcmode="lin" valueType="num">
                                      <p:cBhvr>
                                        <p:cTn id="68" dur="400" fill="hold"/>
                                        <p:tgtEl>
                                          <p:spTgt spid="135"/>
                                        </p:tgtEl>
                                        <p:attrNameLst>
                                          <p:attrName>ppt_h</p:attrName>
                                        </p:attrNameLst>
                                      </p:cBhvr>
                                      <p:tavLst>
                                        <p:tav tm="0">
                                          <p:val>
                                            <p:fltVal val="0"/>
                                          </p:val>
                                        </p:tav>
                                        <p:tav tm="100000">
                                          <p:val>
                                            <p:strVal val="#ppt_h"/>
                                          </p:val>
                                        </p:tav>
                                      </p:tavLst>
                                    </p:anim>
                                    <p:anim calcmode="lin" valueType="num">
                                      <p:cBhvr>
                                        <p:cTn id="69" dur="400" fill="hold"/>
                                        <p:tgtEl>
                                          <p:spTgt spid="135"/>
                                        </p:tgtEl>
                                        <p:attrNameLst>
                                          <p:attrName>style.rotation</p:attrName>
                                        </p:attrNameLst>
                                      </p:cBhvr>
                                      <p:tavLst>
                                        <p:tav tm="0">
                                          <p:val>
                                            <p:fltVal val="90"/>
                                          </p:val>
                                        </p:tav>
                                        <p:tav tm="100000">
                                          <p:val>
                                            <p:fltVal val="0"/>
                                          </p:val>
                                        </p:tav>
                                      </p:tavLst>
                                    </p:anim>
                                    <p:animEffect transition="in" filter="fade">
                                      <p:cBhvr>
                                        <p:cTn id="70" dur="400"/>
                                        <p:tgtEl>
                                          <p:spTgt spid="135"/>
                                        </p:tgtEl>
                                      </p:cBhvr>
                                    </p:animEffect>
                                  </p:childTnLst>
                                </p:cTn>
                              </p:par>
                              <p:par>
                                <p:cTn id="71" presetID="8" presetClass="emph" presetSubtype="0" fill="hold" grpId="1" nodeType="withEffect">
                                  <p:stCondLst>
                                    <p:cond delay="400"/>
                                  </p:stCondLst>
                                  <p:childTnLst>
                                    <p:animRot by="21600000">
                                      <p:cBhvr>
                                        <p:cTn id="72" dur="400" fill="hold"/>
                                        <p:tgtEl>
                                          <p:spTgt spid="135"/>
                                        </p:tgtEl>
                                        <p:attrNameLst>
                                          <p:attrName>r</p:attrName>
                                        </p:attrNameLst>
                                      </p:cBhvr>
                                    </p:animRot>
                                  </p:childTnLst>
                                </p:cTn>
                              </p:par>
                            </p:childTnLst>
                          </p:cTn>
                        </p:par>
                        <p:par>
                          <p:cTn id="73" fill="hold">
                            <p:stCondLst>
                              <p:cond delay="2500"/>
                            </p:stCondLst>
                            <p:childTnLst>
                              <p:par>
                                <p:cTn id="74" presetID="22" presetClass="entr" presetSubtype="8" fill="hold" grpId="0" nodeType="afterEffect">
                                  <p:stCondLst>
                                    <p:cond delay="0"/>
                                  </p:stCondLst>
                                  <p:childTnLst>
                                    <p:set>
                                      <p:cBhvr>
                                        <p:cTn id="75" dur="1" fill="hold">
                                          <p:stCondLst>
                                            <p:cond delay="0"/>
                                          </p:stCondLst>
                                        </p:cTn>
                                        <p:tgtEl>
                                          <p:spTgt spid="140"/>
                                        </p:tgtEl>
                                        <p:attrNameLst>
                                          <p:attrName>style.visibility</p:attrName>
                                        </p:attrNameLst>
                                      </p:cBhvr>
                                      <p:to>
                                        <p:strVal val="visible"/>
                                      </p:to>
                                    </p:set>
                                    <p:animEffect transition="in" filter="wipe(left)">
                                      <p:cBhvr>
                                        <p:cTn id="76" dur="500"/>
                                        <p:tgtEl>
                                          <p:spTgt spid="1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wipe(left)">
                                      <p:cBhvr>
                                        <p:cTn id="79" dur="500"/>
                                        <p:tgtEl>
                                          <p:spTgt spid="141"/>
                                        </p:tgtEl>
                                      </p:cBhvr>
                                    </p:animEffect>
                                  </p:childTnLst>
                                </p:cTn>
                              </p:par>
                              <p:par>
                                <p:cTn id="80" presetID="31" presetClass="entr" presetSubtype="0" fill="hold" grpId="0" nodeType="withEffect">
                                  <p:stCondLst>
                                    <p:cond delay="400"/>
                                  </p:stCondLst>
                                  <p:childTnLst>
                                    <p:set>
                                      <p:cBhvr>
                                        <p:cTn id="81" dur="1" fill="hold">
                                          <p:stCondLst>
                                            <p:cond delay="0"/>
                                          </p:stCondLst>
                                        </p:cTn>
                                        <p:tgtEl>
                                          <p:spTgt spid="136"/>
                                        </p:tgtEl>
                                        <p:attrNameLst>
                                          <p:attrName>style.visibility</p:attrName>
                                        </p:attrNameLst>
                                      </p:cBhvr>
                                      <p:to>
                                        <p:strVal val="visible"/>
                                      </p:to>
                                    </p:set>
                                    <p:anim calcmode="lin" valueType="num">
                                      <p:cBhvr>
                                        <p:cTn id="82" dur="400" fill="hold"/>
                                        <p:tgtEl>
                                          <p:spTgt spid="136"/>
                                        </p:tgtEl>
                                        <p:attrNameLst>
                                          <p:attrName>ppt_w</p:attrName>
                                        </p:attrNameLst>
                                      </p:cBhvr>
                                      <p:tavLst>
                                        <p:tav tm="0">
                                          <p:val>
                                            <p:fltVal val="0"/>
                                          </p:val>
                                        </p:tav>
                                        <p:tav tm="100000">
                                          <p:val>
                                            <p:strVal val="#ppt_w"/>
                                          </p:val>
                                        </p:tav>
                                      </p:tavLst>
                                    </p:anim>
                                    <p:anim calcmode="lin" valueType="num">
                                      <p:cBhvr>
                                        <p:cTn id="83" dur="400" fill="hold"/>
                                        <p:tgtEl>
                                          <p:spTgt spid="136"/>
                                        </p:tgtEl>
                                        <p:attrNameLst>
                                          <p:attrName>ppt_h</p:attrName>
                                        </p:attrNameLst>
                                      </p:cBhvr>
                                      <p:tavLst>
                                        <p:tav tm="0">
                                          <p:val>
                                            <p:fltVal val="0"/>
                                          </p:val>
                                        </p:tav>
                                        <p:tav tm="100000">
                                          <p:val>
                                            <p:strVal val="#ppt_h"/>
                                          </p:val>
                                        </p:tav>
                                      </p:tavLst>
                                    </p:anim>
                                    <p:anim calcmode="lin" valueType="num">
                                      <p:cBhvr>
                                        <p:cTn id="84" dur="400" fill="hold"/>
                                        <p:tgtEl>
                                          <p:spTgt spid="136"/>
                                        </p:tgtEl>
                                        <p:attrNameLst>
                                          <p:attrName>style.rotation</p:attrName>
                                        </p:attrNameLst>
                                      </p:cBhvr>
                                      <p:tavLst>
                                        <p:tav tm="0">
                                          <p:val>
                                            <p:fltVal val="90"/>
                                          </p:val>
                                        </p:tav>
                                        <p:tav tm="100000">
                                          <p:val>
                                            <p:fltVal val="0"/>
                                          </p:val>
                                        </p:tav>
                                      </p:tavLst>
                                    </p:anim>
                                    <p:animEffect transition="in" filter="fade">
                                      <p:cBhvr>
                                        <p:cTn id="85" dur="400"/>
                                        <p:tgtEl>
                                          <p:spTgt spid="136"/>
                                        </p:tgtEl>
                                      </p:cBhvr>
                                    </p:animEffect>
                                  </p:childTnLst>
                                </p:cTn>
                              </p:par>
                              <p:par>
                                <p:cTn id="86" presetID="8" presetClass="emph" presetSubtype="0" fill="hold" grpId="1" nodeType="withEffect">
                                  <p:stCondLst>
                                    <p:cond delay="400"/>
                                  </p:stCondLst>
                                  <p:childTnLst>
                                    <p:animRot by="21600000">
                                      <p:cBhvr>
                                        <p:cTn id="87" dur="400" fill="hold"/>
                                        <p:tgtEl>
                                          <p:spTgt spid="136"/>
                                        </p:tgtEl>
                                        <p:attrNameLst>
                                          <p:attrName>r</p:attrName>
                                        </p:attrNameLst>
                                      </p:cBhvr>
                                    </p:animRot>
                                  </p:childTnLst>
                                </p:cTn>
                              </p:par>
                            </p:childTnLst>
                          </p:cTn>
                        </p:par>
                        <p:par>
                          <p:cTn id="88" fill="hold">
                            <p:stCondLst>
                              <p:cond delay="3000"/>
                            </p:stCondLst>
                            <p:childTnLst>
                              <p:par>
                                <p:cTn id="89" presetID="22" presetClass="entr" presetSubtype="2" fill="hold" grpId="0" nodeType="afterEffect">
                                  <p:stCondLst>
                                    <p:cond delay="0"/>
                                  </p:stCondLst>
                                  <p:childTnLst>
                                    <p:set>
                                      <p:cBhvr>
                                        <p:cTn id="90" dur="1" fill="hold">
                                          <p:stCondLst>
                                            <p:cond delay="0"/>
                                          </p:stCondLst>
                                        </p:cTn>
                                        <p:tgtEl>
                                          <p:spTgt spid="146"/>
                                        </p:tgtEl>
                                        <p:attrNameLst>
                                          <p:attrName>style.visibility</p:attrName>
                                        </p:attrNameLst>
                                      </p:cBhvr>
                                      <p:to>
                                        <p:strVal val="visible"/>
                                      </p:to>
                                    </p:set>
                                    <p:animEffect transition="in" filter="wipe(right)">
                                      <p:cBhvr>
                                        <p:cTn id="91" dur="500"/>
                                        <p:tgtEl>
                                          <p:spTgt spid="14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right)">
                                      <p:cBhvr>
                                        <p:cTn id="94" dur="500"/>
                                        <p:tgtEl>
                                          <p:spTgt spid="147"/>
                                        </p:tgtEl>
                                      </p:cBhvr>
                                    </p:animEffect>
                                  </p:childTnLst>
                                </p:cTn>
                              </p:par>
                              <p:par>
                                <p:cTn id="95" presetID="31" presetClass="entr" presetSubtype="0" fill="hold" grpId="0" nodeType="withEffect">
                                  <p:stCondLst>
                                    <p:cond delay="400"/>
                                  </p:stCondLst>
                                  <p:childTnLst>
                                    <p:set>
                                      <p:cBhvr>
                                        <p:cTn id="96" dur="1" fill="hold">
                                          <p:stCondLst>
                                            <p:cond delay="0"/>
                                          </p:stCondLst>
                                        </p:cTn>
                                        <p:tgtEl>
                                          <p:spTgt spid="137"/>
                                        </p:tgtEl>
                                        <p:attrNameLst>
                                          <p:attrName>style.visibility</p:attrName>
                                        </p:attrNameLst>
                                      </p:cBhvr>
                                      <p:to>
                                        <p:strVal val="visible"/>
                                      </p:to>
                                    </p:set>
                                    <p:anim calcmode="lin" valueType="num">
                                      <p:cBhvr>
                                        <p:cTn id="97" dur="400" fill="hold"/>
                                        <p:tgtEl>
                                          <p:spTgt spid="137"/>
                                        </p:tgtEl>
                                        <p:attrNameLst>
                                          <p:attrName>ppt_w</p:attrName>
                                        </p:attrNameLst>
                                      </p:cBhvr>
                                      <p:tavLst>
                                        <p:tav tm="0">
                                          <p:val>
                                            <p:fltVal val="0"/>
                                          </p:val>
                                        </p:tav>
                                        <p:tav tm="100000">
                                          <p:val>
                                            <p:strVal val="#ppt_w"/>
                                          </p:val>
                                        </p:tav>
                                      </p:tavLst>
                                    </p:anim>
                                    <p:anim calcmode="lin" valueType="num">
                                      <p:cBhvr>
                                        <p:cTn id="98" dur="400" fill="hold"/>
                                        <p:tgtEl>
                                          <p:spTgt spid="137"/>
                                        </p:tgtEl>
                                        <p:attrNameLst>
                                          <p:attrName>ppt_h</p:attrName>
                                        </p:attrNameLst>
                                      </p:cBhvr>
                                      <p:tavLst>
                                        <p:tav tm="0">
                                          <p:val>
                                            <p:fltVal val="0"/>
                                          </p:val>
                                        </p:tav>
                                        <p:tav tm="100000">
                                          <p:val>
                                            <p:strVal val="#ppt_h"/>
                                          </p:val>
                                        </p:tav>
                                      </p:tavLst>
                                    </p:anim>
                                    <p:anim calcmode="lin" valueType="num">
                                      <p:cBhvr>
                                        <p:cTn id="99" dur="400" fill="hold"/>
                                        <p:tgtEl>
                                          <p:spTgt spid="137"/>
                                        </p:tgtEl>
                                        <p:attrNameLst>
                                          <p:attrName>style.rotation</p:attrName>
                                        </p:attrNameLst>
                                      </p:cBhvr>
                                      <p:tavLst>
                                        <p:tav tm="0">
                                          <p:val>
                                            <p:fltVal val="90"/>
                                          </p:val>
                                        </p:tav>
                                        <p:tav tm="100000">
                                          <p:val>
                                            <p:fltVal val="0"/>
                                          </p:val>
                                        </p:tav>
                                      </p:tavLst>
                                    </p:anim>
                                    <p:animEffect transition="in" filter="fade">
                                      <p:cBhvr>
                                        <p:cTn id="100" dur="400"/>
                                        <p:tgtEl>
                                          <p:spTgt spid="137"/>
                                        </p:tgtEl>
                                      </p:cBhvr>
                                    </p:animEffect>
                                  </p:childTnLst>
                                </p:cTn>
                              </p:par>
                              <p:par>
                                <p:cTn id="101" presetID="8" presetClass="emph" presetSubtype="0" fill="hold" grpId="1" nodeType="withEffect">
                                  <p:stCondLst>
                                    <p:cond delay="400"/>
                                  </p:stCondLst>
                                  <p:childTnLst>
                                    <p:animRot by="21600000">
                                      <p:cBhvr>
                                        <p:cTn id="102" dur="400" fill="hold"/>
                                        <p:tgtEl>
                                          <p:spTgt spid="137"/>
                                        </p:tgtEl>
                                        <p:attrNameLst>
                                          <p:attrName>r</p:attrName>
                                        </p:attrNameLst>
                                      </p:cBhvr>
                                    </p:animRo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wipe(left)">
                                      <p:cBhvr>
                                        <p:cTn id="106" dur="500"/>
                                        <p:tgtEl>
                                          <p:spTgt spid="14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43"/>
                                        </p:tgtEl>
                                        <p:attrNameLst>
                                          <p:attrName>style.visibility</p:attrName>
                                        </p:attrNameLst>
                                      </p:cBhvr>
                                      <p:to>
                                        <p:strVal val="visible"/>
                                      </p:to>
                                    </p:set>
                                    <p:animEffect transition="in" filter="wipe(left)">
                                      <p:cBhvr>
                                        <p:cTn id="10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p:bldP spid="133" grpId="1"/>
      <p:bldP spid="134" grpId="0"/>
      <p:bldP spid="134" grpId="1"/>
      <p:bldP spid="135" grpId="0"/>
      <p:bldP spid="135" grpId="1"/>
      <p:bldP spid="136" grpId="0"/>
      <p:bldP spid="136" grpId="1"/>
      <p:bldP spid="137" grpId="0"/>
      <p:bldP spid="137" grpId="1"/>
      <p:bldP spid="138" grpId="0"/>
      <p:bldP spid="139" grpId="0"/>
      <p:bldP spid="140" grpId="0"/>
      <p:bldP spid="141" grpId="0"/>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29768" y="60602"/>
            <a:ext cx="3780252" cy="415370"/>
          </a:xfrm>
          <a:prstGeom prst="rect">
            <a:avLst/>
          </a:prstGeom>
          <a:noFill/>
        </p:spPr>
        <p:txBody>
          <a:bodyPr wrap="square" rtlCol="0">
            <a:spAutoFit/>
          </a:bodyPr>
          <a:lstStyle/>
          <a:p>
            <a:pPr defTabSz="913765" fontAlgn="auto">
              <a:spcBef>
                <a:spcPts val="0"/>
              </a:spcBef>
              <a:spcAft>
                <a:spcPts val="0"/>
              </a:spcAft>
            </a:pPr>
            <a:r>
              <a:rPr lang="zh-CN" altLang="en-US" sz="2100" b="1">
                <a:solidFill>
                  <a:schemeClr val="bg1"/>
                </a:solidFill>
                <a:latin typeface="微软雅黑" pitchFamily="34" charset="-122"/>
                <a:ea typeface="微软雅黑" pitchFamily="34" charset="-122"/>
              </a:rPr>
              <a:t>第一部分总体情况和编报体系</a:t>
            </a:r>
          </a:p>
        </p:txBody>
      </p:sp>
      <p:grpSp>
        <p:nvGrpSpPr>
          <p:cNvPr id="31" name="组合 30"/>
          <p:cNvGrpSpPr/>
          <p:nvPr/>
        </p:nvGrpSpPr>
        <p:grpSpPr>
          <a:xfrm rot="14400000">
            <a:off x="-38083" y="687118"/>
            <a:ext cx="344020" cy="281678"/>
            <a:chOff x="3059816" y="700304"/>
            <a:chExt cx="615694" cy="504120"/>
          </a:xfrm>
          <a:solidFill>
            <a:srgbClr val="003366"/>
          </a:solidFill>
        </p:grpSpPr>
        <p:sp>
          <p:nvSpPr>
            <p:cNvPr id="32" name="椭圆 31"/>
            <p:cNvSpPr/>
            <p:nvPr/>
          </p:nvSpPr>
          <p:spPr>
            <a:xfrm>
              <a:off x="3531462" y="844352"/>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3" name="椭圆 32"/>
            <p:cNvSpPr/>
            <p:nvPr/>
          </p:nvSpPr>
          <p:spPr>
            <a:xfrm>
              <a:off x="3059816" y="700304"/>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sp>
          <p:nvSpPr>
            <p:cNvPr id="34" name="椭圆 33"/>
            <p:cNvSpPr/>
            <p:nvPr/>
          </p:nvSpPr>
          <p:spPr>
            <a:xfrm>
              <a:off x="3059816" y="1060376"/>
              <a:ext cx="144048" cy="144048"/>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pitchFamily="2" charset="-122"/>
              </a:endParaRPr>
            </a:p>
          </p:txBody>
        </p:sp>
        <p:cxnSp>
          <p:nvCxnSpPr>
            <p:cNvPr id="35" name="直接连接符 34"/>
            <p:cNvCxnSpPr>
              <a:stCxn id="32" idx="7"/>
              <a:endCxn id="34" idx="3"/>
            </p:cNvCxnSpPr>
            <p:nvPr/>
          </p:nvCxnSpPr>
          <p:spPr>
            <a:xfrm flipH="1">
              <a:off x="3080911" y="865447"/>
              <a:ext cx="573504" cy="317882"/>
            </a:xfrm>
            <a:prstGeom prst="line">
              <a:avLst/>
            </a:prstGeom>
            <a:grpFill/>
            <a:ln w="9525" cap="flat" cmpd="sng" algn="ctr">
              <a:solidFill>
                <a:srgbClr val="003366"/>
              </a:solidFill>
              <a:prstDash val="solid"/>
            </a:ln>
            <a:effectLst/>
          </p:spPr>
        </p:cxnSp>
        <p:cxnSp>
          <p:nvCxnSpPr>
            <p:cNvPr id="36" name="直接连接符 35"/>
            <p:cNvCxnSpPr>
              <a:stCxn id="33" idx="0"/>
            </p:cNvCxnSpPr>
            <p:nvPr/>
          </p:nvCxnSpPr>
          <p:spPr>
            <a:xfrm>
              <a:off x="3131840" y="700304"/>
              <a:ext cx="0" cy="447037"/>
            </a:xfrm>
            <a:prstGeom prst="line">
              <a:avLst/>
            </a:prstGeom>
            <a:grpFill/>
            <a:ln w="9525" cap="flat" cmpd="sng" algn="ctr">
              <a:solidFill>
                <a:srgbClr val="003366"/>
              </a:solidFill>
              <a:prstDash val="solid"/>
            </a:ln>
            <a:effectLst/>
          </p:spPr>
        </p:cxnSp>
      </p:grpSp>
      <p:sp>
        <p:nvSpPr>
          <p:cNvPr id="37" name="Rectangle 22"/>
          <p:cNvSpPr>
            <a:spLocks noChangeArrowheads="1"/>
          </p:cNvSpPr>
          <p:nvPr/>
        </p:nvSpPr>
        <p:spPr bwMode="auto">
          <a:xfrm>
            <a:off x="320293" y="712165"/>
            <a:ext cx="2445595" cy="36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nSpc>
                <a:spcPct val="120000"/>
              </a:lnSpc>
              <a:spcBef>
                <a:spcPts val="0"/>
              </a:spcBef>
              <a:spcAft>
                <a:spcPts val="0"/>
              </a:spcAft>
            </a:pPr>
            <a:r>
              <a:rPr lang="zh-CN" altLang="en-US" sz="1600" b="1">
                <a:solidFill>
                  <a:srgbClr val="545454"/>
                </a:solidFill>
                <a:latin typeface="微软雅黑" pitchFamily="34" charset="-122"/>
                <a:ea typeface="微软雅黑" pitchFamily="34" charset="-122"/>
              </a:rPr>
              <a:t>编报内容</a:t>
            </a:r>
            <a:endParaRPr lang="en-US" altLang="zh-CN" sz="1600" b="1">
              <a:solidFill>
                <a:srgbClr val="545454"/>
              </a:solidFill>
              <a:latin typeface="微软雅黑" pitchFamily="34" charset="-122"/>
              <a:ea typeface="微软雅黑" pitchFamily="34" charset="-122"/>
            </a:endParaRPr>
          </a:p>
        </p:txBody>
      </p:sp>
      <p:sp>
        <p:nvSpPr>
          <p:cNvPr id="123" name="矩形 122"/>
          <p:cNvSpPr/>
          <p:nvPr/>
        </p:nvSpPr>
        <p:spPr>
          <a:xfrm>
            <a:off x="5879690" y="734642"/>
            <a:ext cx="1456739" cy="4897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3765" fontAlgn="auto">
              <a:spcBef>
                <a:spcPts val="0"/>
              </a:spcBef>
              <a:spcAft>
                <a:spcPts val="0"/>
              </a:spcAft>
            </a:pPr>
            <a:r>
              <a:rPr lang="zh-CN" altLang="en-US" sz="2000" b="1">
                <a:solidFill>
                  <a:schemeClr val="bg1"/>
                </a:solidFill>
                <a:latin typeface="微软雅黑" pitchFamily="34" charset="-122"/>
                <a:ea typeface="微软雅黑" pitchFamily="34" charset="-122"/>
              </a:rPr>
              <a:t>填报说明</a:t>
            </a:r>
          </a:p>
        </p:txBody>
      </p:sp>
      <p:sp>
        <p:nvSpPr>
          <p:cNvPr id="125" name="矩形 124"/>
          <p:cNvSpPr/>
          <p:nvPr/>
        </p:nvSpPr>
        <p:spPr>
          <a:xfrm>
            <a:off x="7534745" y="734642"/>
            <a:ext cx="1456739" cy="4897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3765" fontAlgn="auto">
              <a:spcBef>
                <a:spcPts val="0"/>
              </a:spcBef>
              <a:spcAft>
                <a:spcPts val="0"/>
              </a:spcAft>
            </a:pPr>
            <a:r>
              <a:rPr lang="zh-CN" altLang="en-US" sz="2000" b="1">
                <a:solidFill>
                  <a:schemeClr val="bg1"/>
                </a:solidFill>
                <a:latin typeface="微软雅黑" pitchFamily="34" charset="-122"/>
                <a:ea typeface="微软雅黑" pitchFamily="34" charset="-122"/>
              </a:rPr>
              <a:t>分析报告</a:t>
            </a:r>
          </a:p>
        </p:txBody>
      </p:sp>
      <p:sp>
        <p:nvSpPr>
          <p:cNvPr id="59" name="矩形 58"/>
          <p:cNvSpPr/>
          <p:nvPr/>
        </p:nvSpPr>
        <p:spPr>
          <a:xfrm>
            <a:off x="2256210" y="734642"/>
            <a:ext cx="3458760" cy="4897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3765" fontAlgn="auto">
              <a:spcBef>
                <a:spcPts val="0"/>
              </a:spcBef>
              <a:spcAft>
                <a:spcPts val="0"/>
              </a:spcAft>
            </a:pPr>
            <a:r>
              <a:rPr lang="zh-CN" altLang="en-US" sz="2000" b="1">
                <a:solidFill>
                  <a:schemeClr val="bg1"/>
                </a:solidFill>
                <a:latin typeface="微软雅黑" pitchFamily="34" charset="-122"/>
                <a:ea typeface="微软雅黑" pitchFamily="34" charset="-122"/>
              </a:rPr>
              <a:t>资产报表</a:t>
            </a:r>
          </a:p>
        </p:txBody>
      </p:sp>
      <p:grpSp>
        <p:nvGrpSpPr>
          <p:cNvPr id="129" name="组合 128"/>
          <p:cNvGrpSpPr/>
          <p:nvPr/>
        </p:nvGrpSpPr>
        <p:grpSpPr>
          <a:xfrm>
            <a:off x="249670" y="1224435"/>
            <a:ext cx="8741814" cy="3842944"/>
            <a:chOff x="249670" y="1224435"/>
            <a:chExt cx="8741814" cy="3842944"/>
          </a:xfrm>
        </p:grpSpPr>
        <p:sp>
          <p:nvSpPr>
            <p:cNvPr id="112" name="任意多边形: 形状 111"/>
            <p:cNvSpPr/>
            <p:nvPr/>
          </p:nvSpPr>
          <p:spPr>
            <a:xfrm>
              <a:off x="7221296" y="1424737"/>
              <a:ext cx="1770188" cy="3642642"/>
            </a:xfrm>
            <a:custGeom>
              <a:avLst/>
              <a:gdLst>
                <a:gd name="connsiteX0" fmla="*/ 0 w 1742390"/>
                <a:gd name="connsiteY0" fmla="*/ 0 h 3642642"/>
                <a:gd name="connsiteX1" fmla="*/ 1742390 w 1742390"/>
                <a:gd name="connsiteY1" fmla="*/ 0 h 3642642"/>
                <a:gd name="connsiteX2" fmla="*/ 1742390 w 1742390"/>
                <a:gd name="connsiteY2" fmla="*/ 3437733 h 3642642"/>
                <a:gd name="connsiteX3" fmla="*/ 1728698 w 1742390"/>
                <a:gd name="connsiteY3" fmla="*/ 3444589 h 3642642"/>
                <a:gd name="connsiteX4" fmla="*/ 1721902 w 1742390"/>
                <a:gd name="connsiteY4" fmla="*/ 3455952 h 3642642"/>
                <a:gd name="connsiteX5" fmla="*/ 1635399 w 1742390"/>
                <a:gd name="connsiteY5" fmla="*/ 3485154 h 3642642"/>
                <a:gd name="connsiteX6" fmla="*/ 1548897 w 1742390"/>
                <a:gd name="connsiteY6" fmla="*/ 3455952 h 3642642"/>
                <a:gd name="connsiteX7" fmla="*/ 1548897 w 1742390"/>
                <a:gd name="connsiteY7" fmla="*/ 3642642 h 3642642"/>
                <a:gd name="connsiteX8" fmla="*/ 0 w 1742390"/>
                <a:gd name="connsiteY8" fmla="*/ 3642642 h 3642642"/>
                <a:gd name="connsiteX0-1" fmla="*/ 0 w 1742390"/>
                <a:gd name="connsiteY0-2" fmla="*/ 0 h 3642642"/>
                <a:gd name="connsiteX1-3" fmla="*/ 903277 w 1742390"/>
                <a:gd name="connsiteY1-4" fmla="*/ 409 h 3642642"/>
                <a:gd name="connsiteX2-5" fmla="*/ 1742390 w 1742390"/>
                <a:gd name="connsiteY2-6" fmla="*/ 0 h 3642642"/>
                <a:gd name="connsiteX3-7" fmla="*/ 1742390 w 1742390"/>
                <a:gd name="connsiteY3-8" fmla="*/ 3437733 h 3642642"/>
                <a:gd name="connsiteX4-9" fmla="*/ 1728698 w 1742390"/>
                <a:gd name="connsiteY4-10" fmla="*/ 3444589 h 3642642"/>
                <a:gd name="connsiteX5-11" fmla="*/ 1721902 w 1742390"/>
                <a:gd name="connsiteY5-12" fmla="*/ 3455952 h 3642642"/>
                <a:gd name="connsiteX6-13" fmla="*/ 1635399 w 1742390"/>
                <a:gd name="connsiteY6-14" fmla="*/ 3485154 h 3642642"/>
                <a:gd name="connsiteX7-15" fmla="*/ 1548897 w 1742390"/>
                <a:gd name="connsiteY7-16" fmla="*/ 3455952 h 3642642"/>
                <a:gd name="connsiteX8-17" fmla="*/ 1548897 w 1742390"/>
                <a:gd name="connsiteY8-18" fmla="*/ 3642642 h 3642642"/>
                <a:gd name="connsiteX9" fmla="*/ 0 w 1742390"/>
                <a:gd name="connsiteY9" fmla="*/ 3642642 h 3642642"/>
                <a:gd name="connsiteX10" fmla="*/ 0 w 1742390"/>
                <a:gd name="connsiteY10" fmla="*/ 0 h 36426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 ang="0">
                  <a:pos x="connsiteX10" y="connsiteY10"/>
                </a:cxn>
              </a:cxnLst>
              <a:rect l="l" t="t" r="r" b="b"/>
              <a:pathLst>
                <a:path w="1742390" h="3642642">
                  <a:moveTo>
                    <a:pt x="0" y="0"/>
                  </a:moveTo>
                  <a:lnTo>
                    <a:pt x="903277" y="409"/>
                  </a:lnTo>
                  <a:lnTo>
                    <a:pt x="1742390" y="0"/>
                  </a:lnTo>
                  <a:lnTo>
                    <a:pt x="1742390" y="3437733"/>
                  </a:lnTo>
                  <a:lnTo>
                    <a:pt x="1728698" y="3444589"/>
                  </a:lnTo>
                  <a:cubicBezTo>
                    <a:pt x="1724322" y="3448083"/>
                    <a:pt x="1721902" y="3451922"/>
                    <a:pt x="1721902" y="3455952"/>
                  </a:cubicBezTo>
                  <a:cubicBezTo>
                    <a:pt x="1721902" y="3472072"/>
                    <a:pt x="1683183" y="3485154"/>
                    <a:pt x="1635399" y="3485154"/>
                  </a:cubicBezTo>
                  <a:cubicBezTo>
                    <a:pt x="1587615" y="3485154"/>
                    <a:pt x="1548897" y="3472072"/>
                    <a:pt x="1548897" y="3455952"/>
                  </a:cubicBezTo>
                  <a:lnTo>
                    <a:pt x="1548897" y="3642642"/>
                  </a:lnTo>
                  <a:lnTo>
                    <a:pt x="0" y="3642642"/>
                  </a:lnTo>
                  <a:lnTo>
                    <a:pt x="0" y="0"/>
                  </a:lnTo>
                  <a:close/>
                </a:path>
              </a:pathLst>
            </a:custGeom>
            <a:noFill/>
            <a:ln>
              <a:solidFill>
                <a:srgbClr val="1B328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b="1">
                  <a:solidFill>
                    <a:srgbClr val="1B3280"/>
                  </a:solidFill>
                  <a:latin typeface="微软雅黑" pitchFamily="34" charset="-122"/>
                  <a:ea typeface="微软雅黑" pitchFamily="34" charset="-122"/>
                </a:rPr>
                <a:t>汇总表</a:t>
              </a:r>
              <a:endParaRPr lang="en-US" altLang="zh-CN" b="1">
                <a:solidFill>
                  <a:srgbClr val="1B3280"/>
                </a:solidFill>
                <a:latin typeface="微软雅黑" pitchFamily="34" charset="-122"/>
                <a:ea typeface="微软雅黑" pitchFamily="34" charset="-122"/>
              </a:endParaRPr>
            </a:p>
            <a:p>
              <a:pPr>
                <a:lnSpc>
                  <a:spcPct val="150000"/>
                </a:lnSpc>
                <a:spcBef>
                  <a:spcPts val="600"/>
                </a:spcBef>
              </a:pPr>
              <a:r>
                <a:rPr lang="zh-CN" altLang="en-US" sz="1300">
                  <a:solidFill>
                    <a:srgbClr val="1B3280"/>
                  </a:solidFill>
                  <a:latin typeface="微软雅黑" pitchFamily="34" charset="-122"/>
                  <a:ea typeface="微软雅黑" pitchFamily="34" charset="-122"/>
                </a:rPr>
                <a:t>由各行政事业单位、各级主管部门、财政部门按照财务隶属关系（行政区划）</a:t>
              </a:r>
              <a:r>
                <a:rPr lang="zh-CN" altLang="en-US" sz="1300" b="1">
                  <a:solidFill>
                    <a:srgbClr val="1B3280"/>
                  </a:solidFill>
                  <a:latin typeface="微软雅黑" pitchFamily="34" charset="-122"/>
                  <a:ea typeface="微软雅黑" pitchFamily="34" charset="-122"/>
                </a:rPr>
                <a:t>逐级汇总编报</a:t>
              </a:r>
              <a:r>
                <a:rPr lang="zh-CN" altLang="en-US" sz="1300">
                  <a:solidFill>
                    <a:srgbClr val="1B3280"/>
                  </a:solidFill>
                  <a:latin typeface="微软雅黑" pitchFamily="34" charset="-122"/>
                  <a:ea typeface="微软雅黑" pitchFamily="34" charset="-122"/>
                </a:rPr>
                <a:t>。反映部门</a:t>
              </a:r>
              <a:r>
                <a:rPr lang="zh-CN" altLang="en-US" sz="1300" b="1">
                  <a:solidFill>
                    <a:srgbClr val="C00000"/>
                  </a:solidFill>
                  <a:latin typeface="微软雅黑" pitchFamily="34" charset="-122"/>
                  <a:ea typeface="微软雅黑" pitchFamily="34" charset="-122"/>
                </a:rPr>
                <a:t>资产总体情况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存量情况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配置情况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使用情况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处置情况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收益情况</a:t>
              </a:r>
              <a:r>
                <a:rPr lang="zh-CN" altLang="en-US" sz="1300">
                  <a:solidFill>
                    <a:srgbClr val="1B3280"/>
                  </a:solidFill>
                  <a:latin typeface="微软雅黑" pitchFamily="34" charset="-122"/>
                  <a:ea typeface="微软雅黑" pitchFamily="34" charset="-122"/>
                </a:rPr>
                <a:t>、</a:t>
              </a:r>
              <a:r>
                <a:rPr lang="zh-CN" altLang="en-US" sz="1300" b="1">
                  <a:solidFill>
                    <a:srgbClr val="C00000"/>
                  </a:solidFill>
                  <a:latin typeface="微软雅黑" pitchFamily="34" charset="-122"/>
                  <a:ea typeface="微软雅黑" pitchFamily="34" charset="-122"/>
                </a:rPr>
                <a:t>行政单位公共基础设施情况</a:t>
              </a:r>
              <a:r>
                <a:rPr lang="zh-CN" altLang="en-US" sz="1300">
                  <a:solidFill>
                    <a:srgbClr val="1B3280"/>
                  </a:solidFill>
                  <a:latin typeface="微软雅黑" pitchFamily="34" charset="-122"/>
                  <a:ea typeface="微软雅黑" pitchFamily="34" charset="-122"/>
                </a:rPr>
                <a:t>。</a:t>
              </a:r>
              <a:endParaRPr lang="en-US" altLang="zh-CN" sz="1300">
                <a:solidFill>
                  <a:srgbClr val="1B3280"/>
                </a:solidFill>
                <a:latin typeface="微软雅黑" pitchFamily="34" charset="-122"/>
                <a:ea typeface="微软雅黑" pitchFamily="34" charset="-122"/>
              </a:endParaRPr>
            </a:p>
            <a:p>
              <a:pPr algn="ctr"/>
              <a:endParaRPr lang="zh-CN" altLang="en-US" b="1">
                <a:solidFill>
                  <a:srgbClr val="1B3280"/>
                </a:solidFill>
                <a:latin typeface="微软雅黑" pitchFamily="34" charset="-122"/>
                <a:ea typeface="微软雅黑" pitchFamily="34" charset="-122"/>
              </a:endParaRPr>
            </a:p>
          </p:txBody>
        </p:sp>
        <p:sp>
          <p:nvSpPr>
            <p:cNvPr id="63" name="矩形 62"/>
            <p:cNvSpPr/>
            <p:nvPr/>
          </p:nvSpPr>
          <p:spPr>
            <a:xfrm>
              <a:off x="249670" y="2615779"/>
              <a:ext cx="368822" cy="2451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资产负债简表</a:t>
              </a:r>
            </a:p>
          </p:txBody>
        </p:sp>
        <p:sp>
          <p:nvSpPr>
            <p:cNvPr id="64" name="矩形 63"/>
            <p:cNvSpPr/>
            <p:nvPr/>
          </p:nvSpPr>
          <p:spPr>
            <a:xfrm>
              <a:off x="830747" y="2615779"/>
              <a:ext cx="368822" cy="2451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机构人员情况表</a:t>
              </a:r>
            </a:p>
          </p:txBody>
        </p:sp>
        <p:sp>
          <p:nvSpPr>
            <p:cNvPr id="65" name="矩形 64"/>
            <p:cNvSpPr/>
            <p:nvPr/>
          </p:nvSpPr>
          <p:spPr>
            <a:xfrm>
              <a:off x="1411824" y="2615779"/>
              <a:ext cx="368822" cy="2451600"/>
            </a:xfrm>
            <a:prstGeom prst="rect">
              <a:avLst/>
            </a:prstGeom>
            <a:noFill/>
            <a:ln>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固定和无形资产存量情况表</a:t>
              </a:r>
            </a:p>
          </p:txBody>
        </p:sp>
        <p:sp>
          <p:nvSpPr>
            <p:cNvPr id="66" name="矩形 65"/>
            <p:cNvSpPr/>
            <p:nvPr/>
          </p:nvSpPr>
          <p:spPr>
            <a:xfrm>
              <a:off x="1992901" y="2615779"/>
              <a:ext cx="368822" cy="24516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固定和无形资产配置情况表</a:t>
              </a:r>
            </a:p>
          </p:txBody>
        </p:sp>
        <p:sp>
          <p:nvSpPr>
            <p:cNvPr id="67" name="矩形 66"/>
            <p:cNvSpPr/>
            <p:nvPr/>
          </p:nvSpPr>
          <p:spPr>
            <a:xfrm>
              <a:off x="2573978"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土地情况表</a:t>
              </a:r>
            </a:p>
          </p:txBody>
        </p:sp>
        <p:sp>
          <p:nvSpPr>
            <p:cNvPr id="68" name="矩形 67"/>
            <p:cNvSpPr/>
            <p:nvPr/>
          </p:nvSpPr>
          <p:spPr>
            <a:xfrm>
              <a:off x="3736132"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车辆情况表</a:t>
              </a:r>
            </a:p>
          </p:txBody>
        </p:sp>
        <p:sp>
          <p:nvSpPr>
            <p:cNvPr id="104" name="矩形 103"/>
            <p:cNvSpPr/>
            <p:nvPr/>
          </p:nvSpPr>
          <p:spPr>
            <a:xfrm>
              <a:off x="3155055"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房屋情况表</a:t>
              </a:r>
            </a:p>
          </p:txBody>
        </p:sp>
        <p:sp>
          <p:nvSpPr>
            <p:cNvPr id="105" name="矩形 104"/>
            <p:cNvSpPr/>
            <p:nvPr/>
          </p:nvSpPr>
          <p:spPr>
            <a:xfrm>
              <a:off x="4317209"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在建工程情况表</a:t>
              </a:r>
            </a:p>
          </p:txBody>
        </p:sp>
        <p:sp>
          <p:nvSpPr>
            <p:cNvPr id="106" name="矩形 105"/>
            <p:cNvSpPr/>
            <p:nvPr/>
          </p:nvSpPr>
          <p:spPr>
            <a:xfrm>
              <a:off x="4898286" y="2615779"/>
              <a:ext cx="368822" cy="2451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行政单位公共基础设施情况表</a:t>
              </a:r>
            </a:p>
          </p:txBody>
        </p:sp>
        <p:sp>
          <p:nvSpPr>
            <p:cNvPr id="107" name="矩形 106"/>
            <p:cNvSpPr/>
            <p:nvPr/>
          </p:nvSpPr>
          <p:spPr>
            <a:xfrm>
              <a:off x="5479363"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资产出租出借情况表</a:t>
              </a:r>
            </a:p>
          </p:txBody>
        </p:sp>
        <p:sp>
          <p:nvSpPr>
            <p:cNvPr id="108" name="矩形 107"/>
            <p:cNvSpPr/>
            <p:nvPr/>
          </p:nvSpPr>
          <p:spPr>
            <a:xfrm>
              <a:off x="6060440"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资产处置情况表</a:t>
              </a:r>
            </a:p>
          </p:txBody>
        </p:sp>
        <p:sp>
          <p:nvSpPr>
            <p:cNvPr id="109" name="矩形 108"/>
            <p:cNvSpPr/>
            <p:nvPr/>
          </p:nvSpPr>
          <p:spPr>
            <a:xfrm>
              <a:off x="6641514" y="2615779"/>
              <a:ext cx="368822" cy="24516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913765" fontAlgn="auto">
                <a:spcBef>
                  <a:spcPts val="0"/>
                </a:spcBef>
                <a:spcAft>
                  <a:spcPts val="0"/>
                </a:spcAft>
              </a:pPr>
              <a:r>
                <a:rPr lang="zh-CN" altLang="en-US" sz="1200">
                  <a:solidFill>
                    <a:prstClr val="black"/>
                  </a:solidFill>
                  <a:latin typeface="微软雅黑" pitchFamily="34" charset="-122"/>
                  <a:ea typeface="微软雅黑" pitchFamily="34" charset="-122"/>
                </a:rPr>
                <a:t>对外投资情况表</a:t>
              </a:r>
            </a:p>
          </p:txBody>
        </p:sp>
        <p:sp>
          <p:nvSpPr>
            <p:cNvPr id="2" name="矩形 1"/>
            <p:cNvSpPr/>
            <p:nvPr/>
          </p:nvSpPr>
          <p:spPr>
            <a:xfrm>
              <a:off x="273214" y="1980181"/>
              <a:ext cx="902811" cy="307777"/>
            </a:xfrm>
            <a:prstGeom prst="rect">
              <a:avLst/>
            </a:prstGeom>
            <a:ln w="28575">
              <a:solidFill>
                <a:srgbClr val="FFC000"/>
              </a:solidFill>
            </a:ln>
          </p:spPr>
          <p:txBody>
            <a:bodyPr wrap="none">
              <a:spAutoFit/>
            </a:bodyPr>
            <a:lstStyle/>
            <a:p>
              <a:r>
                <a:rPr lang="zh-CN" altLang="zh-CN" sz="1400" b="1">
                  <a:solidFill>
                    <a:srgbClr val="1B3280"/>
                  </a:solidFill>
                  <a:latin typeface="微软雅黑" pitchFamily="34" charset="-122"/>
                  <a:ea typeface="微软雅黑" pitchFamily="34" charset="-122"/>
                </a:rPr>
                <a:t>总体情况</a:t>
              </a:r>
              <a:endParaRPr lang="zh-CN" altLang="en-US" sz="1400" b="1">
                <a:solidFill>
                  <a:srgbClr val="1B3280"/>
                </a:solidFill>
                <a:latin typeface="微软雅黑" pitchFamily="34" charset="-122"/>
                <a:ea typeface="微软雅黑" pitchFamily="34" charset="-122"/>
              </a:endParaRPr>
            </a:p>
          </p:txBody>
        </p:sp>
        <p:sp>
          <p:nvSpPr>
            <p:cNvPr id="3" name="矩形 2"/>
            <p:cNvSpPr/>
            <p:nvPr/>
          </p:nvSpPr>
          <p:spPr>
            <a:xfrm>
              <a:off x="1265990" y="1980181"/>
              <a:ext cx="902811" cy="30777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zh-CN" sz="1400" b="1">
                  <a:solidFill>
                    <a:srgbClr val="1B3280"/>
                  </a:solidFill>
                  <a:latin typeface="微软雅黑" pitchFamily="34" charset="-122"/>
                  <a:ea typeface="微软雅黑" pitchFamily="34" charset="-122"/>
                </a:rPr>
                <a:t>存量情况</a:t>
              </a:r>
              <a:endParaRPr lang="zh-CN" altLang="en-US" sz="1400" b="1">
                <a:solidFill>
                  <a:srgbClr val="1B3280"/>
                </a:solidFill>
                <a:latin typeface="微软雅黑" pitchFamily="34" charset="-122"/>
                <a:ea typeface="微软雅黑" pitchFamily="34" charset="-122"/>
              </a:endParaRPr>
            </a:p>
          </p:txBody>
        </p:sp>
        <p:sp>
          <p:nvSpPr>
            <p:cNvPr id="4" name="矩形 3"/>
            <p:cNvSpPr/>
            <p:nvPr/>
          </p:nvSpPr>
          <p:spPr>
            <a:xfrm>
              <a:off x="2243544" y="1980181"/>
              <a:ext cx="902811" cy="30777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1400" b="1">
                  <a:solidFill>
                    <a:srgbClr val="1B3280"/>
                  </a:solidFill>
                  <a:latin typeface="微软雅黑" pitchFamily="34" charset="-122"/>
                  <a:ea typeface="微软雅黑" pitchFamily="34" charset="-122"/>
                </a:rPr>
                <a:t>配置</a:t>
              </a:r>
              <a:r>
                <a:rPr lang="zh-CN" altLang="zh-CN" sz="1400" b="1">
                  <a:solidFill>
                    <a:srgbClr val="1B3280"/>
                  </a:solidFill>
                  <a:latin typeface="微软雅黑" pitchFamily="34" charset="-122"/>
                  <a:ea typeface="微软雅黑" pitchFamily="34" charset="-122"/>
                </a:rPr>
                <a:t>情况</a:t>
              </a:r>
              <a:endParaRPr lang="zh-CN" altLang="en-US" sz="1400" b="1">
                <a:solidFill>
                  <a:srgbClr val="1B3280"/>
                </a:solidFill>
                <a:latin typeface="微软雅黑" pitchFamily="34" charset="-122"/>
                <a:ea typeface="微软雅黑" pitchFamily="34" charset="-122"/>
              </a:endParaRPr>
            </a:p>
          </p:txBody>
        </p:sp>
        <p:sp>
          <p:nvSpPr>
            <p:cNvPr id="5" name="矩形 4"/>
            <p:cNvSpPr/>
            <p:nvPr/>
          </p:nvSpPr>
          <p:spPr>
            <a:xfrm>
              <a:off x="3293840" y="1980181"/>
              <a:ext cx="1261884"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zh-CN" sz="1400" b="1">
                  <a:solidFill>
                    <a:srgbClr val="1B3280"/>
                  </a:solidFill>
                  <a:latin typeface="微软雅黑" pitchFamily="34" charset="-122"/>
                  <a:ea typeface="微软雅黑" pitchFamily="34" charset="-122"/>
                </a:rPr>
                <a:t>重点资产情况</a:t>
              </a:r>
              <a:endParaRPr lang="zh-CN" altLang="en-US" sz="1400" b="1">
                <a:solidFill>
                  <a:srgbClr val="1B3280"/>
                </a:solidFill>
                <a:latin typeface="微软雅黑" pitchFamily="34" charset="-122"/>
                <a:ea typeface="微软雅黑" pitchFamily="34" charset="-122"/>
              </a:endParaRPr>
            </a:p>
          </p:txBody>
        </p:sp>
        <p:sp>
          <p:nvSpPr>
            <p:cNvPr id="6" name="矩形 5"/>
            <p:cNvSpPr/>
            <p:nvPr/>
          </p:nvSpPr>
          <p:spPr>
            <a:xfrm>
              <a:off x="5792145" y="1980181"/>
              <a:ext cx="902811" cy="30777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zh-CN" altLang="zh-CN" sz="1400" b="1">
                  <a:solidFill>
                    <a:srgbClr val="1B3280"/>
                  </a:solidFill>
                  <a:latin typeface="微软雅黑" pitchFamily="34" charset="-122"/>
                  <a:ea typeface="微软雅黑" pitchFamily="34" charset="-122"/>
                </a:rPr>
                <a:t>管理情况</a:t>
              </a:r>
              <a:endParaRPr lang="zh-CN" altLang="en-US" sz="1400" b="1">
                <a:solidFill>
                  <a:srgbClr val="1B3280"/>
                </a:solidFill>
                <a:latin typeface="微软雅黑" pitchFamily="34" charset="-122"/>
                <a:ea typeface="微软雅黑" pitchFamily="34" charset="-122"/>
              </a:endParaRPr>
            </a:p>
          </p:txBody>
        </p:sp>
        <p:cxnSp>
          <p:nvCxnSpPr>
            <p:cNvPr id="20" name="连接符: 肘形 19"/>
            <p:cNvCxnSpPr>
              <a:stCxn id="2" idx="2"/>
              <a:endCxn id="63" idx="0"/>
            </p:cNvCxnSpPr>
            <p:nvPr/>
          </p:nvCxnSpPr>
          <p:spPr>
            <a:xfrm rot="5400000">
              <a:off x="415441" y="2306599"/>
              <a:ext cx="327821" cy="290539"/>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连接符: 肘形 21"/>
            <p:cNvCxnSpPr>
              <a:stCxn id="2" idx="2"/>
              <a:endCxn id="64" idx="0"/>
            </p:cNvCxnSpPr>
            <p:nvPr/>
          </p:nvCxnSpPr>
          <p:spPr>
            <a:xfrm rot="16200000" flipH="1">
              <a:off x="705979" y="2306599"/>
              <a:ext cx="327821" cy="290538"/>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连接符: 肘形 23"/>
            <p:cNvCxnSpPr>
              <a:stCxn id="3" idx="2"/>
              <a:endCxn id="65" idx="0"/>
            </p:cNvCxnSpPr>
            <p:nvPr/>
          </p:nvCxnSpPr>
          <p:spPr>
            <a:xfrm rot="5400000">
              <a:off x="1492906" y="2391288"/>
              <a:ext cx="327821" cy="121161"/>
            </a:xfrm>
            <a:prstGeom prst="bentConnector3">
              <a:avLst/>
            </a:prstGeom>
            <a:ln w="28575">
              <a:solidFill>
                <a:srgbClr val="4BACC6"/>
              </a:solidFill>
            </a:ln>
          </p:spPr>
          <p:style>
            <a:lnRef idx="1">
              <a:schemeClr val="accent1"/>
            </a:lnRef>
            <a:fillRef idx="0">
              <a:schemeClr val="accent1"/>
            </a:fillRef>
            <a:effectRef idx="0">
              <a:schemeClr val="accent1"/>
            </a:effectRef>
            <a:fontRef idx="minor">
              <a:schemeClr val="tx1"/>
            </a:fontRef>
          </p:style>
        </p:cxnSp>
        <p:cxnSp>
          <p:nvCxnSpPr>
            <p:cNvPr id="26" name="连接符: 肘形 25"/>
            <p:cNvCxnSpPr>
              <a:stCxn id="4" idx="2"/>
              <a:endCxn id="66" idx="0"/>
            </p:cNvCxnSpPr>
            <p:nvPr/>
          </p:nvCxnSpPr>
          <p:spPr>
            <a:xfrm rot="5400000">
              <a:off x="2272221" y="2193049"/>
              <a:ext cx="327821" cy="517638"/>
            </a:xfrm>
            <a:prstGeom prst="bentConnector3">
              <a:avLst/>
            </a:prstGeom>
            <a:ln w="28575"/>
          </p:spPr>
          <p:style>
            <a:lnRef idx="1">
              <a:schemeClr val="accent4"/>
            </a:lnRef>
            <a:fillRef idx="0">
              <a:schemeClr val="accent4"/>
            </a:fillRef>
            <a:effectRef idx="0">
              <a:schemeClr val="accent4"/>
            </a:effectRef>
            <a:fontRef idx="minor">
              <a:schemeClr val="tx1"/>
            </a:fontRef>
          </p:style>
        </p:cxnSp>
        <p:cxnSp>
          <p:nvCxnSpPr>
            <p:cNvPr id="28" name="连接符: 肘形 27"/>
            <p:cNvCxnSpPr>
              <a:stCxn id="5" idx="2"/>
              <a:endCxn id="67" idx="0"/>
            </p:cNvCxnSpPr>
            <p:nvPr/>
          </p:nvCxnSpPr>
          <p:spPr>
            <a:xfrm rot="5400000">
              <a:off x="3177676" y="1868672"/>
              <a:ext cx="327821" cy="1166393"/>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48" name="连接符: 肘形 47"/>
            <p:cNvCxnSpPr>
              <a:stCxn id="5" idx="2"/>
              <a:endCxn id="104" idx="0"/>
            </p:cNvCxnSpPr>
            <p:nvPr/>
          </p:nvCxnSpPr>
          <p:spPr>
            <a:xfrm rot="5400000">
              <a:off x="3468214" y="2159210"/>
              <a:ext cx="327821" cy="585316"/>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1" name="连接符: 肘形 50"/>
            <p:cNvCxnSpPr>
              <a:stCxn id="5" idx="2"/>
              <a:endCxn id="68" idx="0"/>
            </p:cNvCxnSpPr>
            <p:nvPr/>
          </p:nvCxnSpPr>
          <p:spPr>
            <a:xfrm rot="5400000">
              <a:off x="3758753" y="2449749"/>
              <a:ext cx="327821" cy="4239"/>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3" name="连接符: 肘形 52"/>
            <p:cNvCxnSpPr>
              <a:stCxn id="5" idx="2"/>
              <a:endCxn id="105" idx="0"/>
            </p:cNvCxnSpPr>
            <p:nvPr/>
          </p:nvCxnSpPr>
          <p:spPr>
            <a:xfrm rot="16200000" flipH="1">
              <a:off x="4049291" y="2163449"/>
              <a:ext cx="327821" cy="576838"/>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55" name="连接符: 肘形 54"/>
            <p:cNvCxnSpPr>
              <a:stCxn id="5" idx="2"/>
              <a:endCxn id="106" idx="0"/>
            </p:cNvCxnSpPr>
            <p:nvPr/>
          </p:nvCxnSpPr>
          <p:spPr>
            <a:xfrm rot="16200000" flipH="1">
              <a:off x="4339829" y="1872910"/>
              <a:ext cx="327821" cy="1157915"/>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118" name="连接符: 肘形 117"/>
            <p:cNvCxnSpPr>
              <a:stCxn id="6" idx="2"/>
              <a:endCxn id="107" idx="0"/>
            </p:cNvCxnSpPr>
            <p:nvPr/>
          </p:nvCxnSpPr>
          <p:spPr>
            <a:xfrm rot="5400000">
              <a:off x="5789753" y="2161980"/>
              <a:ext cx="327821" cy="579777"/>
            </a:xfrm>
            <a:prstGeom prst="bentConnector3">
              <a:avLst/>
            </a:prstGeom>
          </p:spPr>
          <p:style>
            <a:lnRef idx="2">
              <a:schemeClr val="accent3"/>
            </a:lnRef>
            <a:fillRef idx="1">
              <a:schemeClr val="lt1"/>
            </a:fillRef>
            <a:effectRef idx="0">
              <a:schemeClr val="accent3"/>
            </a:effectRef>
            <a:fontRef idx="minor">
              <a:schemeClr val="dk1"/>
            </a:fontRef>
          </p:style>
        </p:cxnSp>
        <p:cxnSp>
          <p:nvCxnSpPr>
            <p:cNvPr id="120" name="连接符: 肘形 119"/>
            <p:cNvCxnSpPr>
              <a:stCxn id="6" idx="2"/>
              <a:endCxn id="108" idx="0"/>
            </p:cNvCxnSpPr>
            <p:nvPr/>
          </p:nvCxnSpPr>
          <p:spPr>
            <a:xfrm rot="16200000" flipH="1">
              <a:off x="6080291" y="2451218"/>
              <a:ext cx="327821" cy="1300"/>
            </a:xfrm>
            <a:prstGeom prst="bentConnector3">
              <a:avLst/>
            </a:prstGeom>
          </p:spPr>
          <p:style>
            <a:lnRef idx="2">
              <a:schemeClr val="accent3"/>
            </a:lnRef>
            <a:fillRef idx="1">
              <a:schemeClr val="lt1"/>
            </a:fillRef>
            <a:effectRef idx="0">
              <a:schemeClr val="accent3"/>
            </a:effectRef>
            <a:fontRef idx="minor">
              <a:schemeClr val="dk1"/>
            </a:fontRef>
          </p:style>
        </p:cxnSp>
        <p:cxnSp>
          <p:nvCxnSpPr>
            <p:cNvPr id="122" name="连接符: 肘形 121"/>
            <p:cNvCxnSpPr>
              <a:stCxn id="6" idx="2"/>
              <a:endCxn id="109" idx="0"/>
            </p:cNvCxnSpPr>
            <p:nvPr/>
          </p:nvCxnSpPr>
          <p:spPr>
            <a:xfrm rot="16200000" flipH="1">
              <a:off x="6370828" y="2160681"/>
              <a:ext cx="327821" cy="582374"/>
            </a:xfrm>
            <a:prstGeom prst="bentConnector3">
              <a:avLst/>
            </a:prstGeom>
          </p:spPr>
          <p:style>
            <a:lnRef idx="2">
              <a:schemeClr val="accent3"/>
            </a:lnRef>
            <a:fillRef idx="1">
              <a:schemeClr val="lt1"/>
            </a:fillRef>
            <a:effectRef idx="0">
              <a:schemeClr val="accent3"/>
            </a:effectRef>
            <a:fontRef idx="minor">
              <a:schemeClr val="dk1"/>
            </a:fontRef>
          </p:style>
        </p:cxnSp>
        <p:sp>
          <p:nvSpPr>
            <p:cNvPr id="69" name="矩形 68"/>
            <p:cNvSpPr/>
            <p:nvPr/>
          </p:nvSpPr>
          <p:spPr>
            <a:xfrm>
              <a:off x="797364" y="1424737"/>
              <a:ext cx="5631898" cy="369332"/>
            </a:xfrm>
            <a:prstGeom prst="rect">
              <a:avLst/>
            </a:prstGeom>
            <a:ln w="28575">
              <a:solidFill>
                <a:srgbClr val="1B3280"/>
              </a:solidFill>
            </a:ln>
          </p:spPr>
          <p:txBody>
            <a:bodyPr wrap="square">
              <a:spAutoFit/>
            </a:bodyPr>
            <a:lstStyle/>
            <a:p>
              <a:pPr algn="ctr"/>
              <a:r>
                <a:rPr lang="zh-CN" altLang="en-US" b="1">
                  <a:solidFill>
                    <a:srgbClr val="1B3280"/>
                  </a:solidFill>
                  <a:latin typeface="微软雅黑" pitchFamily="34" charset="-122"/>
                  <a:ea typeface="微软雅黑" pitchFamily="34" charset="-122"/>
                </a:rPr>
                <a:t>单户表</a:t>
              </a:r>
              <a:r>
                <a:rPr lang="zh-CN" altLang="en-US" sz="1400" b="1">
                  <a:solidFill>
                    <a:srgbClr val="1B3280"/>
                  </a:solidFill>
                  <a:latin typeface="微软雅黑" pitchFamily="34" charset="-122"/>
                  <a:ea typeface="微软雅黑" pitchFamily="34" charset="-122"/>
                </a:rPr>
                <a:t>（包括封面和</a:t>
              </a:r>
              <a:r>
                <a:rPr lang="en-US" altLang="zh-CN" sz="1400" b="1">
                  <a:solidFill>
                    <a:srgbClr val="1B3280"/>
                  </a:solidFill>
                  <a:latin typeface="微软雅黑" pitchFamily="34" charset="-122"/>
                  <a:ea typeface="微软雅黑" pitchFamily="34" charset="-122"/>
                </a:rPr>
                <a:t>5</a:t>
              </a:r>
              <a:r>
                <a:rPr lang="zh-CN" altLang="en-US" sz="1400" b="1">
                  <a:solidFill>
                    <a:srgbClr val="1B3280"/>
                  </a:solidFill>
                  <a:latin typeface="微软雅黑" pitchFamily="34" charset="-122"/>
                  <a:ea typeface="微软雅黑" pitchFamily="34" charset="-122"/>
                </a:rPr>
                <a:t>类</a:t>
              </a:r>
              <a:r>
                <a:rPr lang="en-US" altLang="zh-CN" sz="1400" b="1">
                  <a:solidFill>
                    <a:srgbClr val="1B3280"/>
                  </a:solidFill>
                  <a:latin typeface="微软雅黑" pitchFamily="34" charset="-122"/>
                  <a:ea typeface="微软雅黑" pitchFamily="34" charset="-122"/>
                </a:rPr>
                <a:t>12</a:t>
              </a:r>
              <a:r>
                <a:rPr lang="zh-CN" altLang="en-US" sz="1400" b="1">
                  <a:solidFill>
                    <a:srgbClr val="1B3280"/>
                  </a:solidFill>
                  <a:latin typeface="微软雅黑" pitchFamily="34" charset="-122"/>
                  <a:ea typeface="微软雅黑" pitchFamily="34" charset="-122"/>
                </a:rPr>
                <a:t>张主表）</a:t>
              </a:r>
              <a:endParaRPr lang="en-US" altLang="zh-CN" sz="1400" b="1">
                <a:solidFill>
                  <a:srgbClr val="1B3280"/>
                </a:solidFill>
                <a:latin typeface="微软雅黑" pitchFamily="34" charset="-122"/>
                <a:ea typeface="微软雅黑" pitchFamily="34" charset="-122"/>
              </a:endParaRPr>
            </a:p>
          </p:txBody>
        </p:sp>
        <p:cxnSp>
          <p:nvCxnSpPr>
            <p:cNvPr id="41" name="连接符: 肘形 40"/>
            <p:cNvCxnSpPr>
              <a:stCxn id="69" idx="2"/>
              <a:endCxn id="2" idx="0"/>
            </p:cNvCxnSpPr>
            <p:nvPr/>
          </p:nvCxnSpPr>
          <p:spPr>
            <a:xfrm rot="5400000">
              <a:off x="2075911" y="442779"/>
              <a:ext cx="186112" cy="2888693"/>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连接符: 肘形 75"/>
            <p:cNvCxnSpPr>
              <a:stCxn id="69" idx="2"/>
              <a:endCxn id="3" idx="0"/>
            </p:cNvCxnSpPr>
            <p:nvPr/>
          </p:nvCxnSpPr>
          <p:spPr>
            <a:xfrm rot="5400000">
              <a:off x="2572299" y="939167"/>
              <a:ext cx="186112" cy="1895917"/>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连接符: 肘形 77"/>
            <p:cNvCxnSpPr>
              <a:stCxn id="69" idx="2"/>
              <a:endCxn id="4" idx="0"/>
            </p:cNvCxnSpPr>
            <p:nvPr/>
          </p:nvCxnSpPr>
          <p:spPr>
            <a:xfrm rot="5400000">
              <a:off x="3061076" y="1427944"/>
              <a:ext cx="186112" cy="918363"/>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9" idx="2"/>
              <a:endCxn id="5" idx="0"/>
            </p:cNvCxnSpPr>
            <p:nvPr/>
          </p:nvCxnSpPr>
          <p:spPr>
            <a:xfrm rot="16200000" flipH="1">
              <a:off x="3675991" y="1731390"/>
              <a:ext cx="186112" cy="311469"/>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连接符: 肘形 81"/>
            <p:cNvCxnSpPr>
              <a:stCxn id="69" idx="2"/>
              <a:endCxn id="6" idx="0"/>
            </p:cNvCxnSpPr>
            <p:nvPr/>
          </p:nvCxnSpPr>
          <p:spPr>
            <a:xfrm rot="16200000" flipH="1">
              <a:off x="4835376" y="572006"/>
              <a:ext cx="186112" cy="2630238"/>
            </a:xfrm>
            <a:prstGeom prst="bentConnector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连接符: 肘形 94"/>
            <p:cNvCxnSpPr>
              <a:stCxn id="59" idx="2"/>
              <a:endCxn id="69" idx="0"/>
            </p:cNvCxnSpPr>
            <p:nvPr/>
          </p:nvCxnSpPr>
          <p:spPr>
            <a:xfrm rot="5400000">
              <a:off x="3699301" y="1138448"/>
              <a:ext cx="200302" cy="372277"/>
            </a:xfrm>
            <a:prstGeom prst="bentConnector3">
              <a:avLst>
                <a:gd name="adj1" fmla="val 50000"/>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1" name="矩形 120"/>
            <p:cNvSpPr/>
            <p:nvPr/>
          </p:nvSpPr>
          <p:spPr>
            <a:xfrm>
              <a:off x="7230743" y="1424737"/>
              <a:ext cx="1760741" cy="475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7" name="连接符: 肘形 126"/>
            <p:cNvCxnSpPr>
              <a:stCxn id="59" idx="2"/>
              <a:endCxn id="121" idx="0"/>
            </p:cNvCxnSpPr>
            <p:nvPr/>
          </p:nvCxnSpPr>
          <p:spPr>
            <a:xfrm rot="16200000" flipH="1">
              <a:off x="5948201" y="-738176"/>
              <a:ext cx="200302" cy="4125524"/>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54" name="直接连接符 53"/>
          <p:cNvCxnSpPr/>
          <p:nvPr/>
        </p:nvCxnSpPr>
        <p:spPr>
          <a:xfrm>
            <a:off x="0" y="561562"/>
            <a:ext cx="3672000"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4210">
        <p14:gallery dir="l"/>
      </p:transition>
    </mc:Choice>
    <mc:Fallback xmlns="">
      <p:transition spd="slow" advTm="4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ppt_x</p:attrName>
                                        </p:attrNameLst>
                                      </p:cBhvr>
                                      <p:tavLst>
                                        <p:tav tm="0">
                                          <p:val>
                                            <p:strVal val="#ppt_x-#ppt_w*1.125000"/>
                                          </p:val>
                                        </p:tav>
                                        <p:tav tm="100000">
                                          <p:val>
                                            <p:strVal val="#ppt_x"/>
                                          </p:val>
                                        </p:tav>
                                      </p:tavLst>
                                    </p:anim>
                                    <p:animEffect transition="in" filter="wipe(right)">
                                      <p:cBhvr>
                                        <p:cTn id="8" dur="250"/>
                                        <p:tgtEl>
                                          <p:spTgt spid="31"/>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1+#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additive="base">
                                        <p:cTn id="21" dur="500" fill="hold"/>
                                        <p:tgtEl>
                                          <p:spTgt spid="123"/>
                                        </p:tgtEl>
                                        <p:attrNameLst>
                                          <p:attrName>ppt_x</p:attrName>
                                        </p:attrNameLst>
                                      </p:cBhvr>
                                      <p:tavLst>
                                        <p:tav tm="0">
                                          <p:val>
                                            <p:strVal val="1+#ppt_w/2"/>
                                          </p:val>
                                        </p:tav>
                                        <p:tav tm="100000">
                                          <p:val>
                                            <p:strVal val="#ppt_x"/>
                                          </p:val>
                                        </p:tav>
                                      </p:tavLst>
                                    </p:anim>
                                    <p:anim calcmode="lin" valueType="num">
                                      <p:cBhvr additive="base">
                                        <p:cTn id="22" dur="500" fill="hold"/>
                                        <p:tgtEl>
                                          <p:spTgt spid="12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500" fill="hold"/>
                                        <p:tgtEl>
                                          <p:spTgt spid="125"/>
                                        </p:tgtEl>
                                        <p:attrNameLst>
                                          <p:attrName>ppt_x</p:attrName>
                                        </p:attrNameLst>
                                      </p:cBhvr>
                                      <p:tavLst>
                                        <p:tav tm="0">
                                          <p:val>
                                            <p:strVal val="1+#ppt_w/2"/>
                                          </p:val>
                                        </p:tav>
                                        <p:tav tm="100000">
                                          <p:val>
                                            <p:strVal val="#ppt_x"/>
                                          </p:val>
                                        </p:tav>
                                      </p:tavLst>
                                    </p:anim>
                                    <p:anim calcmode="lin" valueType="num">
                                      <p:cBhvr additive="base">
                                        <p:cTn id="27" dur="500" fill="hold"/>
                                        <p:tgtEl>
                                          <p:spTgt spid="125"/>
                                        </p:tgtEl>
                                        <p:attrNameLst>
                                          <p:attrName>ppt_y</p:attrName>
                                        </p:attrNameLst>
                                      </p:cBhvr>
                                      <p:tavLst>
                                        <p:tav tm="0">
                                          <p:val>
                                            <p:strVal val="#ppt_y"/>
                                          </p:val>
                                        </p:tav>
                                        <p:tav tm="100000">
                                          <p:val>
                                            <p:strVal val="#ppt_y"/>
                                          </p:val>
                                        </p:tav>
                                      </p:tavLst>
                                    </p:anim>
                                  </p:childTnLst>
                                </p:cTn>
                              </p:par>
                              <p:par>
                                <p:cTn id="28" presetID="22" presetClass="entr" presetSubtype="1" fill="hold" nodeType="withEffect">
                                  <p:stCondLst>
                                    <p:cond delay="1000"/>
                                  </p:stCondLst>
                                  <p:childTnLst>
                                    <p:set>
                                      <p:cBhvr>
                                        <p:cTn id="29" dur="1" fill="hold">
                                          <p:stCondLst>
                                            <p:cond delay="0"/>
                                          </p:stCondLst>
                                        </p:cTn>
                                        <p:tgtEl>
                                          <p:spTgt spid="129"/>
                                        </p:tgtEl>
                                        <p:attrNameLst>
                                          <p:attrName>style.visibility</p:attrName>
                                        </p:attrNameLst>
                                      </p:cBhvr>
                                      <p:to>
                                        <p:strVal val="visible"/>
                                      </p:to>
                                    </p:set>
                                    <p:animEffect transition="in" filter="wipe(up)">
                                      <p:cBhvr>
                                        <p:cTn id="30"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3" grpId="0" animBg="1"/>
      <p:bldP spid="125" grpId="0" animBg="1"/>
      <p:bldP spid="59" grpId="0" animBg="1"/>
    </p:bldLst>
  </p:timing>
</p:sld>
</file>

<file path=ppt/theme/theme1.xml><?xml version="1.0" encoding="utf-8"?>
<a:theme xmlns:a="http://schemas.openxmlformats.org/drawingml/2006/main" name="3_Default Design">
  <a:themeElements>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8125</Words>
  <Application>Microsoft Office PowerPoint</Application>
  <PresentationFormat>全屏显示(16:9)</PresentationFormat>
  <Paragraphs>625</Paragraphs>
  <Slides>58</Slides>
  <Notes>58</Notes>
  <HiddenSlides>0</HiddenSlides>
  <MMClips>0</MMClips>
  <ScaleCrop>false</ScaleCrop>
  <HeadingPairs>
    <vt:vector size="6" baseType="variant">
      <vt:variant>
        <vt:lpstr>主题</vt:lpstr>
      </vt:variant>
      <vt:variant>
        <vt:i4>2</vt:i4>
      </vt:variant>
      <vt:variant>
        <vt:lpstr>幻灯片标题</vt:lpstr>
      </vt:variant>
      <vt:variant>
        <vt:i4>58</vt:i4>
      </vt:variant>
      <vt:variant>
        <vt:lpstr>自定义放映</vt:lpstr>
      </vt:variant>
      <vt:variant>
        <vt:i4>1</vt:i4>
      </vt:variant>
    </vt:vector>
  </HeadingPairs>
  <TitlesOfParts>
    <vt:vector size="61" baseType="lpstr">
      <vt:lpstr>3_Default Design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2018-11-27T04:28:00Z</dcterms:created>
  <dcterms:modified xsi:type="dcterms:W3CDTF">2018-12-17T12:54:28Z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