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59" r:id="rId7"/>
    <p:sldId id="268" r:id="rId8"/>
    <p:sldId id="267" r:id="rId9"/>
    <p:sldId id="266" r:id="rId10"/>
    <p:sldId id="265" r:id="rId11"/>
    <p:sldId id="264" r:id="rId12"/>
    <p:sldId id="260" r:id="rId13"/>
    <p:sldId id="271" r:id="rId14"/>
    <p:sldId id="275" r:id="rId15"/>
    <p:sldId id="270" r:id="rId16"/>
    <p:sldId id="269" r:id="rId17"/>
    <p:sldId id="261" r:id="rId18"/>
    <p:sldId id="273" r:id="rId19"/>
    <p:sldId id="272" r:id="rId20"/>
    <p:sldId id="274"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14234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93737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265037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193163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71928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45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31156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3007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199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2584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18476A0-D819-418D-8F7C-C1DE5A0AC87B}" type="datetimeFigureOut">
              <a:rPr lang="zh-CN" altLang="en-US" smtClean="0"/>
              <a:t>2021/10/5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417725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76A0-D819-418D-8F7C-C1DE5A0AC87B}" type="datetimeFigureOut">
              <a:rPr lang="zh-CN" altLang="en-US" smtClean="0"/>
              <a:t>2021/10/5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56237-4DD4-4047-822A-D80AB1C1D00B}" type="slidenum">
              <a:rPr lang="zh-CN" altLang="en-US" smtClean="0"/>
              <a:t>‹#›</a:t>
            </a:fld>
            <a:endParaRPr lang="zh-CN" altLang="en-US"/>
          </a:p>
        </p:txBody>
      </p:sp>
    </p:spTree>
    <p:extLst>
      <p:ext uri="{BB962C8B-B14F-4D97-AF65-F5344CB8AC3E}">
        <p14:creationId xmlns:p14="http://schemas.microsoft.com/office/powerpoint/2010/main" val="3687043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effectLst>
                  <a:outerShdw blurRad="38100" dist="38100" dir="2700000" algn="tl">
                    <a:srgbClr val="000000">
                      <a:alpha val="43137"/>
                    </a:srgbClr>
                  </a:outerShdw>
                </a:effectLst>
              </a:rPr>
              <a:t>自然辨证法概论</a:t>
            </a:r>
            <a:endParaRPr lang="zh-CN" altLang="en-US"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p:txBody>
          <a:bodyPr/>
          <a:lstStyle/>
          <a:p>
            <a:r>
              <a:rPr lang="zh-CN" altLang="en-US" b="1" dirty="0">
                <a:solidFill>
                  <a:schemeClr val="tx1"/>
                </a:solidFill>
                <a:effectLst>
                  <a:outerShdw blurRad="38100" dist="38100" dir="2700000" algn="tl">
                    <a:srgbClr val="000000">
                      <a:alpha val="43137"/>
                    </a:srgbClr>
                  </a:outerShdw>
                </a:effectLst>
              </a:rPr>
              <a:t>娄</a:t>
            </a:r>
            <a:r>
              <a:rPr lang="zh-CN" altLang="en-US" b="1" dirty="0" smtClean="0">
                <a:solidFill>
                  <a:schemeClr val="tx1"/>
                </a:solidFill>
                <a:effectLst>
                  <a:outerShdw blurRad="38100" dist="38100" dir="2700000" algn="tl">
                    <a:srgbClr val="000000">
                      <a:alpha val="43137"/>
                    </a:srgbClr>
                  </a:outerShdw>
                </a:effectLst>
              </a:rPr>
              <a:t>亚军</a:t>
            </a:r>
            <a:endParaRPr lang="zh-CN" alt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1521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4"/>
            </a:pPr>
            <a:r>
              <a:rPr lang="zh-CN" altLang="en-US" sz="4000" b="1" dirty="0">
                <a:effectLst>
                  <a:outerShdw blurRad="38100" dist="38100" dir="2700000" algn="tl">
                    <a:srgbClr val="000000">
                      <a:alpha val="43137"/>
                    </a:srgbClr>
                  </a:outerShdw>
                </a:effectLst>
                <a:hlinkClick r:id="rId2" action="ppaction://hlinksldjump"/>
              </a:rPr>
              <a:t>马克思主义科学技术社会</a:t>
            </a:r>
            <a:r>
              <a:rPr lang="zh-CN" altLang="en-US" sz="4000" b="1" dirty="0" smtClean="0">
                <a:effectLst>
                  <a:outerShdw blurRad="38100" dist="38100" dir="2700000" algn="tl">
                    <a:srgbClr val="000000">
                      <a:alpha val="43137"/>
                    </a:srgbClr>
                  </a:outerShdw>
                </a:effectLst>
                <a:hlinkClick r:id="rId2" action="ppaction://hlinksldjump"/>
              </a:rPr>
              <a:t>论</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探讨社会中科学技术的发展规律，以及科学技术的社会建制、科学技术的社会运行等的普遍规律。</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主要</a:t>
            </a:r>
            <a:r>
              <a:rPr lang="zh-CN" altLang="en-US" sz="2400" b="1" dirty="0" smtClean="0">
                <a:effectLst>
                  <a:outerShdw blurRad="38100" dist="38100" dir="2700000" algn="tl">
                    <a:srgbClr val="000000">
                      <a:alpha val="43137"/>
                    </a:srgbClr>
                  </a:outerShdw>
                </a:effectLst>
              </a:rPr>
              <a:t>涉及有关科学技术的社会经济发展、异化、伦理、社会运行、文化等方面的观点和内容，是马克思主义科学技术论的重要组成部分。</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444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5"/>
            </a:pPr>
            <a:r>
              <a:rPr lang="zh-CN" altLang="en-US" sz="4000" b="1" dirty="0">
                <a:effectLst>
                  <a:outerShdw blurRad="38100" dist="38100" dir="2700000" algn="tl">
                    <a:srgbClr val="000000">
                      <a:alpha val="43137"/>
                    </a:srgbClr>
                  </a:outerShdw>
                </a:effectLst>
                <a:hlinkClick r:id="rId2" action="ppaction://hlinksldjump"/>
              </a:rPr>
              <a:t>中国马克思主义科学技术</a:t>
            </a:r>
            <a:r>
              <a:rPr lang="zh-CN" altLang="en-US" sz="4000" b="1" dirty="0" smtClean="0">
                <a:effectLst>
                  <a:outerShdw blurRad="38100" dist="38100" dir="2700000" algn="tl">
                    <a:srgbClr val="000000">
                      <a:alpha val="43137"/>
                    </a:srgbClr>
                  </a:outerShdw>
                </a:effectLst>
                <a:hlinkClick r:id="rId2" action="ppaction://hlinksldjump"/>
              </a:rPr>
              <a:t>观</a:t>
            </a:r>
            <a:endParaRPr lang="zh-CN" altLang="en-US" sz="4000" dirty="0"/>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中国马克思主义科学技术观是毛泽东、邓小平、江泽民、胡锦涛、习近平等领导人科学技术思想的概括和总结。</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包括科学技术的功能观、战略观、人才观、和谐观和创新观等内容。</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具有时代性、实践性、科学性、创新性、自主性、人本性等特征。</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具体体现</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建设中国特色创新型国家</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9095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3"/>
            </a:pPr>
            <a:r>
              <a:rPr lang="zh-CN" altLang="en-US" sz="4000" b="1" dirty="0">
                <a:effectLst>
                  <a:outerShdw blurRad="38100" dist="38100" dir="2700000" algn="tl">
                    <a:srgbClr val="000000">
                      <a:alpha val="43137"/>
                    </a:srgbClr>
                  </a:outerShdw>
                </a:effectLst>
                <a:hlinkClick r:id="rId2" action="ppaction://hlinksldjump"/>
              </a:rPr>
              <a:t>自然辩证法的历史</a:t>
            </a:r>
            <a:r>
              <a:rPr lang="zh-CN" altLang="en-US" sz="4000" b="1" dirty="0" smtClean="0">
                <a:effectLst>
                  <a:outerShdw blurRad="38100" dist="38100" dir="2700000" algn="tl">
                    <a:srgbClr val="000000">
                      <a:alpha val="43137"/>
                    </a:srgbClr>
                  </a:outerShdw>
                </a:effectLst>
                <a:hlinkClick r:id="rId2" action="ppaction://hlinksldjump"/>
              </a:rPr>
              <a:t>发展</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马克思恩格斯创立</a:t>
            </a:r>
            <a:r>
              <a:rPr lang="zh-CN" altLang="en-US" sz="2400" b="1" dirty="0">
                <a:effectLst>
                  <a:outerShdw blurRad="38100" dist="38100" dir="2700000" algn="tl">
                    <a:srgbClr val="000000">
                      <a:alpha val="43137"/>
                    </a:srgbClr>
                  </a:outerShdw>
                </a:effectLst>
                <a:hlinkClick r:id="rId3" action="ppaction://hlinksldjump"/>
              </a:rPr>
              <a:t>自然辩证法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列宁对自然辩证法的发展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中国在自然辩证法的传播和发展上的重要贡献</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4343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4000" b="1" dirty="0" smtClean="0">
                <a:effectLst>
                  <a:outerShdw blurRad="38100" dist="38100" dir="2700000" algn="tl">
                    <a:srgbClr val="000000">
                      <a:alpha val="43137"/>
                    </a:srgbClr>
                  </a:outerShdw>
                </a:effectLst>
                <a:hlinkClick r:id="rId2" action="ppaction://hlinksldjump"/>
              </a:rPr>
              <a:t>自然辩证法的创立</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hlinkClick r:id="rId3" action="ppaction://hlinksldjump"/>
              </a:rPr>
              <a:t>自然辩证法创立于</a:t>
            </a:r>
            <a:r>
              <a:rPr lang="en-US" altLang="zh-CN" sz="2400" b="1" dirty="0" smtClean="0">
                <a:effectLst>
                  <a:outerShdw blurRad="38100" dist="38100" dir="2700000" algn="tl">
                    <a:srgbClr val="000000">
                      <a:alpha val="43137"/>
                    </a:srgbClr>
                  </a:outerShdw>
                </a:effectLst>
                <a:hlinkClick r:id="rId3" action="ppaction://hlinksldjump"/>
              </a:rPr>
              <a:t>19</a:t>
            </a:r>
            <a:r>
              <a:rPr lang="zh-CN" altLang="en-US" sz="2400" b="1" dirty="0" smtClean="0">
                <a:effectLst>
                  <a:outerShdw blurRad="38100" dist="38100" dir="2700000" algn="tl">
                    <a:srgbClr val="000000">
                      <a:alpha val="43137"/>
                    </a:srgbClr>
                  </a:outerShdw>
                </a:effectLst>
                <a:hlinkClick r:id="rId3" action="ppaction://hlinksldjump"/>
              </a:rPr>
              <a:t>世纪</a:t>
            </a:r>
            <a:r>
              <a:rPr lang="en-US" altLang="zh-CN" sz="2400" b="1" dirty="0" smtClean="0">
                <a:effectLst>
                  <a:outerShdw blurRad="38100" dist="38100" dir="2700000" algn="tl">
                    <a:srgbClr val="000000">
                      <a:alpha val="43137"/>
                    </a:srgbClr>
                  </a:outerShdw>
                </a:effectLst>
                <a:hlinkClick r:id="rId3" action="ppaction://hlinksldjump"/>
              </a:rPr>
              <a:t>70</a:t>
            </a:r>
            <a:r>
              <a:rPr lang="zh-CN" altLang="en-US" sz="2400" b="1" dirty="0" smtClean="0">
                <a:effectLst>
                  <a:outerShdw blurRad="38100" dist="38100" dir="2700000" algn="tl">
                    <a:srgbClr val="000000">
                      <a:alpha val="43137"/>
                    </a:srgbClr>
                  </a:outerShdw>
                </a:effectLst>
                <a:hlinkClick r:id="rId3" action="ppaction://hlinksldjump"/>
              </a:rPr>
              <a:t>年代</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自然</a:t>
            </a:r>
            <a:r>
              <a:rPr lang="zh-CN" altLang="en-US" sz="2400" b="1" dirty="0" smtClean="0">
                <a:effectLst>
                  <a:outerShdw blurRad="38100" dist="38100" dir="2700000" algn="tl">
                    <a:srgbClr val="000000">
                      <a:alpha val="43137"/>
                    </a:srgbClr>
                  </a:outerShdw>
                </a:effectLst>
              </a:rPr>
              <a:t>哲学：从朴素自然观到机械自然观，是马克思主义自然观的思想渊源。</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马克思恩格斯考察和研究了科学技术发展及其与自然、社会的关系和规律，形成了关于科学技术及其与自然、社会相互作用和普遍发展的学说，创立了自然辩证法。</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514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457200" lvl="0" indent="-457200">
              <a:lnSpc>
                <a:spcPct val="150000"/>
              </a:lnSpc>
              <a:spcBef>
                <a:spcPct val="20000"/>
              </a:spcBef>
            </a:pPr>
            <a:r>
              <a:rPr lang="zh-CN" altLang="en-US" sz="3200" b="1" dirty="0">
                <a:solidFill>
                  <a:prstClr val="black"/>
                </a:solidFill>
                <a:effectLst>
                  <a:outerShdw blurRad="38100" dist="38100" dir="2700000" algn="tl">
                    <a:srgbClr val="000000">
                      <a:alpha val="43137"/>
                    </a:srgbClr>
                  </a:outerShdw>
                </a:effectLst>
                <a:cs typeface="+mn-cs"/>
                <a:hlinkClick r:id="rId2" action="ppaction://hlinksldjump"/>
              </a:rPr>
              <a:t>自然辩证法创立于</a:t>
            </a:r>
            <a:r>
              <a:rPr lang="en-US" altLang="zh-CN" sz="3200" b="1" dirty="0">
                <a:solidFill>
                  <a:prstClr val="black"/>
                </a:solidFill>
                <a:effectLst>
                  <a:outerShdw blurRad="38100" dist="38100" dir="2700000" algn="tl">
                    <a:srgbClr val="000000">
                      <a:alpha val="43137"/>
                    </a:srgbClr>
                  </a:outerShdw>
                </a:effectLst>
                <a:cs typeface="+mn-cs"/>
                <a:hlinkClick r:id="rId2" action="ppaction://hlinksldjump"/>
              </a:rPr>
              <a:t>19</a:t>
            </a:r>
            <a:r>
              <a:rPr lang="zh-CN" altLang="en-US" sz="3200" b="1" dirty="0">
                <a:solidFill>
                  <a:prstClr val="black"/>
                </a:solidFill>
                <a:effectLst>
                  <a:outerShdw blurRad="38100" dist="38100" dir="2700000" algn="tl">
                    <a:srgbClr val="000000">
                      <a:alpha val="43137"/>
                    </a:srgbClr>
                  </a:outerShdw>
                </a:effectLst>
                <a:cs typeface="+mn-cs"/>
                <a:hlinkClick r:id="rId2" action="ppaction://hlinksldjump"/>
              </a:rPr>
              <a:t>世纪</a:t>
            </a:r>
            <a:r>
              <a:rPr lang="en-US" altLang="zh-CN" sz="3200" b="1" dirty="0">
                <a:solidFill>
                  <a:prstClr val="black"/>
                </a:solidFill>
                <a:effectLst>
                  <a:outerShdw blurRad="38100" dist="38100" dir="2700000" algn="tl">
                    <a:srgbClr val="000000">
                      <a:alpha val="43137"/>
                    </a:srgbClr>
                  </a:outerShdw>
                </a:effectLst>
                <a:cs typeface="+mn-cs"/>
                <a:hlinkClick r:id="rId2" action="ppaction://hlinksldjump"/>
              </a:rPr>
              <a:t>70</a:t>
            </a:r>
            <a:r>
              <a:rPr lang="zh-CN" altLang="en-US" sz="3200" b="1" dirty="0">
                <a:solidFill>
                  <a:prstClr val="black"/>
                </a:solidFill>
                <a:effectLst>
                  <a:outerShdw blurRad="38100" dist="38100" dir="2700000" algn="tl">
                    <a:srgbClr val="000000">
                      <a:alpha val="43137"/>
                    </a:srgbClr>
                  </a:outerShdw>
                </a:effectLst>
                <a:cs typeface="+mn-cs"/>
                <a:hlinkClick r:id="rId2" action="ppaction://hlinksldjump"/>
              </a:rPr>
              <a:t>年代</a:t>
            </a:r>
            <a:endParaRPr lang="en-US" altLang="zh-CN" sz="3200" b="1" dirty="0">
              <a:solidFill>
                <a:prstClr val="black"/>
              </a:solidFill>
              <a:effectLst>
                <a:outerShdw blurRad="38100" dist="38100" dir="2700000" algn="tl">
                  <a:srgbClr val="000000">
                    <a:alpha val="43137"/>
                  </a:srgbClr>
                </a:outerShdw>
              </a:effectLst>
              <a:cs typeface="+mn-cs"/>
            </a:endParaRPr>
          </a:p>
        </p:txBody>
      </p:sp>
      <p:sp>
        <p:nvSpPr>
          <p:cNvPr id="3" name="内容占位符 2"/>
          <p:cNvSpPr>
            <a:spLocks noGrp="1"/>
          </p:cNvSpPr>
          <p:nvPr>
            <p:ph idx="1"/>
          </p:nvPr>
        </p:nvSpPr>
        <p:spPr/>
        <p:txBody>
          <a:bodyPr>
            <a:normAutofit/>
          </a:bodyPr>
          <a:lstStyle/>
          <a:p>
            <a:pPr>
              <a:lnSpc>
                <a:spcPct val="150000"/>
              </a:lnSpc>
            </a:pPr>
            <a:r>
              <a:rPr lang="en-US" altLang="zh-CN" sz="2000" b="1" dirty="0">
                <a:effectLst>
                  <a:outerShdw blurRad="38100" dist="38100" dir="2700000" algn="tl">
                    <a:srgbClr val="000000">
                      <a:alpha val="43137"/>
                    </a:srgbClr>
                  </a:outerShdw>
                </a:effectLst>
              </a:rPr>
              <a:t>1873</a:t>
            </a:r>
            <a:r>
              <a:rPr lang="zh-CN" altLang="en-US" sz="2000" b="1" dirty="0">
                <a:effectLst>
                  <a:outerShdw blurRad="38100" dist="38100" dir="2700000" algn="tl">
                    <a:srgbClr val="000000">
                      <a:alpha val="43137"/>
                    </a:srgbClr>
                  </a:outerShdw>
                </a:effectLst>
              </a:rPr>
              <a:t>年</a:t>
            </a:r>
            <a:r>
              <a:rPr lang="en-US" altLang="zh-CN" sz="2000" b="1" dirty="0">
                <a:effectLst>
                  <a:outerShdw blurRad="38100" dist="38100" dir="2700000" algn="tl">
                    <a:srgbClr val="000000">
                      <a:alpha val="43137"/>
                    </a:srgbClr>
                  </a:outerShdw>
                </a:effectLst>
              </a:rPr>
              <a:t>5</a:t>
            </a:r>
            <a:r>
              <a:rPr lang="zh-CN" altLang="en-US" sz="2000" b="1" dirty="0" smtClean="0">
                <a:effectLst>
                  <a:outerShdw blurRad="38100" dist="38100" dir="2700000" algn="tl">
                    <a:srgbClr val="000000">
                      <a:alpha val="43137"/>
                    </a:srgbClr>
                  </a:outerShdw>
                </a:effectLst>
              </a:rPr>
              <a:t>月</a:t>
            </a:r>
            <a:r>
              <a:rPr lang="en-US" altLang="zh-CN" sz="2000" b="1" dirty="0" smtClean="0">
                <a:effectLst>
                  <a:outerShdw blurRad="38100" dist="38100" dir="2700000" algn="tl">
                    <a:srgbClr val="000000">
                      <a:alpha val="43137"/>
                    </a:srgbClr>
                  </a:outerShdw>
                </a:effectLst>
              </a:rPr>
              <a:t>-1876</a:t>
            </a:r>
            <a:r>
              <a:rPr lang="zh-CN" altLang="en-US" sz="2000" b="1" dirty="0">
                <a:effectLst>
                  <a:outerShdw blurRad="38100" dist="38100" dir="2700000" algn="tl">
                    <a:srgbClr val="000000">
                      <a:alpha val="43137"/>
                    </a:srgbClr>
                  </a:outerShdw>
                </a:effectLst>
              </a:rPr>
              <a:t>年</a:t>
            </a:r>
            <a:r>
              <a:rPr lang="en-US" altLang="zh-CN" sz="2000" b="1" dirty="0">
                <a:effectLst>
                  <a:outerShdw blurRad="38100" dist="38100" dir="2700000" algn="tl">
                    <a:srgbClr val="000000">
                      <a:alpha val="43137"/>
                    </a:srgbClr>
                  </a:outerShdw>
                </a:effectLst>
              </a:rPr>
              <a:t>5</a:t>
            </a:r>
            <a:r>
              <a:rPr lang="zh-CN" altLang="en-US" sz="2000" b="1" dirty="0" smtClean="0">
                <a:effectLst>
                  <a:outerShdw blurRad="38100" dist="38100" dir="2700000" algn="tl">
                    <a:srgbClr val="000000">
                      <a:alpha val="43137"/>
                    </a:srgbClr>
                  </a:outerShdw>
                </a:effectLst>
              </a:rPr>
              <a:t>月，恩格斯专注全面</a:t>
            </a:r>
            <a:r>
              <a:rPr lang="zh-CN" altLang="en-US" sz="2000" b="1" dirty="0">
                <a:effectLst>
                  <a:outerShdw blurRad="38100" dist="38100" dir="2700000" algn="tl">
                    <a:srgbClr val="000000">
                      <a:alpha val="43137"/>
                    </a:srgbClr>
                  </a:outerShdw>
                </a:effectLst>
              </a:rPr>
              <a:t>探索自然辩证法，并写了</a:t>
            </a:r>
            <a:r>
              <a:rPr lang="en-US" altLang="zh-CN" sz="2000" b="1" dirty="0">
                <a:effectLst>
                  <a:outerShdw blurRad="38100" dist="38100" dir="2700000" algn="tl">
                    <a:srgbClr val="000000">
                      <a:alpha val="43137"/>
                    </a:srgbClr>
                  </a:outerShdw>
                </a:effectLst>
              </a:rPr>
              <a:t>94</a:t>
            </a:r>
            <a:r>
              <a:rPr lang="zh-CN" altLang="en-US" sz="2000" b="1" dirty="0">
                <a:effectLst>
                  <a:outerShdw blurRad="38100" dist="38100" dir="2700000" algn="tl">
                    <a:srgbClr val="000000">
                      <a:alpha val="43137"/>
                    </a:srgbClr>
                  </a:outerShdw>
                </a:effectLst>
              </a:rPr>
              <a:t>篇</a:t>
            </a:r>
            <a:r>
              <a:rPr lang="zh-CN" altLang="en-US" sz="2000" b="1" dirty="0" smtClean="0">
                <a:effectLst>
                  <a:outerShdw blurRad="38100" dist="38100" dir="2700000" algn="tl">
                    <a:srgbClr val="000000">
                      <a:alpha val="43137"/>
                    </a:srgbClr>
                  </a:outerShdw>
                </a:effectLst>
              </a:rPr>
              <a:t>札记，</a:t>
            </a:r>
            <a:r>
              <a:rPr lang="zh-CN" altLang="en-US" sz="2000" b="1" dirty="0">
                <a:effectLst>
                  <a:outerShdw blurRad="38100" dist="38100" dir="2700000" algn="tl">
                    <a:srgbClr val="000000">
                      <a:alpha val="43137"/>
                    </a:srgbClr>
                  </a:outerShdw>
                </a:effectLst>
              </a:rPr>
              <a:t>生动地总结了近代科学的成长和发展，特别是自然观的变化和发展，深刻地揭示了自然界的辩证本性</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a:lnSpc>
                <a:spcPct val="150000"/>
              </a:lnSpc>
            </a:pPr>
            <a:r>
              <a:rPr lang="en-US" altLang="zh-CN" sz="2000" b="1" dirty="0" smtClean="0">
                <a:effectLst>
                  <a:outerShdw blurRad="38100" dist="38100" dir="2700000" algn="tl">
                    <a:srgbClr val="000000">
                      <a:alpha val="43137"/>
                    </a:srgbClr>
                  </a:outerShdw>
                </a:effectLst>
              </a:rPr>
              <a:t>1876</a:t>
            </a:r>
            <a:r>
              <a:rPr lang="zh-CN" altLang="en-US" sz="2000" b="1" dirty="0" smtClean="0">
                <a:effectLst>
                  <a:outerShdw blurRad="38100" dist="38100" dir="2700000" algn="tl">
                    <a:srgbClr val="000000">
                      <a:alpha val="43137"/>
                    </a:srgbClr>
                  </a:outerShdw>
                </a:effectLst>
              </a:rPr>
              <a:t>年</a:t>
            </a:r>
            <a:r>
              <a:rPr lang="en-US" altLang="zh-CN" sz="2000" b="1" dirty="0" smtClean="0">
                <a:effectLst>
                  <a:outerShdw blurRad="38100" dist="38100" dir="2700000" algn="tl">
                    <a:srgbClr val="000000">
                      <a:alpha val="43137"/>
                    </a:srgbClr>
                  </a:outerShdw>
                </a:effectLst>
              </a:rPr>
              <a:t>9</a:t>
            </a:r>
            <a:r>
              <a:rPr lang="zh-CN" altLang="en-US" sz="2000" b="1" dirty="0" smtClean="0">
                <a:effectLst>
                  <a:outerShdw blurRad="38100" dist="38100" dir="2700000" algn="tl">
                    <a:srgbClr val="000000">
                      <a:alpha val="43137"/>
                    </a:srgbClr>
                  </a:outerShdw>
                </a:effectLst>
              </a:rPr>
              <a:t>月</a:t>
            </a:r>
            <a:r>
              <a:rPr lang="en-US" altLang="zh-CN" sz="2000" b="1" dirty="0" smtClean="0">
                <a:effectLst>
                  <a:outerShdw blurRad="38100" dist="38100" dir="2700000" algn="tl">
                    <a:srgbClr val="000000">
                      <a:alpha val="43137"/>
                    </a:srgbClr>
                  </a:outerShdw>
                </a:effectLst>
              </a:rPr>
              <a:t>-1878</a:t>
            </a:r>
            <a:r>
              <a:rPr lang="zh-CN" altLang="en-US" sz="2000" b="1" dirty="0" smtClean="0">
                <a:effectLst>
                  <a:outerShdw blurRad="38100" dist="38100" dir="2700000" algn="tl">
                    <a:srgbClr val="000000">
                      <a:alpha val="43137"/>
                    </a:srgbClr>
                  </a:outerShdw>
                </a:effectLst>
              </a:rPr>
              <a:t>年</a:t>
            </a:r>
            <a:r>
              <a:rPr lang="en-US" altLang="zh-CN" sz="2000" b="1" dirty="0" smtClean="0">
                <a:effectLst>
                  <a:outerShdw blurRad="38100" dist="38100" dir="2700000" algn="tl">
                    <a:srgbClr val="000000">
                      <a:alpha val="43137"/>
                    </a:srgbClr>
                  </a:outerShdw>
                </a:effectLst>
              </a:rPr>
              <a:t>4</a:t>
            </a:r>
            <a:r>
              <a:rPr lang="zh-CN" altLang="en-US" sz="2000" b="1" dirty="0" smtClean="0">
                <a:effectLst>
                  <a:outerShdw blurRad="38100" dist="38100" dir="2700000" algn="tl">
                    <a:srgbClr val="000000">
                      <a:alpha val="43137"/>
                    </a:srgbClr>
                  </a:outerShdw>
                </a:effectLst>
              </a:rPr>
              <a:t>月，恩格斯应德国社会民主党领袖</a:t>
            </a:r>
            <a:r>
              <a:rPr lang="zh-CN" altLang="en-US" sz="2000" b="1" dirty="0">
                <a:effectLst>
                  <a:outerShdw blurRad="38100" dist="38100" dir="2700000" algn="tl">
                    <a:srgbClr val="000000">
                      <a:alpha val="43137"/>
                    </a:srgbClr>
                  </a:outerShdw>
                </a:effectLst>
              </a:rPr>
              <a:t>威廉</a:t>
            </a:r>
            <a:r>
              <a:rPr lang="en-US" altLang="zh-CN" sz="2000" b="1" dirty="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李卜克内西的请求，停止</a:t>
            </a:r>
            <a:r>
              <a:rPr lang="zh-CN" altLang="en-US" sz="2000" b="1" dirty="0">
                <a:effectLst>
                  <a:outerShdw blurRad="38100" dist="38100" dir="2700000" algn="tl">
                    <a:srgbClr val="000000">
                      <a:alpha val="43137"/>
                    </a:srgbClr>
                  </a:outerShdw>
                </a:effectLst>
              </a:rPr>
              <a:t>了自然辩证法的</a:t>
            </a:r>
            <a:r>
              <a:rPr lang="zh-CN" altLang="en-US" sz="2000" b="1" dirty="0" smtClean="0">
                <a:effectLst>
                  <a:outerShdw blurRad="38100" dist="38100" dir="2700000" algn="tl">
                    <a:srgbClr val="000000">
                      <a:alpha val="43137"/>
                    </a:srgbClr>
                  </a:outerShdw>
                </a:effectLst>
              </a:rPr>
              <a:t>研究，写作</a:t>
            </a:r>
            <a:r>
              <a:rPr lang="en-US" altLang="zh-CN"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反杜林论</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全面、连贯、正面阐述马克思主义的基本观点，因而使它成为一部马克思主义的百科全书</a:t>
            </a:r>
            <a:r>
              <a:rPr lang="zh-CN" altLang="en-US" sz="2000" b="1" dirty="0" smtClean="0">
                <a:effectLst>
                  <a:outerShdw blurRad="38100" dist="38100" dir="2700000" algn="tl">
                    <a:srgbClr val="000000">
                      <a:alpha val="43137"/>
                    </a:srgbClr>
                  </a:outerShdw>
                </a:effectLst>
              </a:rPr>
              <a:t>。</a:t>
            </a:r>
            <a:endParaRPr lang="en-US" altLang="zh-CN" sz="2000" b="1" dirty="0" smtClean="0">
              <a:effectLst>
                <a:outerShdw blurRad="38100" dist="38100" dir="2700000" algn="tl">
                  <a:srgbClr val="000000">
                    <a:alpha val="43137"/>
                  </a:srgbClr>
                </a:outerShdw>
              </a:effectLst>
            </a:endParaRPr>
          </a:p>
          <a:p>
            <a:pPr>
              <a:lnSpc>
                <a:spcPct val="150000"/>
              </a:lnSpc>
            </a:pPr>
            <a:r>
              <a:rPr lang="en-US" altLang="zh-CN" sz="2000" b="1" dirty="0" smtClean="0">
                <a:effectLst>
                  <a:outerShdw blurRad="38100" dist="38100" dir="2700000" algn="tl">
                    <a:srgbClr val="000000">
                      <a:alpha val="43137"/>
                    </a:srgbClr>
                  </a:outerShdw>
                </a:effectLst>
              </a:rPr>
              <a:t>1887</a:t>
            </a:r>
            <a:r>
              <a:rPr lang="zh-CN" altLang="en-US" sz="2000" b="1" dirty="0" smtClean="0">
                <a:effectLst>
                  <a:outerShdw blurRad="38100" dist="38100" dir="2700000" algn="tl">
                    <a:srgbClr val="000000">
                      <a:alpha val="43137"/>
                    </a:srgbClr>
                  </a:outerShdw>
                </a:effectLst>
              </a:rPr>
              <a:t>年</a:t>
            </a:r>
            <a:r>
              <a:rPr lang="en-US" altLang="zh-CN" sz="2000" b="1" dirty="0" smtClean="0">
                <a:effectLst>
                  <a:outerShdw blurRad="38100" dist="38100" dir="2700000" algn="tl">
                    <a:srgbClr val="000000">
                      <a:alpha val="43137"/>
                    </a:srgbClr>
                  </a:outerShdw>
                </a:effectLst>
              </a:rPr>
              <a:t>7</a:t>
            </a:r>
            <a:r>
              <a:rPr lang="zh-CN" altLang="en-US" sz="2000" b="1" dirty="0" smtClean="0">
                <a:effectLst>
                  <a:outerShdw blurRad="38100" dist="38100" dir="2700000" algn="tl">
                    <a:srgbClr val="000000">
                      <a:alpha val="43137"/>
                    </a:srgbClr>
                  </a:outerShdw>
                </a:effectLst>
              </a:rPr>
              <a:t>月</a:t>
            </a:r>
            <a:r>
              <a:rPr lang="en-US" altLang="zh-CN" sz="2000" b="1" dirty="0" smtClean="0">
                <a:effectLst>
                  <a:outerShdw blurRad="38100" dist="38100" dir="2700000" algn="tl">
                    <a:srgbClr val="000000">
                      <a:alpha val="43137"/>
                    </a:srgbClr>
                  </a:outerShdw>
                </a:effectLst>
              </a:rPr>
              <a:t>-1882</a:t>
            </a:r>
            <a:r>
              <a:rPr lang="zh-CN" altLang="en-US" sz="2000" b="1" dirty="0" smtClean="0">
                <a:effectLst>
                  <a:outerShdw blurRad="38100" dist="38100" dir="2700000" algn="tl">
                    <a:srgbClr val="000000">
                      <a:alpha val="43137"/>
                    </a:srgbClr>
                  </a:outerShdw>
                </a:effectLst>
              </a:rPr>
              <a:t>年</a:t>
            </a:r>
            <a:r>
              <a:rPr lang="en-US" altLang="zh-CN" sz="2000" b="1" dirty="0" smtClean="0">
                <a:effectLst>
                  <a:outerShdw blurRad="38100" dist="38100" dir="2700000" algn="tl">
                    <a:srgbClr val="000000">
                      <a:alpha val="43137"/>
                    </a:srgbClr>
                  </a:outerShdw>
                </a:effectLst>
              </a:rPr>
              <a:t>11</a:t>
            </a:r>
            <a:r>
              <a:rPr lang="zh-CN" altLang="en-US" sz="2000" b="1" dirty="0" smtClean="0">
                <a:effectLst>
                  <a:outerShdw blurRad="38100" dist="38100" dir="2700000" algn="tl">
                    <a:srgbClr val="000000">
                      <a:alpha val="43137"/>
                    </a:srgbClr>
                  </a:outerShdw>
                </a:effectLst>
              </a:rPr>
              <a:t>月，恩格斯</a:t>
            </a:r>
            <a:r>
              <a:rPr lang="zh-CN" altLang="en-US" sz="2000" b="1" dirty="0">
                <a:effectLst>
                  <a:outerShdw blurRad="38100" dist="38100" dir="2700000" algn="tl">
                    <a:srgbClr val="000000">
                      <a:alpha val="43137"/>
                    </a:srgbClr>
                  </a:outerShdw>
                </a:effectLst>
              </a:rPr>
              <a:t>陆续写了</a:t>
            </a:r>
            <a:r>
              <a:rPr lang="en-US" altLang="zh-CN" sz="2000" b="1" dirty="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运动的基本形式</a:t>
            </a:r>
            <a:r>
              <a:rPr lang="en-US" altLang="zh-CN" sz="2000" b="1" dirty="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a:t>
            </a:r>
            <a:r>
              <a:rPr lang="en-US" altLang="zh-CN" sz="2000" b="1" dirty="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运动的量度</a:t>
            </a:r>
            <a:r>
              <a:rPr lang="en-US" altLang="zh-CN" sz="2000" b="1" dirty="0">
                <a:effectLst>
                  <a:outerShdw blurRad="38100" dist="38100" dir="2700000" algn="tl">
                    <a:srgbClr val="000000">
                      <a:alpha val="43137"/>
                    </a:srgbClr>
                  </a:outerShdw>
                </a:effectLst>
              </a:rPr>
              <a:t>——</a:t>
            </a:r>
            <a:r>
              <a:rPr lang="zh-CN" altLang="en-US" sz="2000" b="1" dirty="0">
                <a:effectLst>
                  <a:outerShdw blurRad="38100" dist="38100" dir="2700000" algn="tl">
                    <a:srgbClr val="000000">
                      <a:alpha val="43137"/>
                    </a:srgbClr>
                  </a:outerShdw>
                </a:effectLst>
              </a:rPr>
              <a:t>功</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电</a:t>
            </a:r>
            <a:r>
              <a:rPr lang="en-US" altLang="zh-CN" sz="2000" b="1" dirty="0" smtClean="0">
                <a:effectLst>
                  <a:outerShdw blurRad="38100" dist="38100" dir="2700000" algn="tl">
                    <a:srgbClr val="000000">
                      <a:alpha val="43137"/>
                    </a:srgbClr>
                  </a:outerShdw>
                </a:effectLst>
              </a:rPr>
              <a:t>》</a:t>
            </a:r>
            <a:r>
              <a:rPr lang="zh-CN" altLang="en-US" sz="2000" b="1" dirty="0" smtClean="0">
                <a:effectLst>
                  <a:outerShdw blurRad="38100" dist="38100" dir="2700000" algn="tl">
                    <a:srgbClr val="000000">
                      <a:alpha val="43137"/>
                    </a:srgbClr>
                  </a:outerShdw>
                </a:effectLst>
              </a:rPr>
              <a:t>等</a:t>
            </a:r>
            <a:r>
              <a:rPr lang="zh-CN" altLang="en-US" sz="2000" b="1" dirty="0">
                <a:effectLst>
                  <a:outerShdw blurRad="38100" dist="38100" dir="2700000" algn="tl">
                    <a:srgbClr val="000000">
                      <a:alpha val="43137"/>
                    </a:srgbClr>
                  </a:outerShdw>
                </a:effectLst>
              </a:rPr>
              <a:t>论文和七十多个札记。</a:t>
            </a:r>
            <a:endParaRPr lang="zh-CN" alt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4541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4000" b="1" dirty="0">
                <a:effectLst>
                  <a:outerShdw blurRad="38100" dist="38100" dir="2700000" algn="tl">
                    <a:srgbClr val="000000">
                      <a:alpha val="43137"/>
                    </a:srgbClr>
                  </a:outerShdw>
                </a:effectLst>
                <a:hlinkClick r:id="rId2" action="ppaction://hlinksldjump"/>
              </a:rPr>
              <a:t>列宁对自然辩证法的</a:t>
            </a:r>
            <a:r>
              <a:rPr lang="zh-CN" altLang="en-US" sz="4000" b="1" dirty="0" smtClean="0">
                <a:effectLst>
                  <a:outerShdw blurRad="38100" dist="38100" dir="2700000" algn="tl">
                    <a:srgbClr val="000000">
                      <a:alpha val="43137"/>
                    </a:srgbClr>
                  </a:outerShdw>
                </a:effectLst>
                <a:hlinkClick r:id="rId2" action="ppaction://hlinksldjump"/>
              </a:rPr>
              <a:t>发展</a:t>
            </a:r>
            <a:endParaRPr lang="zh-CN" altLang="en-US" sz="4000" dirty="0"/>
          </a:p>
        </p:txBody>
      </p:sp>
      <p:sp>
        <p:nvSpPr>
          <p:cNvPr id="3" name="内容占位符 2"/>
          <p:cNvSpPr>
            <a:spLocks noGrp="1"/>
          </p:cNvSpPr>
          <p:nvPr>
            <p:ph idx="1"/>
          </p:nvPr>
        </p:nvSpPr>
        <p:spPr/>
        <p:txBody>
          <a:bodyPr>
            <a:normAutofit/>
          </a:bodyPr>
          <a:lstStyle/>
          <a:p>
            <a:pPr>
              <a:lnSpc>
                <a:spcPct val="150000"/>
              </a:lnSpc>
            </a:pPr>
            <a:r>
              <a:rPr lang="zh-CN" altLang="en-US" sz="2400" b="1" dirty="0" smtClean="0">
                <a:effectLst>
                  <a:outerShdw blurRad="38100" dist="38100" dir="2700000" algn="tl">
                    <a:srgbClr val="000000">
                      <a:alpha val="43137"/>
                    </a:srgbClr>
                  </a:outerShdw>
                </a:effectLst>
              </a:rPr>
              <a:t>列宁在</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唯物主义和经验批判主义</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等著作中及时总结和概括自然科学的崭新成果，为自然辩证法的发展做出了新的贡献</a:t>
            </a:r>
            <a:r>
              <a:rPr lang="zh-CN" altLang="en-US" sz="2400" b="1" dirty="0" smtClean="0">
                <a:effectLst>
                  <a:outerShdw blurRad="38100" dist="38100" dir="2700000" algn="tl">
                    <a:srgbClr val="000000">
                      <a:alpha val="43137"/>
                    </a:srgbClr>
                  </a:outerShdw>
                </a:effectLst>
              </a:rPr>
              <a:t>。</a:t>
            </a:r>
            <a:r>
              <a:rPr lang="zh-CN" altLang="en-US" sz="2400" dirty="0"/>
              <a:t> </a:t>
            </a:r>
            <a:r>
              <a:rPr lang="zh-CN" altLang="en-US" sz="2400" b="1" dirty="0">
                <a:effectLst>
                  <a:outerShdw blurRad="38100" dist="38100" dir="2700000" algn="tl">
                    <a:srgbClr val="000000">
                      <a:alpha val="43137"/>
                    </a:srgbClr>
                  </a:outerShdw>
                </a:effectLst>
              </a:rPr>
              <a:t>“现代物理学是在临产中。它正在生产辩证唯物主义。”</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549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4000" b="1" dirty="0" smtClean="0">
                <a:effectLst>
                  <a:outerShdw blurRad="38100" dist="38100" dir="2700000" algn="tl">
                    <a:srgbClr val="000000">
                      <a:alpha val="43137"/>
                    </a:srgbClr>
                  </a:outerShdw>
                </a:effectLst>
                <a:hlinkClick r:id="rId2" action="ppaction://hlinksldjump"/>
              </a:rPr>
              <a:t>中国的</a:t>
            </a:r>
            <a:r>
              <a:rPr lang="zh-CN" altLang="en-US" sz="4000" b="1" dirty="0">
                <a:effectLst>
                  <a:outerShdw blurRad="38100" dist="38100" dir="2700000" algn="tl">
                    <a:srgbClr val="000000">
                      <a:alpha val="43137"/>
                    </a:srgbClr>
                  </a:outerShdw>
                </a:effectLst>
                <a:hlinkClick r:id="rId2" action="ppaction://hlinksldjump"/>
              </a:rPr>
              <a:t>重要贡献</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突出了中国的研究传统和价值取向</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强化</a:t>
            </a:r>
            <a:r>
              <a:rPr lang="zh-CN" altLang="en-US" sz="2400" b="1" dirty="0" smtClean="0">
                <a:effectLst>
                  <a:outerShdw blurRad="38100" dist="38100" dir="2700000" algn="tl">
                    <a:srgbClr val="000000">
                      <a:alpha val="43137"/>
                    </a:srgbClr>
                  </a:outerShdw>
                </a:effectLst>
              </a:rPr>
              <a:t>了自然辩证法的意识形态特征和理论教育功能</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形成了系统的自然辩证法理论</a:t>
            </a:r>
            <a:r>
              <a:rPr lang="zh-CN" altLang="en-US" sz="2400" b="1" dirty="0" smtClean="0">
                <a:effectLst>
                  <a:outerShdw blurRad="38100" dist="38100" dir="2700000" algn="tl">
                    <a:srgbClr val="000000">
                      <a:alpha val="43137"/>
                    </a:srgbClr>
                  </a:outerShdw>
                </a:effectLst>
              </a:rPr>
              <a:t>体系</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中国</a:t>
            </a:r>
            <a:r>
              <a:rPr lang="zh-CN" altLang="en-US" sz="2400" b="1" dirty="0" smtClean="0">
                <a:effectLst>
                  <a:outerShdw blurRad="38100" dist="38100" dir="2700000" algn="tl">
                    <a:srgbClr val="000000">
                      <a:alpha val="43137"/>
                    </a:srgbClr>
                  </a:outerShdw>
                </a:effectLst>
              </a:rPr>
              <a:t>马克思主义科学技术</a:t>
            </a:r>
            <a:r>
              <a:rPr lang="zh-CN" altLang="en-US" sz="2400" b="1" dirty="0" smtClean="0">
                <a:effectLst>
                  <a:outerShdw blurRad="38100" dist="38100" dir="2700000" algn="tl">
                    <a:srgbClr val="000000">
                      <a:alpha val="43137"/>
                    </a:srgbClr>
                  </a:outerShdw>
                </a:effectLst>
              </a:rPr>
              <a:t>观是自然辩证法中国化发展的最新形态</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9745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4"/>
            </a:pPr>
            <a:r>
              <a:rPr lang="zh-CN" altLang="en-US" sz="3200" b="1" dirty="0">
                <a:effectLst>
                  <a:outerShdw blurRad="38100" dist="38100" dir="2700000" algn="tl">
                    <a:srgbClr val="000000">
                      <a:alpha val="43137"/>
                    </a:srgbClr>
                  </a:outerShdw>
                </a:effectLst>
                <a:hlinkClick r:id="rId2" action="ppaction://hlinksldjump"/>
              </a:rPr>
              <a:t>自然辩证法</a:t>
            </a:r>
            <a:r>
              <a:rPr lang="zh-CN" altLang="en-US" sz="3200" b="1" dirty="0" smtClean="0">
                <a:effectLst>
                  <a:outerShdw blurRad="38100" dist="38100" dir="2700000" algn="tl">
                    <a:srgbClr val="000000">
                      <a:alpha val="43137"/>
                    </a:srgbClr>
                  </a:outerShdw>
                </a:effectLst>
                <a:hlinkClick r:id="rId2" action="ppaction://hlinksldjump"/>
              </a:rPr>
              <a:t>与中国</a:t>
            </a:r>
            <a:r>
              <a:rPr lang="zh-CN" altLang="en-US" sz="3200" b="1" dirty="0">
                <a:effectLst>
                  <a:outerShdw blurRad="38100" dist="38100" dir="2700000" algn="tl">
                    <a:srgbClr val="000000">
                      <a:alpha val="43137"/>
                    </a:srgbClr>
                  </a:outerShdw>
                </a:effectLst>
                <a:hlinkClick r:id="rId2" action="ppaction://hlinksldjump"/>
              </a:rPr>
              <a:t>创新型国家建设</a:t>
            </a:r>
            <a:endParaRPr lang="zh-CN" altLang="en-US" sz="3200" dirty="0"/>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树立新理念、探索新思维</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建设创新型国家</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3943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4000" b="1" dirty="0">
                <a:effectLst>
                  <a:outerShdw blurRad="38100" dist="38100" dir="2700000" algn="tl">
                    <a:srgbClr val="000000">
                      <a:alpha val="43137"/>
                    </a:srgbClr>
                  </a:outerShdw>
                </a:effectLst>
                <a:hlinkClick r:id="rId2" action="ppaction://hlinksldjump"/>
              </a:rPr>
              <a:t>树立新理念、探索新</a:t>
            </a:r>
            <a:r>
              <a:rPr lang="zh-CN" altLang="en-US" sz="4000" b="1" dirty="0" smtClean="0">
                <a:effectLst>
                  <a:outerShdw blurRad="38100" dist="38100" dir="2700000" algn="tl">
                    <a:srgbClr val="000000">
                      <a:alpha val="43137"/>
                    </a:srgbClr>
                  </a:outerShdw>
                </a:effectLst>
                <a:hlinkClick r:id="rId2" action="ppaction://hlinksldjump"/>
              </a:rPr>
              <a:t>思维</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树立尊重自然、顺应自然、保护自然的生态文明理念</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探索马克思主义辩证思维方法的新形式</a:t>
            </a:r>
            <a:r>
              <a:rPr lang="en-US" altLang="zh-CN" sz="2400" b="1" dirty="0" smtClean="0">
                <a:effectLst>
                  <a:outerShdw blurRad="38100" dist="38100" dir="2700000" algn="tl">
                    <a:srgbClr val="000000">
                      <a:alpha val="43137"/>
                    </a:srgbClr>
                  </a:outerShdw>
                </a:effectLst>
              </a:rPr>
              <a:t>——</a:t>
            </a:r>
            <a:r>
              <a:rPr lang="zh-CN" altLang="en-US" sz="2400" b="1" dirty="0" smtClean="0">
                <a:effectLst>
                  <a:outerShdw blurRad="38100" dist="38100" dir="2700000" algn="tl">
                    <a:srgbClr val="000000">
                      <a:alpha val="43137"/>
                    </a:srgbClr>
                  </a:outerShdw>
                </a:effectLst>
              </a:rPr>
              <a:t>统筹兼顾</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坚持走中国特色自主创新道路</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333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lnSpc>
                <a:spcPct val="150000"/>
              </a:lnSpc>
              <a:buFont typeface="+mj-lt"/>
              <a:buAutoNum type="arabicPeriod" startAt="2"/>
            </a:pPr>
            <a:r>
              <a:rPr lang="zh-CN" altLang="en-US" sz="4000" b="1" dirty="0">
                <a:effectLst>
                  <a:outerShdw blurRad="38100" dist="38100" dir="2700000" algn="tl">
                    <a:srgbClr val="000000">
                      <a:alpha val="43137"/>
                    </a:srgbClr>
                  </a:outerShdw>
                </a:effectLst>
                <a:hlinkClick r:id="rId2" action="ppaction://hlinksldjump"/>
              </a:rPr>
              <a:t>建设创新型国家</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建设中国特色的创新型国家是中国马克思主义科学技术观的具体体现</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提高创新能力是建设创新型国家的核心</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建设国家创新体系是建设创新型国家的关键</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7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effectLst>
                  <a:outerShdw blurRad="38100" dist="38100" dir="2700000" algn="tl">
                    <a:srgbClr val="000000">
                      <a:alpha val="43137"/>
                    </a:srgbClr>
                  </a:outerShdw>
                </a:effectLst>
              </a:rPr>
              <a:t>绪论</a:t>
            </a:r>
            <a:endParaRPr lang="zh-CN" altLang="en-US"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71500" indent="-57150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2" action="ppaction://hlinksldjump"/>
              </a:rPr>
              <a:t>自然辩证法的学科性质</a:t>
            </a:r>
            <a:endParaRPr lang="en-US" altLang="zh-CN" sz="2400" b="1" dirty="0" smtClean="0">
              <a:effectLst>
                <a:outerShdw blurRad="38100" dist="38100" dir="2700000" algn="tl">
                  <a:srgbClr val="000000">
                    <a:alpha val="43137"/>
                  </a:srgbClr>
                </a:outerShdw>
              </a:effectLst>
            </a:endParaRPr>
          </a:p>
          <a:p>
            <a:pPr marL="571500" indent="-571500">
              <a:lnSpc>
                <a:spcPct val="150000"/>
              </a:lnSpc>
              <a:buFont typeface="+mj-ea"/>
              <a:buAutoNum type="ea1JpnChsDbPeriod"/>
            </a:pPr>
            <a:r>
              <a:rPr lang="zh-CN" altLang="en-US" sz="2400" b="1" dirty="0" smtClean="0">
                <a:effectLst>
                  <a:outerShdw blurRad="38100" dist="38100" dir="2700000" algn="tl">
                    <a:srgbClr val="000000">
                      <a:alpha val="43137"/>
                    </a:srgbClr>
                  </a:outerShdw>
                </a:effectLst>
                <a:hlinkClick r:id="rId3" action="ppaction://hlinksldjump"/>
              </a:rPr>
              <a:t>自然辩证法的研究内容</a:t>
            </a:r>
            <a:endParaRPr lang="en-US" altLang="zh-CN" sz="2400" b="1" dirty="0" smtClean="0">
              <a:effectLst>
                <a:outerShdw blurRad="38100" dist="38100" dir="2700000" algn="tl">
                  <a:srgbClr val="000000">
                    <a:alpha val="43137"/>
                  </a:srgbClr>
                </a:outerShdw>
              </a:effectLst>
            </a:endParaRPr>
          </a:p>
          <a:p>
            <a:pPr marL="571500" indent="-57150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4" action="ppaction://hlinksldjump"/>
              </a:rPr>
              <a:t>自然</a:t>
            </a:r>
            <a:r>
              <a:rPr lang="zh-CN" altLang="en-US" sz="2400" b="1" dirty="0" smtClean="0">
                <a:effectLst>
                  <a:outerShdw blurRad="38100" dist="38100" dir="2700000" algn="tl">
                    <a:srgbClr val="000000">
                      <a:alpha val="43137"/>
                    </a:srgbClr>
                  </a:outerShdw>
                </a:effectLst>
                <a:hlinkClick r:id="rId4" action="ppaction://hlinksldjump"/>
              </a:rPr>
              <a:t>辩证法的历史发展</a:t>
            </a:r>
            <a:endParaRPr lang="en-US" altLang="zh-CN" sz="2400" b="1" dirty="0" smtClean="0">
              <a:effectLst>
                <a:outerShdw blurRad="38100" dist="38100" dir="2700000" algn="tl">
                  <a:srgbClr val="000000">
                    <a:alpha val="43137"/>
                  </a:srgbClr>
                </a:outerShdw>
              </a:effectLst>
            </a:endParaRPr>
          </a:p>
          <a:p>
            <a:pPr marL="571500" indent="-571500">
              <a:lnSpc>
                <a:spcPct val="150000"/>
              </a:lnSpc>
              <a:buFont typeface="+mj-ea"/>
              <a:buAutoNum type="ea1JpnChsDbPeriod"/>
            </a:pPr>
            <a:r>
              <a:rPr lang="zh-CN" altLang="en-US" sz="2400" b="1" dirty="0">
                <a:effectLst>
                  <a:outerShdw blurRad="38100" dist="38100" dir="2700000" algn="tl">
                    <a:srgbClr val="000000">
                      <a:alpha val="43137"/>
                    </a:srgbClr>
                  </a:outerShdw>
                </a:effectLst>
                <a:hlinkClick r:id="rId5" action="ppaction://hlinksldjump"/>
              </a:rPr>
              <a:t>自然</a:t>
            </a:r>
            <a:r>
              <a:rPr lang="zh-CN" altLang="en-US" sz="2400" b="1" dirty="0" smtClean="0">
                <a:effectLst>
                  <a:outerShdw blurRad="38100" dist="38100" dir="2700000" algn="tl">
                    <a:srgbClr val="000000">
                      <a:alpha val="43137"/>
                    </a:srgbClr>
                  </a:outerShdw>
                </a:effectLst>
                <a:hlinkClick r:id="rId5" action="ppaction://hlinksldjump"/>
              </a:rPr>
              <a:t>辩证法与中国创新型国家建设</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4786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effectLst>
                  <a:outerShdw blurRad="38100" dist="38100" dir="2700000" algn="tl">
                    <a:srgbClr val="000000">
                      <a:alpha val="43137"/>
                    </a:srgbClr>
                  </a:outerShdw>
                </a:effectLst>
              </a:rPr>
              <a:t>思考题</a:t>
            </a:r>
            <a:endParaRPr lang="zh-CN" altLang="en-US"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rPr>
              <a:t>自然辨证法概论的课程性质？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rPr>
              <a:t>自然</a:t>
            </a:r>
            <a:r>
              <a:rPr lang="zh-CN" altLang="en-US" sz="2400" b="1" dirty="0" smtClean="0">
                <a:effectLst>
                  <a:outerShdw blurRad="38100" dist="38100" dir="2700000" algn="tl">
                    <a:srgbClr val="000000">
                      <a:alpha val="43137"/>
                    </a:srgbClr>
                  </a:outerShdw>
                </a:effectLst>
              </a:rPr>
              <a:t>辩证法的学科性质？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rPr>
              <a:t>自然</a:t>
            </a:r>
            <a:r>
              <a:rPr lang="zh-CN" altLang="en-US" sz="2400" b="1" dirty="0" smtClean="0">
                <a:effectLst>
                  <a:outerShdw blurRad="38100" dist="38100" dir="2700000" algn="tl">
                    <a:srgbClr val="000000">
                      <a:alpha val="43137"/>
                    </a:srgbClr>
                  </a:outerShdw>
                </a:effectLst>
              </a:rPr>
              <a:t>辩证法的研究内容？</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6496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lnSpc>
                <a:spcPct val="150000"/>
              </a:lnSpc>
              <a:buFont typeface="+mj-ea"/>
              <a:buAutoNum type="ea1JpnChsDbPeriod"/>
            </a:pPr>
            <a:r>
              <a:rPr lang="zh-CN" altLang="en-US" sz="4000" b="1" dirty="0">
                <a:effectLst>
                  <a:outerShdw blurRad="38100" dist="38100" dir="2700000" algn="tl">
                    <a:srgbClr val="000000">
                      <a:alpha val="43137"/>
                    </a:srgbClr>
                  </a:outerShdw>
                </a:effectLst>
                <a:hlinkClick r:id="rId2" action="ppaction://hlinksldjump"/>
              </a:rPr>
              <a:t>自然辩证法的学科性质</a:t>
            </a:r>
            <a:endParaRPr lang="en-US" altLang="zh-CN" sz="4000" b="1" dirty="0">
              <a:effectLst>
                <a:outerShdw blurRad="38100" dist="38100" dir="2700000" algn="tl">
                  <a:srgbClr val="000000">
                    <a:alpha val="43137"/>
                  </a:srgbClr>
                </a:outerShdw>
              </a:effectLst>
            </a:endParaRPr>
          </a:p>
        </p:txBody>
      </p:sp>
      <p:sp>
        <p:nvSpPr>
          <p:cNvPr id="3" name="内容占位符 2"/>
          <p:cNvSpPr>
            <a:spLocks noGrp="1"/>
          </p:cNvSpPr>
          <p:nvPr>
            <p:ph idx="1"/>
          </p:nvPr>
        </p:nvSpPr>
        <p:spPr/>
        <p:txBody>
          <a:bodyPr>
            <a:normAutofit/>
          </a:bodyPr>
          <a:lstStyle/>
          <a:p>
            <a:pPr marL="514350" indent="-51435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自然辨证法概论的课程性质</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lt"/>
              <a:buAutoNum type="arabicPeriod"/>
            </a:pPr>
            <a:r>
              <a:rPr lang="zh-CN" altLang="en-US" sz="2400" b="1" dirty="0">
                <a:effectLst>
                  <a:outerShdw blurRad="38100" dist="38100" dir="2700000" algn="tl">
                    <a:srgbClr val="000000">
                      <a:alpha val="43137"/>
                    </a:srgbClr>
                  </a:outerShdw>
                </a:effectLst>
                <a:hlinkClick r:id="rId4" action="ppaction://hlinksldjump"/>
              </a:rPr>
              <a:t>自然</a:t>
            </a:r>
            <a:r>
              <a:rPr lang="zh-CN" altLang="en-US" sz="2400" b="1" dirty="0" smtClean="0">
                <a:effectLst>
                  <a:outerShdw blurRad="38100" dist="38100" dir="2700000" algn="tl">
                    <a:srgbClr val="000000">
                      <a:alpha val="43137"/>
                    </a:srgbClr>
                  </a:outerShdw>
                </a:effectLst>
                <a:hlinkClick r:id="rId4" action="ppaction://hlinksldjump"/>
              </a:rPr>
              <a:t>辩证法的学科</a:t>
            </a:r>
            <a:r>
              <a:rPr lang="zh-CN" altLang="en-US" sz="2400" b="1" dirty="0">
                <a:effectLst>
                  <a:outerShdw blurRad="38100" dist="38100" dir="2700000" algn="tl">
                    <a:srgbClr val="000000">
                      <a:alpha val="43137"/>
                    </a:srgbClr>
                  </a:outerShdw>
                </a:effectLst>
                <a:hlinkClick r:id="rId4" action="ppaction://hlinksldjump"/>
              </a:rPr>
              <a:t>性质</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92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4000" b="1" dirty="0">
                <a:effectLst>
                  <a:outerShdw blurRad="38100" dist="38100" dir="2700000" algn="tl">
                    <a:srgbClr val="000000">
                      <a:alpha val="43137"/>
                    </a:srgbClr>
                  </a:outerShdw>
                </a:effectLst>
                <a:hlinkClick r:id="rId2" action="ppaction://hlinksldjump"/>
              </a:rPr>
              <a:t>课程</a:t>
            </a:r>
            <a:r>
              <a:rPr lang="zh-CN" altLang="en-US" sz="4000" b="1" dirty="0" smtClean="0">
                <a:effectLst>
                  <a:outerShdw blurRad="38100" dist="38100" dir="2700000" algn="tl">
                    <a:srgbClr val="000000">
                      <a:alpha val="43137"/>
                    </a:srgbClr>
                  </a:outerShdw>
                </a:effectLst>
                <a:hlinkClick r:id="rId2" action="ppaction://hlinksldjump"/>
              </a:rPr>
              <a:t>性质</a:t>
            </a:r>
            <a:endParaRPr lang="zh-CN" altLang="en-US" sz="4000" dirty="0"/>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高校硕士研究生思想政治理论课</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选修课</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塑造马克思主义自然观、科学技术观、科学技术方法论</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5576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4000" b="1" dirty="0">
                <a:effectLst>
                  <a:outerShdw blurRad="38100" dist="38100" dir="2700000" algn="tl">
                    <a:srgbClr val="000000">
                      <a:alpha val="43137"/>
                    </a:srgbClr>
                  </a:outerShdw>
                </a:effectLst>
                <a:hlinkClick r:id="rId2" action="ppaction://hlinksldjump"/>
              </a:rPr>
              <a:t>学科</a:t>
            </a:r>
            <a:r>
              <a:rPr lang="zh-CN" altLang="en-US" sz="4000" b="1" dirty="0" smtClean="0">
                <a:effectLst>
                  <a:outerShdw blurRad="38100" dist="38100" dir="2700000" algn="tl">
                    <a:srgbClr val="000000">
                      <a:alpha val="43137"/>
                    </a:srgbClr>
                  </a:outerShdw>
                </a:effectLst>
                <a:hlinkClick r:id="rId2" action="ppaction://hlinksldjump"/>
              </a:rPr>
              <a:t>性质</a:t>
            </a:r>
            <a:endParaRPr lang="zh-CN" altLang="en-US" sz="4000" dirty="0"/>
          </a:p>
        </p:txBody>
      </p:sp>
      <p:sp>
        <p:nvSpPr>
          <p:cNvPr id="3" name="内容占位符 2"/>
          <p:cNvSpPr>
            <a:spLocks noGrp="1"/>
          </p:cNvSpPr>
          <p:nvPr>
            <p:ph idx="1"/>
          </p:nvPr>
        </p:nvSpPr>
        <p:spPr/>
        <p:txBody>
          <a:bodyPr>
            <a:normAutofit/>
          </a:bodyPr>
          <a:lstStyle/>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自然辩证法是一门自然科学、社会科学与思维科学相交叉的</a:t>
            </a:r>
            <a:r>
              <a:rPr lang="zh-CN" altLang="en-US" sz="2400" b="1" dirty="0" smtClean="0">
                <a:solidFill>
                  <a:srgbClr val="FF0000"/>
                </a:solidFill>
                <a:effectLst>
                  <a:outerShdw blurRad="38100" dist="38100" dir="2700000" algn="tl">
                    <a:srgbClr val="000000">
                      <a:alpha val="43137"/>
                    </a:srgbClr>
                  </a:outerShdw>
                </a:effectLst>
              </a:rPr>
              <a:t>哲学性质</a:t>
            </a:r>
            <a:r>
              <a:rPr lang="zh-CN" altLang="en-US" sz="2400" b="1" dirty="0" smtClean="0">
                <a:effectLst>
                  <a:outerShdw blurRad="38100" dist="38100" dir="2700000" algn="tl">
                    <a:srgbClr val="000000">
                      <a:alpha val="43137"/>
                    </a:srgbClr>
                  </a:outerShdw>
                </a:effectLst>
              </a:rPr>
              <a:t>的</a:t>
            </a:r>
            <a:r>
              <a:rPr lang="zh-CN" altLang="en-US" sz="2400" b="1" dirty="0" smtClean="0">
                <a:solidFill>
                  <a:srgbClr val="FF0000"/>
                </a:solidFill>
                <a:effectLst>
                  <a:outerShdw blurRad="38100" dist="38100" dir="2700000" algn="tl">
                    <a:srgbClr val="000000">
                      <a:alpha val="43137"/>
                    </a:srgbClr>
                  </a:outerShdw>
                </a:effectLst>
              </a:rPr>
              <a:t>马克思主义理论学科</a:t>
            </a:r>
            <a:r>
              <a:rPr lang="zh-CN" altLang="en-US" sz="2400" b="1" dirty="0" smtClean="0">
                <a:effectLst>
                  <a:outerShdw blurRad="38100" dist="38100" dir="2700000" algn="tl">
                    <a:srgbClr val="000000">
                      <a:alpha val="43137"/>
                    </a:srgbClr>
                  </a:outerShdw>
                </a:effectLst>
              </a:rPr>
              <a:t>。</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自然辩证法区别于自然科学和技术的具体学科，但又是联结马克思主义与科学技术的重要纽带。</a:t>
            </a:r>
            <a:endParaRPr lang="en-US" altLang="zh-CN" sz="2400" b="1" dirty="0" smtClean="0">
              <a:effectLst>
                <a:outerShdw blurRad="38100" dist="38100" dir="2700000" algn="tl">
                  <a:srgbClr val="000000">
                    <a:alpha val="43137"/>
                  </a:srgbClr>
                </a:outerShdw>
              </a:effectLst>
            </a:endParaRPr>
          </a:p>
          <a:p>
            <a:pPr marL="514350" indent="-51435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自然辩证法区别于自然哲学、科学哲学、技术哲学、科学技术史、科学学、科学社会学等，但又在研究领域、方法和目标等方面相互联系和交叉。</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2094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857250" indent="-857250">
              <a:buFont typeface="+mj-ea"/>
              <a:buAutoNum type="ea1JpnChsDbPeriod" startAt="2"/>
            </a:pPr>
            <a:r>
              <a:rPr lang="zh-CN" altLang="en-US" sz="4000" b="1" dirty="0">
                <a:effectLst>
                  <a:outerShdw blurRad="38100" dist="38100" dir="2700000" algn="tl">
                    <a:srgbClr val="000000">
                      <a:alpha val="43137"/>
                    </a:srgbClr>
                  </a:outerShdw>
                </a:effectLst>
                <a:hlinkClick r:id="rId2" action="ppaction://hlinksldjump"/>
              </a:rPr>
              <a:t>自然辩证法的研究</a:t>
            </a:r>
            <a:r>
              <a:rPr lang="zh-CN" altLang="en-US" sz="4000" b="1" dirty="0" smtClean="0">
                <a:effectLst>
                  <a:outerShdw blurRad="38100" dist="38100" dir="2700000" algn="tl">
                    <a:srgbClr val="000000">
                      <a:alpha val="43137"/>
                    </a:srgbClr>
                  </a:outerShdw>
                </a:effectLst>
                <a:hlinkClick r:id="rId2" action="ppaction://hlinksldjump"/>
              </a:rPr>
              <a:t>内容</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3" action="ppaction://hlinksldjump"/>
              </a:rPr>
              <a:t>马克思主义自然观</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4" action="ppaction://hlinksldjump"/>
              </a:rPr>
              <a:t>马克思主义科学技术观</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5" action="ppaction://hlinksldjump"/>
              </a:rPr>
              <a:t>马克思主义科学技术方法论</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6" action="ppaction://hlinksldjump"/>
              </a:rPr>
              <a:t>马克思主义科学技术社会论</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lt"/>
              <a:buAutoNum type="arabicPeriod"/>
            </a:pPr>
            <a:r>
              <a:rPr lang="zh-CN" altLang="en-US" sz="2400" b="1" dirty="0" smtClean="0">
                <a:effectLst>
                  <a:outerShdw blurRad="38100" dist="38100" dir="2700000" algn="tl">
                    <a:srgbClr val="000000">
                      <a:alpha val="43137"/>
                    </a:srgbClr>
                  </a:outerShdw>
                </a:effectLst>
                <a:hlinkClick r:id="rId7" action="ppaction://hlinksldjump"/>
              </a:rPr>
              <a:t>中国马克思主义科学技术观</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8484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a:pPr>
            <a:r>
              <a:rPr lang="zh-CN" altLang="en-US" sz="4000" b="1" dirty="0">
                <a:effectLst>
                  <a:outerShdw blurRad="38100" dist="38100" dir="2700000" algn="tl">
                    <a:srgbClr val="000000">
                      <a:alpha val="43137"/>
                    </a:srgbClr>
                  </a:outerShdw>
                </a:effectLst>
                <a:hlinkClick r:id="rId2" action="ppaction://hlinksldjump"/>
              </a:rPr>
              <a:t>马克思主义</a:t>
            </a:r>
            <a:r>
              <a:rPr lang="zh-CN" altLang="en-US" sz="4000" b="1" dirty="0" smtClean="0">
                <a:effectLst>
                  <a:outerShdw blurRad="38100" dist="38100" dir="2700000" algn="tl">
                    <a:srgbClr val="000000">
                      <a:alpha val="43137"/>
                    </a:srgbClr>
                  </a:outerShdw>
                </a:effectLst>
                <a:hlinkClick r:id="rId2" action="ppaction://hlinksldjump"/>
              </a:rPr>
              <a:t>自然观</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自然辩证法的重要理论基础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核心是辩证唯物主义自然观</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当代</a:t>
            </a:r>
            <a:r>
              <a:rPr lang="zh-CN" altLang="en-US" sz="2400" b="1" dirty="0" smtClean="0">
                <a:effectLst>
                  <a:outerShdw blurRad="38100" dist="38100" dir="2700000" algn="tl">
                    <a:srgbClr val="000000">
                      <a:alpha val="43137"/>
                    </a:srgbClr>
                  </a:outerShdw>
                </a:effectLst>
              </a:rPr>
              <a:t>形态是系统自然观、人工自然观、生态自然观</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527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zh-CN" altLang="en-US" sz="4000" b="1" dirty="0">
                <a:effectLst>
                  <a:outerShdw blurRad="38100" dist="38100" dir="2700000" algn="tl">
                    <a:srgbClr val="000000">
                      <a:alpha val="43137"/>
                    </a:srgbClr>
                  </a:outerShdw>
                </a:effectLst>
                <a:hlinkClick r:id="rId2" action="ppaction://hlinksldjump"/>
              </a:rPr>
              <a:t>马克思主义科学技术</a:t>
            </a:r>
            <a:r>
              <a:rPr lang="zh-CN" altLang="en-US" sz="4000" b="1" dirty="0" smtClean="0">
                <a:effectLst>
                  <a:outerShdw blurRad="38100" dist="38100" dir="2700000" algn="tl">
                    <a:srgbClr val="000000">
                      <a:alpha val="43137"/>
                    </a:srgbClr>
                  </a:outerShdw>
                </a:effectLst>
                <a:hlinkClick r:id="rId2" action="ppaction://hlinksldjump"/>
              </a:rPr>
              <a:t>观</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是马克思主义关于科学技术的本体论和认识论，是马克思主义科学技术论的重要组成部分。</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是马克思恩格斯科学技术思想的历史形成和基本内容的总结。</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通过分析科学技术的本质特征和体系结构，揭示科学技术的发展模式和动力，进而概括科学技术及其发展规律。</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8678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3"/>
            </a:pPr>
            <a:r>
              <a:rPr lang="zh-CN" altLang="en-US" sz="4000" b="1" dirty="0">
                <a:effectLst>
                  <a:outerShdw blurRad="38100" dist="38100" dir="2700000" algn="tl">
                    <a:srgbClr val="000000">
                      <a:alpha val="43137"/>
                    </a:srgbClr>
                  </a:outerShdw>
                </a:effectLst>
                <a:hlinkClick r:id="rId2" action="ppaction://hlinksldjump"/>
              </a:rPr>
              <a:t>马克思主义科学技术</a:t>
            </a:r>
            <a:r>
              <a:rPr lang="zh-CN" altLang="en-US" sz="4000" b="1" dirty="0" smtClean="0">
                <a:effectLst>
                  <a:outerShdw blurRad="38100" dist="38100" dir="2700000" algn="tl">
                    <a:srgbClr val="000000">
                      <a:alpha val="43137"/>
                    </a:srgbClr>
                  </a:outerShdw>
                </a:effectLst>
                <a:hlinkClick r:id="rId2" action="ppaction://hlinksldjump"/>
              </a:rPr>
              <a:t>方法论</a:t>
            </a:r>
            <a:endParaRPr lang="zh-CN" altLang="en-US" sz="4000" dirty="0"/>
          </a:p>
        </p:txBody>
      </p:sp>
      <p:sp>
        <p:nvSpPr>
          <p:cNvPr id="3" name="内容占位符 2"/>
          <p:cNvSpPr>
            <a:spLocks noGrp="1"/>
          </p:cNvSpPr>
          <p:nvPr>
            <p:ph idx="1"/>
          </p:nvPr>
        </p:nvSpPr>
        <p:spPr/>
        <p:txBody>
          <a:bodyPr>
            <a:normAutofit/>
          </a:bodyPr>
          <a:lstStyle/>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辩证思维方法：分析与综合、归纳与演绎、抽象到具体、历史与逻辑相统一。</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a:effectLst>
                  <a:outerShdw blurRad="38100" dist="38100" dir="2700000" algn="tl">
                    <a:srgbClr val="000000">
                      <a:alpha val="43137"/>
                    </a:srgbClr>
                  </a:outerShdw>
                </a:effectLst>
              </a:rPr>
              <a:t>现代科学</a:t>
            </a:r>
            <a:r>
              <a:rPr lang="zh-CN" altLang="en-US" sz="2400" b="1" dirty="0" smtClean="0">
                <a:effectLst>
                  <a:outerShdw blurRad="38100" dist="38100" dir="2700000" algn="tl">
                    <a:srgbClr val="000000">
                      <a:alpha val="43137"/>
                    </a:srgbClr>
                  </a:outerShdw>
                </a:effectLst>
              </a:rPr>
              <a:t>方法：创新思维方法、数学与系统思维方法。</a:t>
            </a:r>
            <a:endParaRPr lang="en-US" altLang="zh-CN" sz="2400" b="1" dirty="0" smtClean="0">
              <a:effectLst>
                <a:outerShdw blurRad="38100" dist="38100" dir="2700000" algn="tl">
                  <a:srgbClr val="000000">
                    <a:alpha val="43137"/>
                  </a:srgbClr>
                </a:outerShdw>
              </a:effectLst>
            </a:endParaRPr>
          </a:p>
          <a:p>
            <a:pPr marL="457200" indent="-457200">
              <a:lnSpc>
                <a:spcPct val="150000"/>
              </a:lnSpc>
              <a:buFont typeface="+mj-ea"/>
              <a:buAutoNum type="circleNumDbPlain"/>
            </a:pPr>
            <a:r>
              <a:rPr lang="zh-CN" altLang="en-US" sz="2400" b="1" dirty="0" smtClean="0">
                <a:effectLst>
                  <a:outerShdw blurRad="38100" dist="38100" dir="2700000" algn="tl">
                    <a:srgbClr val="000000">
                      <a:alpha val="43137"/>
                    </a:srgbClr>
                  </a:outerShdw>
                </a:effectLst>
              </a:rPr>
              <a:t>体现和贯彻在科学家、工程师的具体科学技术研究中，是马克思主义科学技术论的重要组成部分。</a:t>
            </a:r>
            <a:endParaRPr lang="zh-CN"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614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884</Words>
  <Application>Microsoft Office PowerPoint</Application>
  <PresentationFormat>全屏显示(4:3)</PresentationFormat>
  <Paragraphs>78</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自然辨证法概论</vt:lpstr>
      <vt:lpstr>绪论</vt:lpstr>
      <vt:lpstr>自然辩证法的学科性质</vt:lpstr>
      <vt:lpstr>课程性质</vt:lpstr>
      <vt:lpstr>学科性质</vt:lpstr>
      <vt:lpstr>自然辩证法的研究内容</vt:lpstr>
      <vt:lpstr>马克思主义自然观</vt:lpstr>
      <vt:lpstr>马克思主义科学技术观</vt:lpstr>
      <vt:lpstr>马克思主义科学技术方法论</vt:lpstr>
      <vt:lpstr>马克思主义科学技术社会论</vt:lpstr>
      <vt:lpstr>中国马克思主义科学技术观</vt:lpstr>
      <vt:lpstr>自然辩证法的历史发展</vt:lpstr>
      <vt:lpstr>自然辩证法的创立</vt:lpstr>
      <vt:lpstr>自然辩证法创立于19世纪70年代</vt:lpstr>
      <vt:lpstr>列宁对自然辩证法的发展</vt:lpstr>
      <vt:lpstr>中国的重要贡献</vt:lpstr>
      <vt:lpstr>自然辩证法与中国创新型国家建设</vt:lpstr>
      <vt:lpstr>树立新理念、探索新思维</vt:lpstr>
      <vt:lpstr>建设创新型国家</vt:lpstr>
      <vt:lpstr>思考题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自然辨证法概论</dc:title>
  <dc:creator>xtzj</dc:creator>
  <cp:lastModifiedBy>xtzj</cp:lastModifiedBy>
  <cp:revision>23</cp:revision>
  <dcterms:created xsi:type="dcterms:W3CDTF">2021-08-30T10:45:11Z</dcterms:created>
  <dcterms:modified xsi:type="dcterms:W3CDTF">2021-10-05T01:50:48Z</dcterms:modified>
</cp:coreProperties>
</file>