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51" r:id="rId4"/>
    <p:sldId id="258" r:id="rId5"/>
    <p:sldId id="263" r:id="rId6"/>
    <p:sldId id="295" r:id="rId7"/>
    <p:sldId id="296" r:id="rId8"/>
    <p:sldId id="378" r:id="rId9"/>
    <p:sldId id="377" r:id="rId10"/>
    <p:sldId id="376" r:id="rId11"/>
    <p:sldId id="375" r:id="rId12"/>
    <p:sldId id="259" r:id="rId13"/>
    <p:sldId id="310" r:id="rId14"/>
    <p:sldId id="309" r:id="rId15"/>
    <p:sldId id="267" r:id="rId16"/>
    <p:sldId id="266" r:id="rId17"/>
    <p:sldId id="311" r:id="rId18"/>
    <p:sldId id="265" r:id="rId19"/>
    <p:sldId id="312" r:id="rId20"/>
    <p:sldId id="264" r:id="rId21"/>
    <p:sldId id="352" r:id="rId22"/>
    <p:sldId id="261" r:id="rId23"/>
    <p:sldId id="273" r:id="rId24"/>
    <p:sldId id="332" r:id="rId25"/>
    <p:sldId id="331" r:id="rId26"/>
    <p:sldId id="272" r:id="rId27"/>
    <p:sldId id="334" r:id="rId28"/>
    <p:sldId id="333" r:id="rId29"/>
    <p:sldId id="285" r:id="rId30"/>
    <p:sldId id="381" r:id="rId31"/>
    <p:sldId id="383" r:id="rId32"/>
    <p:sldId id="384" r:id="rId33"/>
    <p:sldId id="382" r:id="rId34"/>
    <p:sldId id="385" r:id="rId35"/>
    <p:sldId id="336" r:id="rId36"/>
    <p:sldId id="386" r:id="rId37"/>
    <p:sldId id="275" r:id="rId38"/>
    <p:sldId id="353" r:id="rId39"/>
    <p:sldId id="370" r:id="rId40"/>
    <p:sldId id="373" r:id="rId41"/>
    <p:sldId id="372" r:id="rId42"/>
    <p:sldId id="371" r:id="rId43"/>
    <p:sldId id="367" r:id="rId44"/>
    <p:sldId id="369" r:id="rId45"/>
    <p:sldId id="368" r:id="rId46"/>
    <p:sldId id="363" r:id="rId47"/>
    <p:sldId id="366" r:id="rId48"/>
    <p:sldId id="387" r:id="rId49"/>
    <p:sldId id="365" r:id="rId50"/>
    <p:sldId id="364" r:id="rId51"/>
    <p:sldId id="359" r:id="rId52"/>
    <p:sldId id="388" r:id="rId53"/>
    <p:sldId id="362" r:id="rId54"/>
    <p:sldId id="389" r:id="rId55"/>
    <p:sldId id="361" r:id="rId56"/>
    <p:sldId id="380" r:id="rId57"/>
    <p:sldId id="379" r:id="rId58"/>
    <p:sldId id="274" r:id="rId5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p:scale>
          <a:sx n="100" d="100"/>
          <a:sy n="100" d="100"/>
        </p:scale>
        <p:origin x="-1308" y="-156"/>
      </p:cViewPr>
      <p:guideLst>
        <p:guide orient="horz" pos="2160"/>
        <p:guide pos="2880"/>
      </p:guideLst>
    </p:cSldViewPr>
  </p:slideViewPr>
  <p:notesTextViewPr>
    <p:cViewPr>
      <p:scale>
        <a:sx n="1" d="1"/>
        <a:sy n="1" d="1"/>
      </p:scale>
      <p:origin x="0" y="0"/>
    </p:cViewPr>
  </p:notesTextViewPr>
  <p:sorterViewPr>
    <p:cViewPr>
      <p:scale>
        <a:sx n="100" d="100"/>
        <a:sy n="100" d="100"/>
      </p:scale>
      <p:origin x="0" y="57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14234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93737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265037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93163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71928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45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31156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3007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199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2584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7725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76A0-D819-418D-8F7C-C1DE5A0AC87B}" type="datetimeFigureOut">
              <a:rPr lang="zh-CN" altLang="en-US" smtClean="0"/>
              <a:t>2021-11-17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87043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38.xml"/></Relationships>
</file>

<file path=ppt/slides/_rels/slide20.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28.xml"/><Relationship Id="rId4" Type="http://schemas.openxmlformats.org/officeDocument/2006/relationships/slide" Target="slide25.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1.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1.xml"/><Relationship Id="rId1" Type="http://schemas.openxmlformats.org/officeDocument/2006/relationships/slideLayout" Target="../slideLayouts/slideLayout2.xml"/><Relationship Id="rId5" Type="http://schemas.openxmlformats.org/officeDocument/2006/relationships/slide" Target="slide37.xml"/><Relationship Id="rId4" Type="http://schemas.openxmlformats.org/officeDocument/2006/relationships/slide" Target="slide35.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slide" Target="slide12.xml"/></Relationships>
</file>

<file path=ppt/slides/_rels/slide30.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50.xml"/><Relationship Id="rId4" Type="http://schemas.openxmlformats.org/officeDocument/2006/relationships/slide" Target="slide45.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7" Type="http://schemas.openxmlformats.org/officeDocument/2006/relationships/slide" Target="slide44.xml"/><Relationship Id="rId2" Type="http://schemas.openxmlformats.org/officeDocument/2006/relationships/slide" Target="slide38.xml"/><Relationship Id="rId1" Type="http://schemas.openxmlformats.org/officeDocument/2006/relationships/slideLayout" Target="../slideLayouts/slideLayout2.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40.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38.xml"/><Relationship Id="rId1" Type="http://schemas.openxmlformats.org/officeDocument/2006/relationships/slideLayout" Target="../slideLayouts/slideLayout2.xml"/><Relationship Id="rId5" Type="http://schemas.openxmlformats.org/officeDocument/2006/relationships/slide" Target="slide49.xml"/><Relationship Id="rId4" Type="http://schemas.openxmlformats.org/officeDocument/2006/relationships/slide" Target="slide47.xml"/></Relationships>
</file>

<file path=ppt/slides/_rels/slide46.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38.xml"/><Relationship Id="rId1" Type="http://schemas.openxmlformats.org/officeDocument/2006/relationships/slideLayout" Target="../slideLayouts/slideLayout2.xml"/><Relationship Id="rId5" Type="http://schemas.openxmlformats.org/officeDocument/2006/relationships/slide" Target="slide55.xml"/><Relationship Id="rId4" Type="http://schemas.openxmlformats.org/officeDocument/2006/relationships/slide" Target="slide53.xml"/></Relationships>
</file>

<file path=ppt/slides/_rels/slide51.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 Target="slide50.xml"/><Relationship Id="rId1" Type="http://schemas.openxmlformats.org/officeDocument/2006/relationships/slideLayout" Target="../slideLayouts/slideLayout2.xml"/><Relationship Id="rId4" Type="http://schemas.openxmlformats.org/officeDocument/2006/relationships/slide" Target="slide57.xml"/></Relationships>
</file>

<file path=ppt/slides/_rels/slide56.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effectLst>
                  <a:outerShdw blurRad="38100" dist="38100" dir="2700000" algn="tl">
                    <a:srgbClr val="000000">
                      <a:alpha val="43137"/>
                    </a:srgbClr>
                  </a:outerShdw>
                </a:effectLst>
              </a:rPr>
              <a:t>自然辨证法概论</a:t>
            </a:r>
            <a:endParaRPr lang="zh-CN" altLang="en-US"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p:txBody>
          <a:bodyPr/>
          <a:lstStyle/>
          <a:p>
            <a:r>
              <a:rPr lang="zh-CN" altLang="en-US" b="1" dirty="0">
                <a:solidFill>
                  <a:schemeClr val="tx1"/>
                </a:solidFill>
                <a:effectLst>
                  <a:outerShdw blurRad="38100" dist="38100" dir="2700000" algn="tl">
                    <a:srgbClr val="000000">
                      <a:alpha val="43137"/>
                    </a:srgbClr>
                  </a:outerShdw>
                </a:effectLst>
              </a:rPr>
              <a:t>娄</a:t>
            </a:r>
            <a:r>
              <a:rPr lang="zh-CN" altLang="en-US" b="1" dirty="0" smtClean="0">
                <a:solidFill>
                  <a:schemeClr val="tx1"/>
                </a:solidFill>
                <a:effectLst>
                  <a:outerShdw blurRad="38100" dist="38100" dir="2700000" algn="tl">
                    <a:srgbClr val="000000">
                      <a:alpha val="43137"/>
                    </a:srgbClr>
                  </a:outerShdw>
                </a:effectLst>
              </a:rPr>
              <a:t>亚军</a:t>
            </a:r>
            <a:endParaRPr lang="zh-CN" alt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1521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经济增长方式出现</a:t>
            </a:r>
            <a:r>
              <a:rPr lang="zh-CN" altLang="en-US" sz="3200" b="1" dirty="0" smtClean="0">
                <a:effectLst>
                  <a:outerShdw blurRad="38100" dist="38100" dir="2700000" algn="tl">
                    <a:srgbClr val="000000">
                      <a:alpha val="43137"/>
                    </a:srgbClr>
                  </a:outerShdw>
                </a:effectLst>
                <a:hlinkClick r:id="rId2" action="ppaction://hlinksldjump"/>
              </a:rPr>
              <a:t>转变</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高消耗、低产出、高污染的粗放型经济，逐渐被低消耗、高产出、低污染的集约型经济代替。</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生态</a:t>
            </a:r>
            <a:r>
              <a:rPr lang="zh-CN" altLang="en-US" sz="2400" b="1" dirty="0" smtClean="0">
                <a:effectLst>
                  <a:outerShdw blurRad="38100" dist="38100" dir="2700000" algn="tl">
                    <a:srgbClr val="000000">
                      <a:alpha val="43137"/>
                    </a:srgbClr>
                  </a:outerShdw>
                </a:effectLst>
              </a:rPr>
              <a:t>经济、循环经济、低碳经济等被提出并得到贯彻实施。</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995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startAt="4"/>
            </a:pPr>
            <a:r>
              <a:rPr lang="zh-CN" altLang="en-US" sz="3200" b="1" dirty="0">
                <a:effectLst>
                  <a:outerShdw blurRad="38100" dist="38100" dir="2700000" algn="tl">
                    <a:srgbClr val="000000">
                      <a:alpha val="43137"/>
                    </a:srgbClr>
                  </a:outerShdw>
                </a:effectLst>
                <a:hlinkClick r:id="rId2" action="ppaction://hlinksldjump"/>
              </a:rPr>
              <a:t>党的十八大提出的四大重点</a:t>
            </a:r>
            <a:r>
              <a:rPr lang="zh-CN" altLang="en-US" sz="3200" b="1" dirty="0" smtClean="0">
                <a:effectLst>
                  <a:outerShdw blurRad="38100" dist="38100" dir="2700000" algn="tl">
                    <a:srgbClr val="000000">
                      <a:alpha val="43137"/>
                    </a:srgbClr>
                  </a:outerShdw>
                </a:effectLst>
                <a:hlinkClick r:id="rId2" action="ppaction://hlinksldjump"/>
              </a:rPr>
              <a:t>任务</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优化国土空间开发格局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全面促进资源</a:t>
            </a:r>
            <a:r>
              <a:rPr lang="zh-CN" altLang="en-US" sz="2400" b="1" dirty="0" smtClean="0">
                <a:effectLst>
                  <a:outerShdw blurRad="38100" dist="38100" dir="2700000" algn="tl">
                    <a:srgbClr val="000000">
                      <a:alpha val="43137"/>
                    </a:srgbClr>
                  </a:outerShdw>
                </a:effectLst>
              </a:rPr>
              <a:t>节约</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加大自然生态系统和环境保护</a:t>
            </a:r>
            <a:r>
              <a:rPr lang="zh-CN" altLang="en-US" sz="2400" b="1" dirty="0" smtClean="0">
                <a:effectLst>
                  <a:outerShdw blurRad="38100" dist="38100" dir="2700000" algn="tl">
                    <a:srgbClr val="000000">
                      <a:alpha val="43137"/>
                    </a:srgbClr>
                  </a:outerShdw>
                </a:effectLst>
              </a:rPr>
              <a:t>力度</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加强生态文明制度</a:t>
            </a:r>
            <a:r>
              <a:rPr lang="zh-CN" altLang="en-US" sz="2400" b="1" dirty="0" smtClean="0">
                <a:effectLst>
                  <a:outerShdw blurRad="38100" dist="38100" dir="2700000" algn="tl">
                    <a:srgbClr val="000000">
                      <a:alpha val="43137"/>
                    </a:srgbClr>
                  </a:outerShdw>
                </a:effectLst>
              </a:rPr>
              <a:t>建设</a:t>
            </a:r>
            <a:endParaRPr lang="en-US" altLang="zh-CN" sz="2400" b="1" dirty="0" smtClean="0">
              <a:effectLst>
                <a:outerShdw blurRad="38100" dist="38100" dir="2700000" algn="tl">
                  <a:srgbClr val="000000">
                    <a:alpha val="43137"/>
                  </a:srgbClr>
                </a:outerShdw>
              </a:effectLst>
            </a:endParaRPr>
          </a:p>
        </p:txBody>
      </p:sp>
      <p:sp>
        <p:nvSpPr>
          <p:cNvPr id="4" name="右大括号 3"/>
          <p:cNvSpPr/>
          <p:nvPr/>
        </p:nvSpPr>
        <p:spPr>
          <a:xfrm>
            <a:off x="5724128" y="1916832"/>
            <a:ext cx="227456" cy="1346448"/>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TextBox 4"/>
          <p:cNvSpPr txBox="1"/>
          <p:nvPr/>
        </p:nvSpPr>
        <p:spPr>
          <a:xfrm>
            <a:off x="6150970" y="1620560"/>
            <a:ext cx="2304256" cy="1938992"/>
          </a:xfrm>
          <a:prstGeom prst="rect">
            <a:avLst/>
          </a:prstGeom>
          <a:noFill/>
        </p:spPr>
        <p:txBody>
          <a:bodyPr wrap="square" rtlCol="0">
            <a:spAutoFit/>
          </a:bodyPr>
          <a:lstStyle/>
          <a:p>
            <a:pPr>
              <a:lnSpc>
                <a:spcPct val="150000"/>
              </a:lnSpc>
            </a:pPr>
            <a:r>
              <a:rPr lang="zh-CN" altLang="en-US" sz="2000" b="1" dirty="0" smtClean="0">
                <a:effectLst>
                  <a:outerShdw blurRad="38100" dist="38100" dir="2700000" algn="tl">
                    <a:srgbClr val="000000">
                      <a:alpha val="43137"/>
                    </a:srgbClr>
                  </a:outerShdw>
                </a:effectLst>
              </a:rPr>
              <a:t>这三项任务的完成都与“推动科学技术进步，实现经济转型”紧密相关。</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0941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科学技术与社会变迁</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变革和调整生产关系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为实现人类自由而全面的发展提供</a:t>
            </a:r>
            <a:r>
              <a:rPr lang="zh-CN" altLang="en-US" sz="2400" b="1" dirty="0" smtClean="0">
                <a:effectLst>
                  <a:outerShdw blurRad="38100" dist="38100" dir="2700000" algn="tl">
                    <a:srgbClr val="000000">
                      <a:alpha val="43137"/>
                    </a:srgbClr>
                  </a:outerShdw>
                </a:effectLst>
                <a:hlinkClick r:id="rId4" action="ppaction://hlinksldjump"/>
              </a:rPr>
              <a:t>保证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推动人类社会走向新的发展阶段</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8484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变革和调整生产关系</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518864" y="1484784"/>
            <a:ext cx="8229600" cy="4525963"/>
          </a:xfrm>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马克思意识到，作为强大精神力量的科学技术，能够促进人类思想的解放，在产业革命的基础上，推动社会变革，对社会生产关系产生巨大影响。</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a:effectLst>
                  <a:outerShdw blurRad="38100" dist="38100" dir="2700000" algn="tl">
                    <a:srgbClr val="000000">
                      <a:alpha val="43137"/>
                    </a:srgbClr>
                  </a:outerShdw>
                </a:effectLst>
              </a:rPr>
              <a:t>发生</a:t>
            </a:r>
            <a:r>
              <a:rPr lang="zh-CN" altLang="en-US" sz="2000" b="1" dirty="0" smtClean="0">
                <a:effectLst>
                  <a:outerShdw blurRad="38100" dist="38100" dir="2700000" algn="tl">
                    <a:srgbClr val="000000">
                      <a:alpha val="43137"/>
                    </a:srgbClr>
                  </a:outerShdw>
                </a:effectLst>
              </a:rPr>
              <a:t>于</a:t>
            </a:r>
            <a:r>
              <a:rPr lang="en-US" altLang="zh-CN" sz="2000" b="1" dirty="0" smtClean="0">
                <a:effectLst>
                  <a:outerShdw blurRad="38100" dist="38100" dir="2700000" algn="tl">
                    <a:srgbClr val="000000">
                      <a:alpha val="43137"/>
                    </a:srgbClr>
                  </a:outerShdw>
                </a:effectLst>
              </a:rPr>
              <a:t>20</a:t>
            </a:r>
            <a:r>
              <a:rPr lang="zh-CN" altLang="en-US" sz="2000" b="1" dirty="0" smtClean="0">
                <a:effectLst>
                  <a:outerShdw blurRad="38100" dist="38100" dir="2700000" algn="tl">
                    <a:srgbClr val="000000">
                      <a:alpha val="43137"/>
                    </a:srgbClr>
                  </a:outerShdw>
                </a:effectLst>
              </a:rPr>
              <a:t>世纪的现代科学技术革命，是以现代科学革命和新技术革命为标志的。这有力地促进了资本主义生产关系的再调整：</a:t>
            </a:r>
            <a:endParaRPr lang="zh-CN" altLang="en-US" sz="2000" b="1" dirty="0">
              <a:effectLst>
                <a:outerShdw blurRad="38100" dist="38100" dir="2700000" algn="tl">
                  <a:srgbClr val="000000">
                    <a:alpha val="43137"/>
                  </a:srgbClr>
                </a:outerShdw>
              </a:effectLst>
            </a:endParaRPr>
          </a:p>
        </p:txBody>
      </p:sp>
      <p:sp useBgFill="1">
        <p:nvSpPr>
          <p:cNvPr id="4" name="TextBox 3"/>
          <p:cNvSpPr txBox="1"/>
          <p:nvPr/>
        </p:nvSpPr>
        <p:spPr>
          <a:xfrm>
            <a:off x="971600" y="2852936"/>
            <a:ext cx="7776864" cy="1477328"/>
          </a:xfrm>
          <a:prstGeom prst="rect">
            <a:avLst/>
          </a:prstGeom>
        </p:spPr>
        <p:txBody>
          <a:bodyPr wrap="square" rtlCol="0">
            <a:spAutoFit/>
          </a:bodyPr>
          <a:lstStyle/>
          <a:p>
            <a:pPr>
              <a:lnSpc>
                <a:spcPct val="150000"/>
              </a:lnSpc>
            </a:pPr>
            <a:r>
              <a:rPr lang="zh-CN" altLang="en-US" sz="2000" b="1" dirty="0" smtClean="0">
                <a:effectLst>
                  <a:outerShdw blurRad="38100" dist="38100" dir="2700000" algn="tl">
                    <a:srgbClr val="000000">
                      <a:alpha val="43137"/>
                    </a:srgbClr>
                  </a:outerShdw>
                </a:effectLst>
              </a:rPr>
              <a:t>“火药把骑士阶层炸得粉碎，指南针打开了世界市场并建立了殖民地，而印刷术则变成新教的工具，总的来说变成科学复兴的手段，变成对精神发展创造必要前提的最强大的杠杆。”</a:t>
            </a:r>
            <a:endParaRPr lang="zh-CN" altLang="en-US" sz="2000" b="1" dirty="0">
              <a:effectLst>
                <a:outerShdw blurRad="38100" dist="38100" dir="2700000" algn="tl">
                  <a:srgbClr val="000000">
                    <a:alpha val="43137"/>
                  </a:srgbClr>
                </a:outerShdw>
              </a:effectLst>
            </a:endParaRPr>
          </a:p>
        </p:txBody>
      </p:sp>
      <p:sp useBgFill="1">
        <p:nvSpPr>
          <p:cNvPr id="5" name="TextBox 4"/>
          <p:cNvSpPr txBox="1"/>
          <p:nvPr/>
        </p:nvSpPr>
        <p:spPr>
          <a:xfrm>
            <a:off x="991166" y="2921168"/>
            <a:ext cx="7776864" cy="1015663"/>
          </a:xfrm>
          <a:prstGeom prst="rect">
            <a:avLst/>
          </a:prstGeom>
        </p:spPr>
        <p:txBody>
          <a:bodyPr wrap="square" rtlCol="0">
            <a:spAutoFit/>
          </a:bodyPr>
          <a:lstStyle/>
          <a:p>
            <a:pPr>
              <a:lnSpc>
                <a:spcPct val="150000"/>
              </a:lnSpc>
            </a:pPr>
            <a:r>
              <a:rPr lang="zh-CN" altLang="en-US" sz="2000" b="1" dirty="0" smtClean="0">
                <a:effectLst>
                  <a:outerShdw blurRad="38100" dist="38100" dir="2700000" algn="tl">
                    <a:srgbClr val="000000">
                      <a:alpha val="43137"/>
                    </a:srgbClr>
                  </a:outerShdw>
                </a:effectLst>
              </a:rPr>
              <a:t>“蒸汽、电力和自动走锭纺纱机甚至是比巴尔贝斯、拉斯拜尔和布朗基诸位公民更危险万分的革命家。”</a:t>
            </a:r>
            <a:endParaRPr lang="zh-CN" altLang="en-US" sz="2000" b="1" dirty="0">
              <a:effectLst>
                <a:outerShdw blurRad="38100" dist="38100" dir="2700000" algn="tl">
                  <a:srgbClr val="000000">
                    <a:alpha val="43137"/>
                  </a:srgbClr>
                </a:outerShdw>
              </a:effectLst>
            </a:endParaRPr>
          </a:p>
        </p:txBody>
      </p:sp>
      <p:sp useBgFill="1">
        <p:nvSpPr>
          <p:cNvPr id="6" name="TextBox 5"/>
          <p:cNvSpPr txBox="1"/>
          <p:nvPr/>
        </p:nvSpPr>
        <p:spPr>
          <a:xfrm>
            <a:off x="1046584" y="2921168"/>
            <a:ext cx="7776864" cy="1477328"/>
          </a:xfrm>
          <a:prstGeom prst="rect">
            <a:avLst/>
          </a:prstGeom>
        </p:spPr>
        <p:txBody>
          <a:bodyPr wrap="square" rtlCol="0">
            <a:spAutoFit/>
          </a:bodyPr>
          <a:lstStyle/>
          <a:p>
            <a:pPr>
              <a:lnSpc>
                <a:spcPct val="150000"/>
              </a:lnSpc>
            </a:pPr>
            <a:r>
              <a:rPr lang="zh-CN" altLang="en-US" sz="2000" b="1" dirty="0" smtClean="0">
                <a:effectLst>
                  <a:outerShdw blurRad="38100" dist="38100" dir="2700000" algn="tl">
                    <a:srgbClr val="000000">
                      <a:alpha val="43137"/>
                    </a:srgbClr>
                  </a:outerShdw>
                </a:effectLst>
              </a:rPr>
              <a:t>在马克思的视野中，正是科学技术的发展引起人类社会生产力的巨大进步，推动旧的生产关系发生不可逆转的变化，直接参与到不可阻挡的人类历史发展进程当中，为资本主义制度的建立创造条件。</a:t>
            </a:r>
            <a:endParaRPr lang="zh-CN" altLang="en-US" sz="2000" b="1" dirty="0">
              <a:effectLst>
                <a:outerShdw blurRad="38100" dist="38100" dir="2700000" algn="tl">
                  <a:srgbClr val="000000">
                    <a:alpha val="43137"/>
                  </a:srgbClr>
                </a:outerShdw>
              </a:effectLst>
            </a:endParaRPr>
          </a:p>
        </p:txBody>
      </p:sp>
      <p:sp useBgFill="1">
        <p:nvSpPr>
          <p:cNvPr id="7" name="矩形 6"/>
          <p:cNvSpPr/>
          <p:nvPr/>
        </p:nvSpPr>
        <p:spPr>
          <a:xfrm>
            <a:off x="812312" y="3929588"/>
            <a:ext cx="7955718" cy="2166812"/>
          </a:xfrm>
          <a:prstGeom prst="rect">
            <a:avLst/>
          </a:prstGeom>
        </p:spPr>
        <p:txBody>
          <a:bodyPr wrap="square">
            <a:spAutoFit/>
          </a:bodyPr>
          <a:lstStyle/>
          <a:p>
            <a:pPr marL="514350" lvl="0" indent="-514350">
              <a:lnSpc>
                <a:spcPct val="150000"/>
              </a:lnSpc>
              <a:spcBef>
                <a:spcPct val="20000"/>
              </a:spcBef>
              <a:buFont typeface="+mj-lt"/>
              <a:buAutoNum type="romanUcPeriod"/>
            </a:pPr>
            <a:r>
              <a:rPr lang="zh-CN" altLang="en-US" sz="1400" b="1" dirty="0">
                <a:solidFill>
                  <a:prstClr val="black"/>
                </a:solidFill>
                <a:effectLst>
                  <a:outerShdw blurRad="38100" dist="38100" dir="2700000" algn="tl">
                    <a:srgbClr val="000000">
                      <a:alpha val="43137"/>
                    </a:srgbClr>
                  </a:outerShdw>
                </a:effectLst>
              </a:rPr>
              <a:t>多种所有制形式并存既有国有经济，又有国、私共有经济和跨过经济，既有私营经济，又有国有企业、跨国合营企业和合资企业</a:t>
            </a:r>
            <a:r>
              <a:rPr lang="zh-CN" altLang="en-US" sz="1400" b="1" dirty="0" smtClean="0">
                <a:solidFill>
                  <a:prstClr val="black"/>
                </a:solidFill>
                <a:effectLst>
                  <a:outerShdw blurRad="38100" dist="38100" dir="2700000" algn="tl">
                    <a:srgbClr val="000000">
                      <a:alpha val="43137"/>
                    </a:srgbClr>
                  </a:outerShdw>
                </a:effectLst>
              </a:rPr>
              <a:t>；</a:t>
            </a:r>
            <a:endParaRPr lang="en-US" altLang="zh-CN" sz="1400" b="1" dirty="0" smtClean="0">
              <a:solidFill>
                <a:prstClr val="black"/>
              </a:solidFill>
              <a:effectLst>
                <a:outerShdw blurRad="38100" dist="38100" dir="2700000" algn="tl">
                  <a:srgbClr val="000000">
                    <a:alpha val="43137"/>
                  </a:srgbClr>
                </a:outerShdw>
              </a:effectLst>
            </a:endParaRPr>
          </a:p>
          <a:p>
            <a:pPr marL="514350" lvl="0" indent="-514350">
              <a:lnSpc>
                <a:spcPct val="150000"/>
              </a:lnSpc>
              <a:spcBef>
                <a:spcPct val="20000"/>
              </a:spcBef>
              <a:buFont typeface="+mj-lt"/>
              <a:buAutoNum type="romanUcPeriod"/>
            </a:pPr>
            <a:r>
              <a:rPr lang="zh-CN" altLang="en-US" sz="1400" b="1" dirty="0" smtClean="0">
                <a:solidFill>
                  <a:prstClr val="black"/>
                </a:solidFill>
                <a:effectLst>
                  <a:outerShdw blurRad="38100" dist="38100" dir="2700000" algn="tl">
                    <a:srgbClr val="000000">
                      <a:alpha val="43137"/>
                    </a:srgbClr>
                  </a:outerShdw>
                </a:effectLst>
              </a:rPr>
              <a:t>劳动者</a:t>
            </a:r>
            <a:r>
              <a:rPr lang="zh-CN" altLang="en-US" sz="1400" b="1" dirty="0">
                <a:solidFill>
                  <a:prstClr val="black"/>
                </a:solidFill>
                <a:effectLst>
                  <a:outerShdw blurRad="38100" dist="38100" dir="2700000" algn="tl">
                    <a:srgbClr val="000000">
                      <a:alpha val="43137"/>
                    </a:srgbClr>
                  </a:outerShdw>
                </a:effectLst>
              </a:rPr>
              <a:t>队伍整体素质提高，白领阶层开始出现</a:t>
            </a:r>
            <a:r>
              <a:rPr lang="zh-CN" altLang="en-US" sz="1400" b="1" dirty="0" smtClean="0">
                <a:solidFill>
                  <a:prstClr val="black"/>
                </a:solidFill>
                <a:effectLst>
                  <a:outerShdw blurRad="38100" dist="38100" dir="2700000" algn="tl">
                    <a:srgbClr val="000000">
                      <a:alpha val="43137"/>
                    </a:srgbClr>
                  </a:outerShdw>
                </a:effectLst>
              </a:rPr>
              <a:t>；</a:t>
            </a:r>
            <a:endParaRPr lang="en-US" altLang="zh-CN" sz="1400" b="1" dirty="0" smtClean="0">
              <a:solidFill>
                <a:prstClr val="black"/>
              </a:solidFill>
              <a:effectLst>
                <a:outerShdw blurRad="38100" dist="38100" dir="2700000" algn="tl">
                  <a:srgbClr val="000000">
                    <a:alpha val="43137"/>
                  </a:srgbClr>
                </a:outerShdw>
              </a:effectLst>
            </a:endParaRPr>
          </a:p>
          <a:p>
            <a:pPr marL="514350" lvl="0" indent="-514350">
              <a:lnSpc>
                <a:spcPct val="150000"/>
              </a:lnSpc>
              <a:spcBef>
                <a:spcPct val="20000"/>
              </a:spcBef>
              <a:buFont typeface="+mj-lt"/>
              <a:buAutoNum type="romanUcPeriod"/>
            </a:pPr>
            <a:r>
              <a:rPr lang="zh-CN" altLang="en-US" sz="1400" b="1" dirty="0" smtClean="0">
                <a:solidFill>
                  <a:prstClr val="black"/>
                </a:solidFill>
                <a:effectLst>
                  <a:outerShdw blurRad="38100" dist="38100" dir="2700000" algn="tl">
                    <a:srgbClr val="000000">
                      <a:alpha val="43137"/>
                    </a:srgbClr>
                  </a:outerShdw>
                </a:effectLst>
              </a:rPr>
              <a:t>社会</a:t>
            </a:r>
            <a:r>
              <a:rPr lang="zh-CN" altLang="en-US" sz="1400" b="1" dirty="0">
                <a:solidFill>
                  <a:prstClr val="black"/>
                </a:solidFill>
                <a:effectLst>
                  <a:outerShdw blurRad="38100" dist="38100" dir="2700000" algn="tl">
                    <a:srgbClr val="000000">
                      <a:alpha val="43137"/>
                    </a:srgbClr>
                  </a:outerShdw>
                </a:effectLst>
              </a:rPr>
              <a:t>收入分配差距呈缩小趋势</a:t>
            </a:r>
            <a:r>
              <a:rPr lang="zh-CN" altLang="en-US" sz="1400" b="1" dirty="0" smtClean="0">
                <a:solidFill>
                  <a:prstClr val="black"/>
                </a:solidFill>
                <a:effectLst>
                  <a:outerShdw blurRad="38100" dist="38100" dir="2700000" algn="tl">
                    <a:srgbClr val="000000">
                      <a:alpha val="43137"/>
                    </a:srgbClr>
                  </a:outerShdw>
                </a:effectLst>
              </a:rPr>
              <a:t>；</a:t>
            </a:r>
            <a:endParaRPr lang="en-US" altLang="zh-CN" sz="1400" b="1" dirty="0" smtClean="0">
              <a:solidFill>
                <a:prstClr val="black"/>
              </a:solidFill>
              <a:effectLst>
                <a:outerShdw blurRad="38100" dist="38100" dir="2700000" algn="tl">
                  <a:srgbClr val="000000">
                    <a:alpha val="43137"/>
                  </a:srgbClr>
                </a:outerShdw>
              </a:effectLst>
            </a:endParaRPr>
          </a:p>
          <a:p>
            <a:pPr marL="514350" lvl="0" indent="-514350">
              <a:lnSpc>
                <a:spcPct val="150000"/>
              </a:lnSpc>
              <a:spcBef>
                <a:spcPct val="20000"/>
              </a:spcBef>
              <a:buFont typeface="+mj-lt"/>
              <a:buAutoNum type="romanUcPeriod"/>
            </a:pPr>
            <a:r>
              <a:rPr lang="zh-CN" altLang="en-US" sz="1400" b="1" dirty="0" smtClean="0">
                <a:solidFill>
                  <a:prstClr val="black"/>
                </a:solidFill>
                <a:effectLst>
                  <a:outerShdw blurRad="38100" dist="38100" dir="2700000" algn="tl">
                    <a:srgbClr val="000000">
                      <a:alpha val="43137"/>
                    </a:srgbClr>
                  </a:outerShdw>
                </a:effectLst>
              </a:rPr>
              <a:t>资本主义社会</a:t>
            </a:r>
            <a:r>
              <a:rPr lang="zh-CN" altLang="en-US" sz="1400" b="1" dirty="0">
                <a:solidFill>
                  <a:prstClr val="black"/>
                </a:solidFill>
                <a:effectLst>
                  <a:outerShdw blurRad="38100" dist="38100" dir="2700000" algn="tl">
                    <a:srgbClr val="000000">
                      <a:alpha val="43137"/>
                    </a:srgbClr>
                  </a:outerShdw>
                </a:effectLst>
              </a:rPr>
              <a:t>经过自由竞争</a:t>
            </a:r>
            <a:r>
              <a:rPr lang="en-US" altLang="zh-CN" sz="1400" b="1" dirty="0">
                <a:solidFill>
                  <a:prstClr val="black"/>
                </a:solidFill>
                <a:effectLst>
                  <a:outerShdw blurRad="38100" dist="38100" dir="2700000" algn="tl">
                    <a:srgbClr val="000000">
                      <a:alpha val="43137"/>
                    </a:srgbClr>
                  </a:outerShdw>
                </a:effectLst>
              </a:rPr>
              <a:t>——</a:t>
            </a:r>
            <a:r>
              <a:rPr lang="zh-CN" altLang="en-US" sz="1400" b="1" dirty="0">
                <a:solidFill>
                  <a:prstClr val="black"/>
                </a:solidFill>
                <a:effectLst>
                  <a:outerShdw blurRad="38100" dist="38100" dir="2700000" algn="tl">
                    <a:srgbClr val="000000">
                      <a:alpha val="43137"/>
                    </a:srgbClr>
                  </a:outerShdw>
                </a:effectLst>
              </a:rPr>
              <a:t>私人垄断</a:t>
            </a:r>
            <a:r>
              <a:rPr lang="en-US" altLang="zh-CN" sz="1400" b="1" dirty="0">
                <a:solidFill>
                  <a:prstClr val="black"/>
                </a:solidFill>
                <a:effectLst>
                  <a:outerShdw blurRad="38100" dist="38100" dir="2700000" algn="tl">
                    <a:srgbClr val="000000">
                      <a:alpha val="43137"/>
                    </a:srgbClr>
                  </a:outerShdw>
                </a:effectLst>
              </a:rPr>
              <a:t>——</a:t>
            </a:r>
            <a:r>
              <a:rPr lang="zh-CN" altLang="en-US" sz="1400" b="1" dirty="0">
                <a:solidFill>
                  <a:prstClr val="black"/>
                </a:solidFill>
                <a:effectLst>
                  <a:outerShdw blurRad="38100" dist="38100" dir="2700000" algn="tl">
                    <a:srgbClr val="000000">
                      <a:alpha val="43137"/>
                    </a:srgbClr>
                  </a:outerShdw>
                </a:effectLst>
              </a:rPr>
              <a:t>国家垄断后，已发展到国际垄断阶段</a:t>
            </a:r>
            <a:r>
              <a:rPr lang="zh-CN" altLang="en-US" sz="1400" b="1" dirty="0" smtClean="0">
                <a:solidFill>
                  <a:prstClr val="black"/>
                </a:solidFill>
                <a:effectLst>
                  <a:outerShdw blurRad="38100" dist="38100" dir="2700000" algn="tl">
                    <a:srgbClr val="000000">
                      <a:alpha val="43137"/>
                    </a:srgbClr>
                  </a:outerShdw>
                </a:effectLst>
              </a:rPr>
              <a:t>；</a:t>
            </a:r>
            <a:endParaRPr lang="en-US" altLang="zh-CN" sz="1400" b="1" dirty="0" smtClean="0">
              <a:solidFill>
                <a:prstClr val="black"/>
              </a:solidFill>
              <a:effectLst>
                <a:outerShdw blurRad="38100" dist="38100" dir="2700000" algn="tl">
                  <a:srgbClr val="000000">
                    <a:alpha val="43137"/>
                  </a:srgbClr>
                </a:outerShdw>
              </a:effectLst>
            </a:endParaRPr>
          </a:p>
          <a:p>
            <a:pPr marL="514350" lvl="0" indent="-514350">
              <a:lnSpc>
                <a:spcPct val="150000"/>
              </a:lnSpc>
              <a:spcBef>
                <a:spcPct val="20000"/>
              </a:spcBef>
              <a:buFont typeface="+mj-lt"/>
              <a:buAutoNum type="romanUcPeriod"/>
            </a:pPr>
            <a:r>
              <a:rPr lang="zh-CN" altLang="en-US" sz="1400" b="1" dirty="0" smtClean="0">
                <a:solidFill>
                  <a:prstClr val="black"/>
                </a:solidFill>
                <a:effectLst>
                  <a:outerShdw blurRad="38100" dist="38100" dir="2700000" algn="tl">
                    <a:srgbClr val="000000">
                      <a:alpha val="43137"/>
                    </a:srgbClr>
                  </a:outerShdw>
                </a:effectLst>
              </a:rPr>
              <a:t>科学技术</a:t>
            </a:r>
            <a:r>
              <a:rPr lang="zh-CN" altLang="en-US" sz="1400" b="1" dirty="0">
                <a:solidFill>
                  <a:prstClr val="black"/>
                </a:solidFill>
                <a:effectLst>
                  <a:outerShdw blurRad="38100" dist="38100" dir="2700000" algn="tl">
                    <a:srgbClr val="000000">
                      <a:alpha val="43137"/>
                    </a:srgbClr>
                  </a:outerShdw>
                </a:effectLst>
              </a:rPr>
              <a:t>的政治功能得到加强，网络民主开始凸显。</a:t>
            </a:r>
          </a:p>
        </p:txBody>
      </p:sp>
    </p:spTree>
    <p:extLst>
      <p:ext uri="{BB962C8B-B14F-4D97-AF65-F5344CB8AC3E}">
        <p14:creationId xmlns:p14="http://schemas.microsoft.com/office/powerpoint/2010/main" val="372095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为实现人类自由而全面的发展提供保证</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将人类从繁重的劳动中解放出来：</a:t>
            </a:r>
            <a:r>
              <a:rPr lang="zh-CN" altLang="en-US" sz="1800" b="1" dirty="0" smtClean="0">
                <a:effectLst>
                  <a:outerShdw blurRad="38100" dist="38100" dir="2700000" algn="tl">
                    <a:srgbClr val="000000">
                      <a:alpha val="43137"/>
                    </a:srgbClr>
                  </a:outerShdw>
                </a:effectLst>
              </a:rPr>
              <a:t>科学技术的应用，使得劳动生产方式从手工化走向机械化、电气化、自动化、信息化和智能化。既延伸了人的感觉器官，也延伸了人的思维器官。</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rPr>
              <a:t>深刻</a:t>
            </a:r>
            <a:r>
              <a:rPr lang="zh-CN" altLang="en-US" sz="2400" b="1" dirty="0" smtClean="0">
                <a:effectLst>
                  <a:outerShdw blurRad="38100" dist="38100" dir="2700000" algn="tl">
                    <a:srgbClr val="000000">
                      <a:alpha val="43137"/>
                    </a:srgbClr>
                  </a:outerShdw>
                </a:effectLst>
              </a:rPr>
              <a:t>影响人类的生活方式：</a:t>
            </a:r>
            <a:r>
              <a:rPr lang="zh-CN" altLang="en-US" sz="1800" b="1" dirty="0" smtClean="0">
                <a:effectLst>
                  <a:outerShdw blurRad="38100" dist="38100" dir="2700000" algn="tl">
                    <a:srgbClr val="000000">
                      <a:alpha val="43137"/>
                    </a:srgbClr>
                  </a:outerShdw>
                </a:effectLst>
              </a:rPr>
              <a:t>人类凭借近代科学技术革命，以工业时代商品经济生活方式替代农业时代的自给自足经济生活方式。随着现代科学技术革命的进行，人类正在走向具有崭新特征的高科技生活方式，在满足人类生存需要的前提下，为实现人的自由而全面发展提供保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8365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推动人类社会走向新的发展阶段</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一些未来学家如托夫勒、贝尔、赖斯比特等，从科学技术革命（很大程度上是生产力革命）所引起的社会变革出发，提出了“第三次浪潮”、“后工业社会”、“知识社会”等新的社会发展阶段说。这有一定道理，但也有不足。</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从马克思主义的观点来看，社会变革不仅包括生产力，而且还包括生产关系以及上层建筑；那种片面夸大科学技术的社会作用，认为社会发展是由科学技术决定的观点，是错误的。</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8678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3"/>
            </a:pPr>
            <a:r>
              <a:rPr lang="zh-CN" altLang="en-US" sz="3200" b="1" dirty="0">
                <a:effectLst>
                  <a:outerShdw blurRad="38100" dist="38100" dir="2700000" algn="tl">
                    <a:srgbClr val="000000">
                      <a:alpha val="43137"/>
                    </a:srgbClr>
                  </a:outerShdw>
                </a:effectLst>
                <a:hlinkClick r:id="rId2" action="ppaction://hlinksldjump"/>
              </a:rPr>
              <a:t>科学技术与人类发展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马克思劳动和技术异化理论</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法兰克福</a:t>
            </a:r>
            <a:r>
              <a:rPr lang="zh-CN" altLang="en-US" sz="2400" b="1" dirty="0" smtClean="0">
                <a:effectLst>
                  <a:outerShdw blurRad="38100" dist="38100" dir="2700000" algn="tl">
                    <a:srgbClr val="000000">
                      <a:alpha val="43137"/>
                    </a:srgbClr>
                  </a:outerShdw>
                </a:effectLst>
                <a:hlinkClick r:id="rId4" action="ppaction://hlinksldjump"/>
              </a:rPr>
              <a:t>学派技术社会批判理论</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生态马克思主义的技术、环境与社会批判理论</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6148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马克思劳动和技术异化理论</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马克思一方面充分肯定了技术在社会中，特别是在资本主义社会中发挥的巨大作用，另一方面也揭示了在资本主义条件下技术的运用所产生的</a:t>
            </a:r>
            <a:r>
              <a:rPr lang="zh-CN" altLang="en-US" sz="2000" b="1" dirty="0" smtClean="0">
                <a:effectLst>
                  <a:outerShdw blurRad="38100" dist="38100" dir="2700000" algn="tl">
                    <a:srgbClr val="000000">
                      <a:alpha val="43137"/>
                    </a:srgbClr>
                  </a:outerShdw>
                </a:effectLst>
                <a:hlinkClick r:id="rId3" action="ppaction://hlinksldjump"/>
              </a:rPr>
              <a:t>异化现象</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hlinkClick r:id="rId4" action="ppaction://hlinksldjump"/>
              </a:rPr>
              <a:t>马克思并没有把技术本身当做罪恶之源</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马克思对技术异化现象的批判，把对技术的批判与对资本主义制度的批判有机地结合起来。这既不是技术决定论的，也不是社会决定论的，对于我国现阶段科学技术应用具有重要的启发作用。</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0130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gn="r">
              <a:lnSpc>
                <a:spcPct val="150000"/>
              </a:lnSpc>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马克思并没有把技术本身当做罪恶之源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资本主义的生产关系是技术异化现象得以产生的社会历史根源。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因为机器就其本身来说缩短劳动时间，而它的资本主义应用延长工作日；因为机器本身减轻劳动，而它的资本主义应用提高劳动强度；因为机器本身是人对自然力的胜利，而它的资本主义应用使人受自然力奴役；因为机器本身增加生产者的财富，而它的资本主义应用使生产者变成需要救济的贫民”。</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444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法兰克福学派技术社会批判理论</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基本观点：</a:t>
            </a:r>
            <a:r>
              <a:rPr lang="zh-CN" altLang="en-US" sz="1800" b="1" dirty="0" smtClean="0">
                <a:effectLst>
                  <a:outerShdw blurRad="38100" dist="38100" dir="2700000" algn="tl">
                    <a:srgbClr val="000000">
                      <a:alpha val="43137"/>
                    </a:srgbClr>
                  </a:outerShdw>
                </a:effectLst>
              </a:rPr>
              <a:t>现代科技革命在发挥正面社会作用的同时，使人变成商品的奴隶、消费的奴隶；现代科学技术不是价值中立的，具有意识形态功能；现代科学技术依靠工具理性这个唯一社会标准成为独裁的手段。</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存在的问题：</a:t>
            </a:r>
            <a:r>
              <a:rPr lang="zh-CN" altLang="en-US" sz="1800" b="1" dirty="0" smtClean="0">
                <a:effectLst>
                  <a:outerShdw blurRad="38100" dist="38100" dir="2700000" algn="tl">
                    <a:srgbClr val="000000">
                      <a:alpha val="43137"/>
                    </a:srgbClr>
                  </a:outerShdw>
                </a:effectLst>
              </a:rPr>
              <a:t>它把对科学技术异化的批判转变为对科学技术本身的批判和否定，掩盖了科学技术异化现象背后的社会根源，把经济问题、社会问题转换为科学技术问题，消解了人们对资本主义社会本身的批判，偏离了马克思历史唯物主义的轨道。走向了社会批判初衷的反面。  科学技术的意识形态功能并不能归咎于科学技术本身，而应该归咎于资本主义社会的资本逻辑，归根于资本主义的生产关系。</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2498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rPr>
              <a:t>第四章 马克思主义科学技术社会论</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hlinkClick r:id="rId2" action="ppaction://hlinksldjump"/>
              </a:rPr>
              <a:t>第一节 科学技术的社会功能</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3" action="ppaction://hlinksldjump"/>
              </a:rPr>
              <a:t>第二节 科学技术的社会建制</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4" action="ppaction://hlinksldjump"/>
              </a:rPr>
              <a:t>第三节 科学技术的社会运行</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4786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生态</a:t>
            </a:r>
            <a:r>
              <a:rPr lang="zh-CN" altLang="en-US" sz="3200" b="1" dirty="0" smtClean="0">
                <a:effectLst>
                  <a:outerShdw blurRad="38100" dist="38100" dir="2700000" algn="tl">
                    <a:srgbClr val="000000">
                      <a:alpha val="43137"/>
                    </a:srgbClr>
                  </a:outerShdw>
                </a:effectLst>
                <a:hlinkClick r:id="rId2" action="ppaction://hlinksldjump"/>
              </a:rPr>
              <a:t>马克思主义的社会批判</a:t>
            </a:r>
            <a:r>
              <a:rPr lang="zh-CN" altLang="en-US" sz="3200" b="1" dirty="0">
                <a:effectLst>
                  <a:outerShdw blurRad="38100" dist="38100" dir="2700000" algn="tl">
                    <a:srgbClr val="000000">
                      <a:alpha val="43137"/>
                    </a:srgbClr>
                  </a:outerShdw>
                </a:effectLst>
                <a:hlinkClick r:id="rId2" action="ppaction://hlinksldjump"/>
              </a:rPr>
              <a:t>理论</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fontScale="92500"/>
          </a:bodyPr>
          <a:lstStyle/>
          <a:p>
            <a:pPr marL="514350" indent="-514350">
              <a:lnSpc>
                <a:spcPct val="150000"/>
              </a:lnSpc>
              <a:buFont typeface="+mj-ea"/>
              <a:buAutoNum type="circleNumDbPlain"/>
            </a:pPr>
            <a:r>
              <a:rPr lang="zh-CN" altLang="en-US" sz="2200" b="1" dirty="0" smtClean="0">
                <a:effectLst>
                  <a:outerShdw blurRad="38100" dist="38100" dir="2700000" algn="tl">
                    <a:srgbClr val="000000">
                      <a:alpha val="43137"/>
                    </a:srgbClr>
                  </a:outerShdw>
                </a:effectLst>
                <a:latin typeface="+mn-ea"/>
              </a:rPr>
              <a:t>生态马克思主义：</a:t>
            </a:r>
            <a:r>
              <a:rPr lang="zh-CN" altLang="en-US" sz="1700" b="1" dirty="0" smtClean="0">
                <a:effectLst>
                  <a:outerShdw blurRad="38100" dist="38100" dir="2700000" algn="tl">
                    <a:srgbClr val="000000">
                      <a:alpha val="43137"/>
                    </a:srgbClr>
                  </a:outerShdw>
                </a:effectLst>
                <a:latin typeface="+mn-ea"/>
              </a:rPr>
              <a:t>是把生态问题与对资本主义社会的批判联系起来而形成的西方马克思主义新流派。代表人物有高兹、莱斯、奥康纳、福斯特、阿格尔、克沃尔等。</a:t>
            </a:r>
            <a:endParaRPr lang="en-US" altLang="zh-CN" sz="1700" b="1" dirty="0" smtClean="0">
              <a:effectLst>
                <a:outerShdw blurRad="38100" dist="38100" dir="2700000" algn="tl">
                  <a:srgbClr val="000000">
                    <a:alpha val="43137"/>
                  </a:srgbClr>
                </a:outerShdw>
              </a:effectLst>
              <a:latin typeface="+mn-ea"/>
            </a:endParaRPr>
          </a:p>
          <a:p>
            <a:pPr marL="514350" indent="-514350">
              <a:lnSpc>
                <a:spcPct val="150000"/>
              </a:lnSpc>
              <a:buFont typeface="+mj-ea"/>
              <a:buAutoNum type="circleNumDbPlain"/>
            </a:pPr>
            <a:r>
              <a:rPr lang="zh-CN" altLang="en-US" sz="2200" b="1" dirty="0" smtClean="0">
                <a:effectLst>
                  <a:outerShdw blurRad="38100" dist="38100" dir="2700000" algn="tl">
                    <a:srgbClr val="000000">
                      <a:alpha val="43137"/>
                    </a:srgbClr>
                  </a:outerShdw>
                </a:effectLst>
                <a:latin typeface="+mn-ea"/>
              </a:rPr>
              <a:t>基本观点：</a:t>
            </a:r>
            <a:r>
              <a:rPr lang="zh-CN" altLang="en-US" sz="1700" b="1" dirty="0" smtClean="0">
                <a:effectLst>
                  <a:outerShdw blurRad="38100" dist="38100" dir="2700000" algn="tl">
                    <a:srgbClr val="000000">
                      <a:alpha val="43137"/>
                    </a:srgbClr>
                  </a:outerShdw>
                </a:effectLst>
                <a:latin typeface="+mn-ea"/>
              </a:rPr>
              <a:t>在资本主义制度下，资本的逐利本性驱使技术沦为资本家牟利的工具，这是技术应用造成环境问题的根本原因，必须</a:t>
            </a:r>
            <a:r>
              <a:rPr lang="zh-CN" altLang="en-US" sz="1700" b="1" dirty="0">
                <a:effectLst>
                  <a:outerShdw blurRad="38100" dist="38100" dir="2700000" algn="tl">
                    <a:srgbClr val="000000">
                      <a:alpha val="43137"/>
                    </a:srgbClr>
                  </a:outerShdw>
                </a:effectLst>
                <a:latin typeface="+mn-ea"/>
              </a:rPr>
              <a:t>把</a:t>
            </a:r>
            <a:r>
              <a:rPr lang="zh-CN" altLang="en-US" sz="1700" b="1" dirty="0" smtClean="0">
                <a:effectLst>
                  <a:outerShdw blurRad="38100" dist="38100" dir="2700000" algn="tl">
                    <a:srgbClr val="000000">
                      <a:alpha val="43137"/>
                    </a:srgbClr>
                  </a:outerShdw>
                </a:effectLst>
                <a:latin typeface="+mn-ea"/>
              </a:rPr>
              <a:t>技术从资本主义生产的非理性动力中解放出来，才能从根本上解决环境问题。</a:t>
            </a:r>
            <a:endParaRPr lang="en-US" altLang="zh-CN" sz="1700" b="1" dirty="0" smtClean="0">
              <a:effectLst>
                <a:outerShdw blurRad="38100" dist="38100" dir="2700000" algn="tl">
                  <a:srgbClr val="000000">
                    <a:alpha val="43137"/>
                  </a:srgbClr>
                </a:outerShdw>
              </a:effectLst>
              <a:latin typeface="+mn-ea"/>
            </a:endParaRPr>
          </a:p>
          <a:p>
            <a:pPr marL="514350" indent="-514350">
              <a:lnSpc>
                <a:spcPct val="150000"/>
              </a:lnSpc>
              <a:buFont typeface="+mj-ea"/>
              <a:buAutoNum type="circleNumDbPlain"/>
            </a:pPr>
            <a:r>
              <a:rPr lang="zh-CN" altLang="en-US" sz="2200" b="1" dirty="0" smtClean="0">
                <a:effectLst>
                  <a:outerShdw blurRad="38100" dist="38100" dir="2700000" algn="tl">
                    <a:srgbClr val="000000">
                      <a:alpha val="43137"/>
                    </a:srgbClr>
                  </a:outerShdw>
                </a:effectLst>
                <a:latin typeface="+mn-ea"/>
              </a:rPr>
              <a:t>评价：</a:t>
            </a:r>
            <a:r>
              <a:rPr lang="zh-CN" altLang="en-US" sz="1700" b="1" dirty="0" smtClean="0">
                <a:effectLst>
                  <a:outerShdw blurRad="38100" dist="38100" dir="2700000" algn="tl">
                    <a:srgbClr val="000000">
                      <a:alpha val="43137"/>
                    </a:srgbClr>
                  </a:outerShdw>
                </a:effectLst>
                <a:latin typeface="+mn-ea"/>
              </a:rPr>
              <a:t>生态马克思主义者区分了科学技术的价值理性与工具理性、科学技术的本性与资本主义制度下的实际运用，将生态维度的科学技术批判与资本主义批判结合起来，拓展了科学技术观的生态视域，对我们深刻地理解资本主义社会，发现当代全球性生态危机的资本因素，树立正确的科学技术观，发展有利于环境保护的科学技术具有重要意义。</a:t>
            </a:r>
            <a:endParaRPr lang="en-US" altLang="zh-CN" sz="1700" b="1" dirty="0" smtClean="0">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799095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hlinkClick r:id="rId2" action="ppaction://hlinksldjump"/>
              </a:rPr>
              <a:t>第二节 科学技术的社会建制</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科学技术社会建制的形成和内涵</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4" action="ppaction://hlinksldjump"/>
              </a:rPr>
              <a:t>科学技术的社会体制和组织机制</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5" action="ppaction://hlinksldjump"/>
              </a:rPr>
              <a:t>科学技术</a:t>
            </a:r>
            <a:r>
              <a:rPr lang="zh-CN" altLang="en-US" sz="2400" b="1" dirty="0" smtClean="0">
                <a:effectLst>
                  <a:outerShdw blurRad="38100" dist="38100" dir="2700000" algn="tl">
                    <a:srgbClr val="000000">
                      <a:alpha val="43137"/>
                    </a:srgbClr>
                  </a:outerShdw>
                </a:effectLst>
                <a:hlinkClick r:id="rId5" action="ppaction://hlinksldjump"/>
              </a:rPr>
              <a:t>的伦理规范</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7673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科学技术社会建制的形成和内涵</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3" action="ppaction://hlinksldjump"/>
              </a:rPr>
              <a:t>科学技术社会</a:t>
            </a:r>
            <a:r>
              <a:rPr lang="zh-CN" altLang="en-US" sz="2400" b="1" dirty="0" smtClean="0">
                <a:effectLst>
                  <a:outerShdw blurRad="38100" dist="38100" dir="2700000" algn="tl">
                    <a:srgbClr val="000000">
                      <a:alpha val="43137"/>
                    </a:srgbClr>
                  </a:outerShdw>
                </a:effectLst>
                <a:hlinkClick r:id="rId3" action="ppaction://hlinksldjump"/>
              </a:rPr>
              <a:t>建制的形成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科学技术</a:t>
            </a:r>
            <a:r>
              <a:rPr lang="zh-CN" altLang="en-US" sz="2400" b="1" dirty="0" smtClean="0">
                <a:effectLst>
                  <a:outerShdw blurRad="38100" dist="38100" dir="2700000" algn="tl">
                    <a:srgbClr val="000000">
                      <a:alpha val="43137"/>
                    </a:srgbClr>
                  </a:outerShdw>
                </a:effectLst>
                <a:hlinkClick r:id="rId4" action="ppaction://hlinksldjump"/>
              </a:rPr>
              <a:t>社会</a:t>
            </a:r>
            <a:r>
              <a:rPr lang="zh-CN" altLang="en-US" sz="2400" b="1" dirty="0">
                <a:effectLst>
                  <a:outerShdw blurRad="38100" dist="38100" dir="2700000" algn="tl">
                    <a:srgbClr val="000000">
                      <a:alpha val="43137"/>
                    </a:srgbClr>
                  </a:outerShdw>
                </a:effectLst>
                <a:hlinkClick r:id="rId4" action="ppaction://hlinksldjump"/>
              </a:rPr>
              <a:t>建制</a:t>
            </a:r>
            <a:r>
              <a:rPr lang="zh-CN" altLang="en-US" sz="2400" b="1" dirty="0" smtClean="0">
                <a:effectLst>
                  <a:outerShdw blurRad="38100" dist="38100" dir="2700000" algn="tl">
                    <a:srgbClr val="000000">
                      <a:alpha val="43137"/>
                    </a:srgbClr>
                  </a:outerShdw>
                </a:effectLst>
                <a:hlinkClick r:id="rId4" action="ppaction://hlinksldjump"/>
              </a:rPr>
              <a:t>的</a:t>
            </a:r>
            <a:r>
              <a:rPr lang="zh-CN" altLang="en-US" sz="2400" b="1" dirty="0">
                <a:effectLst>
                  <a:outerShdw blurRad="38100" dist="38100" dir="2700000" algn="tl">
                    <a:srgbClr val="000000">
                      <a:alpha val="43137"/>
                    </a:srgbClr>
                  </a:outerShdw>
                </a:effectLst>
                <a:hlinkClick r:id="rId4" action="ppaction://hlinksldjump"/>
              </a:rPr>
              <a:t>内涵</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3943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科学技术社会建制的形成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lnSpcReduction="10000"/>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科学认识总要采取一定的社会形式，总是在一定的社会关系中展开的；科学活动是一种社会劳动，是社会总劳动的一项基本内容。早在</a:t>
            </a:r>
            <a:r>
              <a:rPr lang="en-US" altLang="zh-CN" sz="2000" b="1" dirty="0" smtClean="0">
                <a:effectLst>
                  <a:outerShdw blurRad="38100" dist="38100" dir="2700000" algn="tl">
                    <a:srgbClr val="000000">
                      <a:alpha val="43137"/>
                    </a:srgbClr>
                  </a:outerShdw>
                </a:effectLst>
              </a:rPr>
              <a:t>100</a:t>
            </a:r>
            <a:r>
              <a:rPr lang="zh-CN" altLang="en-US" sz="2000" b="1" dirty="0" smtClean="0">
                <a:effectLst>
                  <a:outerShdw blurRad="38100" dist="38100" dir="2700000" algn="tl">
                    <a:srgbClr val="000000">
                      <a:alpha val="43137"/>
                    </a:srgbClr>
                  </a:outerShdw>
                </a:effectLst>
              </a:rPr>
              <a:t>多年前马克思就已经涉及科学的社会建制问题。</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科学的社会</a:t>
            </a:r>
            <a:r>
              <a:rPr lang="zh-CN" altLang="en-US" sz="2000" b="1" dirty="0" smtClean="0">
                <a:effectLst>
                  <a:outerShdw blurRad="38100" dist="38100" dir="2700000" algn="tl">
                    <a:srgbClr val="000000">
                      <a:alpha val="43137"/>
                    </a:srgbClr>
                  </a:outerShdw>
                </a:effectLst>
              </a:rPr>
              <a:t>建制是从创建科学学会进而组成特殊的小社会开始逐渐形成长大的。</a:t>
            </a:r>
            <a:endParaRPr lang="en-US" altLang="zh-CN" sz="20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en-US" altLang="zh-CN" sz="1500" b="1" dirty="0" smtClean="0">
                <a:effectLst>
                  <a:outerShdw blurRad="38100" dist="38100" dir="2700000" algn="tl">
                    <a:srgbClr val="000000">
                      <a:alpha val="43137"/>
                    </a:srgbClr>
                  </a:outerShdw>
                </a:effectLst>
              </a:rPr>
              <a:t>17</a:t>
            </a:r>
            <a:r>
              <a:rPr lang="zh-CN" altLang="en-US" sz="1500" b="1" dirty="0" smtClean="0">
                <a:effectLst>
                  <a:outerShdw blurRad="38100" dist="38100" dir="2700000" algn="tl">
                    <a:srgbClr val="000000">
                      <a:alpha val="43137"/>
                    </a:srgbClr>
                  </a:outerShdw>
                </a:effectLst>
              </a:rPr>
              <a:t>世纪英国法国成立皇家学会</a:t>
            </a:r>
            <a:endParaRPr lang="en-US" altLang="zh-CN" sz="15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en-US" altLang="zh-CN" sz="1500" b="1" dirty="0" smtClean="0">
                <a:effectLst>
                  <a:outerShdw blurRad="38100" dist="38100" dir="2700000" algn="tl">
                    <a:srgbClr val="000000">
                      <a:alpha val="43137"/>
                    </a:srgbClr>
                  </a:outerShdw>
                </a:effectLst>
              </a:rPr>
              <a:t>19</a:t>
            </a:r>
            <a:r>
              <a:rPr lang="zh-CN" altLang="en-US" sz="1500" b="1" dirty="0" smtClean="0">
                <a:effectLst>
                  <a:outerShdw blurRad="38100" dist="38100" dir="2700000" algn="tl">
                    <a:srgbClr val="000000">
                      <a:alpha val="43137"/>
                    </a:srgbClr>
                  </a:outerShdw>
                </a:effectLst>
              </a:rPr>
              <a:t>世纪德国大学实验室制度和研究班制度建立，美国大学系和研究生院制度建立，科学的社会建制逐渐完善。</a:t>
            </a:r>
            <a:endParaRPr lang="en-US" altLang="zh-CN" sz="1500" b="1" dirty="0" smtClean="0">
              <a:effectLst>
                <a:outerShdw blurRad="38100" dist="38100" dir="2700000" algn="tl">
                  <a:srgbClr val="000000">
                    <a:alpha val="43137"/>
                  </a:srgbClr>
                </a:outerShdw>
              </a:effectLst>
            </a:endParaRPr>
          </a:p>
          <a:p>
            <a:pPr marL="457200" indent="-457200">
              <a:lnSpc>
                <a:spcPct val="150000"/>
              </a:lnSpc>
              <a:buFont typeface="+mj-lt"/>
              <a:buAutoNum type="circleNumDbPlain"/>
            </a:pPr>
            <a:r>
              <a:rPr lang="zh-CN" altLang="en-US" sz="2000" b="1" dirty="0" smtClean="0">
                <a:effectLst>
                  <a:outerShdw blurRad="38100" dist="38100" dir="2700000" algn="tl">
                    <a:srgbClr val="000000">
                      <a:alpha val="43137"/>
                    </a:srgbClr>
                  </a:outerShdw>
                </a:effectLst>
              </a:rPr>
              <a:t>技术的社会建制与工程教育、工程师社会角色的确立有关</a:t>
            </a:r>
            <a:r>
              <a:rPr lang="zh-CN" altLang="en-US" sz="2000" b="1" dirty="0" smtClean="0">
                <a:effectLst>
                  <a:outerShdw blurRad="38100" dist="38100" dir="2700000" algn="tl">
                    <a:srgbClr val="000000">
                      <a:alpha val="43137"/>
                    </a:srgbClr>
                  </a:outerShdw>
                </a:effectLst>
              </a:rPr>
              <a:t>。</a:t>
            </a:r>
            <a:r>
              <a:rPr lang="zh-CN" altLang="en-US" sz="1500" b="1" dirty="0" smtClean="0">
                <a:effectLst>
                  <a:outerShdw blurRad="38100" dist="38100" dir="2700000" algn="tl">
                    <a:srgbClr val="000000">
                      <a:alpha val="43137"/>
                    </a:srgbClr>
                  </a:outerShdw>
                </a:effectLst>
              </a:rPr>
              <a:t>科学技术</a:t>
            </a:r>
            <a:r>
              <a:rPr lang="zh-CN" altLang="en-US" sz="1500" b="1" dirty="0" smtClean="0">
                <a:effectLst>
                  <a:outerShdw blurRad="38100" dist="38100" dir="2700000" algn="tl">
                    <a:srgbClr val="000000">
                      <a:alpha val="43137"/>
                    </a:srgbClr>
                  </a:outerShdw>
                </a:effectLst>
              </a:rPr>
              <a:t>的社会建制过程是科学技术活动的制度化过程</a:t>
            </a:r>
            <a:r>
              <a:rPr lang="zh-CN" altLang="en-US" sz="1500" b="1" dirty="0" smtClean="0">
                <a:effectLst>
                  <a:outerShdw blurRad="38100" dist="38100" dir="2700000" algn="tl">
                    <a:srgbClr val="000000">
                      <a:alpha val="43137"/>
                    </a:srgbClr>
                  </a:outerShdw>
                </a:effectLst>
              </a:rPr>
              <a:t>，这个过程使</a:t>
            </a:r>
            <a:r>
              <a:rPr lang="zh-CN" altLang="en-US" sz="1500" b="1" dirty="0" smtClean="0">
                <a:effectLst>
                  <a:outerShdw blurRad="38100" dist="38100" dir="2700000" algn="tl">
                    <a:srgbClr val="000000">
                      <a:alpha val="43137"/>
                    </a:srgbClr>
                  </a:outerShdw>
                </a:effectLst>
              </a:rPr>
              <a:t>科学家和工程师的社会角色最终得以确立。</a:t>
            </a:r>
            <a:endParaRPr lang="zh-CN" altLang="en-US" sz="1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333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科学技术社会建制的内涵</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所谓科学技术的社会建制，是指科学技术事业成为社会构成中的一个相对独立的</a:t>
            </a:r>
            <a:r>
              <a:rPr lang="zh-CN" altLang="en-US" sz="2400" b="1" dirty="0" smtClean="0">
                <a:solidFill>
                  <a:srgbClr val="FF0000"/>
                </a:solidFill>
                <a:effectLst>
                  <a:outerShdw blurRad="38100" dist="38100" dir="2700000" algn="tl">
                    <a:srgbClr val="000000">
                      <a:alpha val="43137"/>
                    </a:srgbClr>
                  </a:outerShdw>
                </a:effectLst>
              </a:rPr>
              <a:t>社会部门和职业部类</a:t>
            </a:r>
            <a:r>
              <a:rPr lang="zh-CN" altLang="en-US" sz="2400" b="1" dirty="0" smtClean="0">
                <a:effectLst>
                  <a:outerShdw blurRad="38100" dist="38100" dir="2700000" algn="tl">
                    <a:srgbClr val="000000">
                      <a:alpha val="43137"/>
                    </a:srgbClr>
                  </a:outerShdw>
                </a:effectLst>
              </a:rPr>
              <a:t>，是一种社会现象，主要包括组织机构、社会体制、活动机制、行为规范等要素。</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机构有：科学技术的决策、管理与咨询机构，科学技术的活动组织机构，科学技术的传播机构，科学技术的人才培养机构，等等。</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3180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科学技术的社会体制和组织机制</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3" action="ppaction://hlinksldjump"/>
              </a:rPr>
              <a:t>科学技术的社会</a:t>
            </a:r>
            <a:r>
              <a:rPr lang="zh-CN" altLang="en-US" sz="2400" b="1" dirty="0" smtClean="0">
                <a:effectLst>
                  <a:outerShdw blurRad="38100" dist="38100" dir="2700000" algn="tl">
                    <a:srgbClr val="000000">
                      <a:alpha val="43137"/>
                    </a:srgbClr>
                  </a:outerShdw>
                </a:effectLst>
                <a:hlinkClick r:id="rId3" action="ppaction://hlinksldjump"/>
              </a:rPr>
              <a:t>体制</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科学技术的组织机制</a:t>
            </a:r>
            <a:endParaRPr lang="zh-CN" altLang="en-US" sz="2400" b="1" dirty="0">
              <a:effectLst>
                <a:outerShdw blurRad="38100" dist="38100" dir="2700000" algn="tl">
                  <a:srgbClr val="000000">
                    <a:alpha val="43137"/>
                  </a:srgbClr>
                </a:outerShdw>
              </a:effectLst>
              <a:latin typeface="华文新魏" pitchFamily="2" charset="-122"/>
              <a:ea typeface="华文新魏" pitchFamily="2" charset="-122"/>
            </a:endParaRPr>
          </a:p>
        </p:txBody>
      </p:sp>
    </p:spTree>
    <p:extLst>
      <p:ext uri="{BB962C8B-B14F-4D97-AF65-F5344CB8AC3E}">
        <p14:creationId xmlns:p14="http://schemas.microsoft.com/office/powerpoint/2010/main" val="710675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科学技术的社会体制</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科学技术的社会体制：</a:t>
            </a:r>
            <a:r>
              <a:rPr lang="zh-CN" altLang="en-US" sz="1800" b="1" dirty="0" smtClean="0">
                <a:effectLst>
                  <a:outerShdw blurRad="38100" dist="38100" dir="2700000" algn="tl">
                    <a:srgbClr val="000000">
                      <a:alpha val="43137"/>
                    </a:srgbClr>
                  </a:outerShdw>
                </a:effectLst>
              </a:rPr>
              <a:t>科学技术社会建制的一部分，是在一定社会价值观念支配下，依据相应的物质设备条件形成的一种社会组织制度，旨在支持推动人类对自然的认识和利用。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a:t>
            </a:r>
            <a:r>
              <a:rPr lang="zh-CN" altLang="en-US" sz="2400" b="1" dirty="0">
                <a:effectLst>
                  <a:outerShdw blurRad="38100" dist="38100" dir="2700000" algn="tl">
                    <a:srgbClr val="000000">
                      <a:alpha val="43137"/>
                    </a:srgbClr>
                  </a:outerShdw>
                </a:effectLst>
              </a:rPr>
              <a:t>的社会</a:t>
            </a:r>
            <a:r>
              <a:rPr lang="zh-CN" altLang="en-US" sz="2400" b="1" dirty="0" smtClean="0">
                <a:effectLst>
                  <a:outerShdw blurRad="38100" dist="38100" dir="2700000" algn="tl">
                    <a:srgbClr val="000000">
                      <a:alpha val="43137"/>
                    </a:srgbClr>
                  </a:outerShdw>
                </a:effectLst>
              </a:rPr>
              <a:t>体制的内容：</a:t>
            </a:r>
            <a:r>
              <a:rPr lang="zh-CN" altLang="en-US" sz="1800" b="1" dirty="0" smtClean="0">
                <a:effectLst>
                  <a:outerShdw blurRad="38100" dist="38100" dir="2700000" algn="tl">
                    <a:srgbClr val="000000">
                      <a:alpha val="43137"/>
                    </a:srgbClr>
                  </a:outerShdw>
                </a:effectLst>
              </a:rPr>
              <a:t>经济支持制度、法律保障体制、交流传播体制、教育培养体制和行政领导体制等。</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推进科学技术的社会体制改革的意义：</a:t>
            </a:r>
            <a:r>
              <a:rPr lang="zh-CN" altLang="en-US" sz="1800" b="1" dirty="0" smtClean="0">
                <a:effectLst>
                  <a:outerShdw blurRad="38100" dist="38100" dir="2700000" algn="tl">
                    <a:srgbClr val="000000">
                      <a:alpha val="43137"/>
                    </a:srgbClr>
                  </a:outerShdw>
                </a:effectLst>
              </a:rPr>
              <a:t>对提高国家的科学技术水平和能力，增强综合国力和国际竞争力，具有决定性作用。改革的主要内容包括</a:t>
            </a:r>
            <a:r>
              <a:rPr lang="zh-CN" altLang="en-US" sz="1800" b="1" dirty="0" smtClean="0">
                <a:solidFill>
                  <a:srgbClr val="FF0000"/>
                </a:solidFill>
                <a:effectLst>
                  <a:outerShdw blurRad="38100" dist="38100" dir="2700000" algn="tl">
                    <a:srgbClr val="000000">
                      <a:alpha val="43137"/>
                    </a:srgbClr>
                  </a:outerShdw>
                </a:effectLst>
              </a:rPr>
              <a:t>科学技术研究资源的合理配置</a:t>
            </a:r>
            <a:r>
              <a:rPr lang="zh-CN" altLang="en-US" sz="1800" b="1" dirty="0" smtClean="0">
                <a:effectLst>
                  <a:outerShdw blurRad="38100" dist="38100" dir="2700000" algn="tl">
                    <a:srgbClr val="000000">
                      <a:alpha val="43137"/>
                    </a:srgbClr>
                  </a:outerShdw>
                </a:effectLst>
              </a:rPr>
              <a:t>和</a:t>
            </a:r>
            <a:r>
              <a:rPr lang="zh-CN" altLang="en-US" sz="1800" b="1" dirty="0" smtClean="0">
                <a:solidFill>
                  <a:srgbClr val="FF0000"/>
                </a:solidFill>
                <a:effectLst>
                  <a:outerShdw blurRad="38100" dist="38100" dir="2700000" algn="tl">
                    <a:srgbClr val="000000">
                      <a:alpha val="43137"/>
                    </a:srgbClr>
                  </a:outerShdw>
                </a:effectLst>
              </a:rPr>
              <a:t>科学技术活动的法律保障</a:t>
            </a:r>
            <a:r>
              <a:rPr lang="zh-CN" altLang="en-US" sz="18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78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科学技术的组织机制</a:t>
            </a:r>
            <a:endParaRPr lang="zh-CN" altLang="en-US" sz="3200" b="1" dirty="0">
              <a:effectLst>
                <a:outerShdw blurRad="38100" dist="38100" dir="2700000" algn="tl">
                  <a:srgbClr val="000000">
                    <a:alpha val="43137"/>
                  </a:srgbClr>
                </a:outerShdw>
              </a:effectLst>
              <a:latin typeface="华文新魏" pitchFamily="2" charset="-122"/>
              <a:ea typeface="华文新魏" pitchFamily="2" charset="-122"/>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科学技术共同体通过一定的组织机制从事科学技术活动。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科学技术活动组织机制的新特点：</a:t>
            </a:r>
            <a:endParaRPr lang="en-US" altLang="zh-CN" sz="24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从基础理论研究到基础应用研究，从非战略性基础研究到战略性基础研究。</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从学院</a:t>
            </a:r>
            <a:r>
              <a:rPr lang="zh-CN" altLang="en-US" sz="2000" b="1" dirty="0" smtClean="0">
                <a:effectLst>
                  <a:outerShdw blurRad="38100" dist="38100" dir="2700000" algn="tl">
                    <a:srgbClr val="000000">
                      <a:alpha val="43137"/>
                    </a:srgbClr>
                  </a:outerShdw>
                </a:effectLst>
              </a:rPr>
              <a:t>科学到后学院科学，从高校科研到“官产学”三螺旋。</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从“机械连带”到“有机连带”，从正式的学术交流到非正式的学术交流，如创新者网络、虚拟科研组织或</a:t>
            </a:r>
            <a:r>
              <a:rPr lang="en-US" altLang="zh-CN" sz="2000" b="1" dirty="0" smtClean="0">
                <a:effectLst>
                  <a:outerShdw blurRad="38100" dist="38100" dir="2700000" algn="tl">
                    <a:srgbClr val="000000">
                      <a:alpha val="43137"/>
                    </a:srgbClr>
                  </a:outerShdw>
                </a:effectLst>
              </a:rPr>
              <a:t>e-</a:t>
            </a:r>
            <a:r>
              <a:rPr lang="zh-CN" altLang="en-US" sz="2000" b="1" dirty="0" smtClean="0">
                <a:effectLst>
                  <a:outerShdw blurRad="38100" dist="38100" dir="2700000" algn="tl">
                    <a:srgbClr val="000000">
                      <a:alpha val="43137"/>
                    </a:srgbClr>
                  </a:outerShdw>
                </a:effectLst>
              </a:rPr>
              <a:t>科学（</a:t>
            </a:r>
            <a:r>
              <a:rPr lang="en-US" altLang="zh-CN" sz="1600" b="1" dirty="0" smtClean="0">
                <a:effectLst>
                  <a:outerShdw blurRad="38100" dist="38100" dir="2700000" algn="tl">
                    <a:srgbClr val="000000">
                      <a:alpha val="43137"/>
                    </a:srgbClr>
                  </a:outerShdw>
                </a:effectLst>
              </a:rPr>
              <a:t>Electron-science</a:t>
            </a:r>
            <a:r>
              <a:rPr lang="zh-CN" altLang="en-US" sz="1600" b="1" dirty="0" smtClean="0">
                <a:effectLst>
                  <a:outerShdw blurRad="38100" dist="38100" dir="2700000" algn="tl">
                    <a:srgbClr val="000000">
                      <a:alpha val="43137"/>
                    </a:srgbClr>
                  </a:outerShdw>
                </a:effectLst>
              </a:rPr>
              <a:t>，所有资源电子化、信息化，便于快捷共享，也可以叫信息化科研</a:t>
            </a:r>
            <a:r>
              <a:rPr lang="zh-CN" altLang="en-US" sz="2000" b="1" dirty="0" smtClean="0">
                <a:effectLst>
                  <a:outerShdw blurRad="38100" dist="38100" dir="2700000" algn="tl">
                    <a:srgbClr val="000000">
                      <a:alpha val="43137"/>
                    </a:srgbClr>
                  </a:outerShdw>
                </a:effectLst>
              </a:rPr>
              <a:t>）等</a:t>
            </a:r>
            <a:r>
              <a:rPr lang="zh-CN" altLang="en-US" sz="2000" b="1" dirty="0" smtClean="0">
                <a:effectLst>
                  <a:outerShdw blurRad="38100" dist="38100" dir="2700000" algn="tl">
                    <a:srgbClr val="000000">
                      <a:alpha val="43137"/>
                    </a:srgbClr>
                  </a:outerShdw>
                </a:effectLst>
              </a:rPr>
              <a:t>。</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064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3"/>
            </a:pPr>
            <a:r>
              <a:rPr lang="zh-CN" altLang="en-US" sz="3200" b="1" dirty="0">
                <a:effectLst>
                  <a:outerShdw blurRad="38100" dist="38100" dir="2700000" algn="tl">
                    <a:srgbClr val="000000">
                      <a:alpha val="43137"/>
                    </a:srgbClr>
                  </a:outerShdw>
                </a:effectLst>
                <a:hlinkClick r:id="rId2" action="ppaction://hlinksldjump"/>
              </a:rPr>
              <a:t>科学技术的伦理规范</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科学共同体的行为规范和研究伦理</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技术共同体</a:t>
            </a:r>
            <a:r>
              <a:rPr lang="zh-CN" altLang="en-US" sz="2400" b="1" dirty="0" smtClean="0">
                <a:effectLst>
                  <a:outerShdw blurRad="38100" dist="38100" dir="2700000" algn="tl">
                    <a:srgbClr val="000000">
                      <a:alpha val="43137"/>
                    </a:srgbClr>
                  </a:outerShdw>
                </a:effectLst>
                <a:hlinkClick r:id="rId4" action="ppaction://hlinksldjump"/>
              </a:rPr>
              <a:t>的伦理规范和责任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新兴</a:t>
            </a:r>
            <a:r>
              <a:rPr lang="zh-CN" altLang="en-US" sz="2400" b="1" dirty="0" smtClean="0">
                <a:effectLst>
                  <a:outerShdw blurRad="38100" dist="38100" dir="2700000" algn="tl">
                    <a:srgbClr val="000000">
                      <a:alpha val="43137"/>
                    </a:srgbClr>
                  </a:outerShdw>
                </a:effectLst>
                <a:hlinkClick r:id="rId5" action="ppaction://hlinksldjump"/>
              </a:rPr>
              <a:t>科学技术的伦理冲击及其应对</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5520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科学共同体的行为规范和研究</a:t>
            </a:r>
            <a:r>
              <a:rPr lang="zh-CN" altLang="en-US" sz="3200" b="1" dirty="0" smtClean="0">
                <a:effectLst>
                  <a:outerShdw blurRad="38100" dist="38100" dir="2700000" algn="tl">
                    <a:srgbClr val="000000">
                      <a:alpha val="43137"/>
                    </a:srgbClr>
                  </a:outerShdw>
                </a:effectLst>
                <a:hlinkClick r:id="rId2" action="ppaction://hlinksldjump"/>
              </a:rPr>
              <a:t>伦理</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科学共同体的行为规范</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科学共同体的研究伦理</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2590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hlinkClick r:id="rId2" action="ppaction://hlinksldjump"/>
              </a:rPr>
              <a:t>第一节 科学技术的社会功能</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科学技术与经济转型</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科学技术与社会</a:t>
            </a:r>
            <a:r>
              <a:rPr lang="zh-CN" altLang="en-US" sz="2400" b="1" dirty="0" smtClean="0">
                <a:effectLst>
                  <a:outerShdw blurRad="38100" dist="38100" dir="2700000" algn="tl">
                    <a:srgbClr val="000000">
                      <a:alpha val="43137"/>
                    </a:srgbClr>
                  </a:outerShdw>
                </a:effectLst>
                <a:hlinkClick r:id="rId4" action="ppaction://hlinksldjump"/>
              </a:rPr>
              <a:t>变迁</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5" action="ppaction://hlinksldjump"/>
              </a:rPr>
              <a:t>科学技术与人类发展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8127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514350" indent="-514350">
              <a:buFont typeface="+mj-ea"/>
              <a:buAutoNum type="circleNumDbPlain"/>
            </a:pPr>
            <a:r>
              <a:rPr lang="zh-CN" altLang="en-US" sz="3200" b="1" dirty="0">
                <a:solidFill>
                  <a:prstClr val="black"/>
                </a:solidFill>
                <a:effectLst>
                  <a:outerShdw blurRad="38100" dist="38100" dir="2700000" algn="tl">
                    <a:srgbClr val="000000">
                      <a:alpha val="43137"/>
                    </a:srgbClr>
                  </a:outerShdw>
                </a:effectLst>
                <a:hlinkClick r:id="rId2" action="ppaction://hlinksldjump"/>
              </a:rPr>
              <a:t>科学共同体的行为规范</a:t>
            </a:r>
            <a:endParaRPr lang="zh-CN" altLang="en-US" dirty="0"/>
          </a:p>
        </p:txBody>
      </p:sp>
      <p:sp>
        <p:nvSpPr>
          <p:cNvPr id="3" name="内容占位符 2"/>
          <p:cNvSpPr>
            <a:spLocks noGrp="1"/>
          </p:cNvSpPr>
          <p:nvPr>
            <p:ph idx="1"/>
          </p:nvPr>
        </p:nvSpPr>
        <p:spPr/>
        <p:txBody>
          <a:bodyPr>
            <a:noAutofit/>
          </a:bodyPr>
          <a:lstStyle/>
          <a:p>
            <a:pPr marL="514350" lvl="0" indent="-514350">
              <a:lnSpc>
                <a:spcPct val="150000"/>
              </a:lnSpc>
              <a:buFont typeface="+mj-lt"/>
              <a:buAutoNum type="romanUcPeriod"/>
            </a:pPr>
            <a:r>
              <a:rPr lang="zh-CN" altLang="en-US" sz="2400" b="1" dirty="0" smtClean="0">
                <a:solidFill>
                  <a:prstClr val="black"/>
                </a:solidFill>
                <a:effectLst>
                  <a:outerShdw blurRad="38100" dist="38100" dir="2700000" algn="tl">
                    <a:srgbClr val="000000">
                      <a:alpha val="43137"/>
                    </a:srgbClr>
                  </a:outerShdw>
                </a:effectLst>
              </a:rPr>
              <a:t>科学</a:t>
            </a:r>
            <a:r>
              <a:rPr lang="zh-CN" altLang="en-US" sz="2400" b="1" dirty="0">
                <a:solidFill>
                  <a:prstClr val="black"/>
                </a:solidFill>
                <a:effectLst>
                  <a:outerShdw blurRad="38100" dist="38100" dir="2700000" algn="tl">
                    <a:srgbClr val="000000">
                      <a:alpha val="43137"/>
                    </a:srgbClr>
                  </a:outerShdw>
                </a:effectLst>
              </a:rPr>
              <a:t>共同体是从事智力劳动的职业群体，是在一定的价值观念和行为规范下开展工作的，具有特殊的社会责任</a:t>
            </a:r>
            <a:r>
              <a:rPr lang="zh-CN" altLang="en-US" sz="2400" b="1" dirty="0" smtClean="0">
                <a:solidFill>
                  <a:prstClr val="black"/>
                </a:solidFill>
                <a:effectLst>
                  <a:outerShdw blurRad="38100" dist="38100" dir="2700000" algn="tl">
                    <a:srgbClr val="000000">
                      <a:alpha val="43137"/>
                    </a:srgbClr>
                  </a:outerShdw>
                </a:effectLst>
              </a:rPr>
              <a:t>。</a:t>
            </a:r>
            <a:endParaRPr lang="en-US" altLang="zh-CN" sz="2400" b="1" dirty="0" smtClean="0">
              <a:solidFill>
                <a:prstClr val="black"/>
              </a:solidFill>
              <a:effectLst>
                <a:outerShdw blurRad="38100" dist="38100" dir="2700000" algn="tl">
                  <a:srgbClr val="000000">
                    <a:alpha val="43137"/>
                  </a:srgbClr>
                </a:outerShdw>
              </a:effectLst>
            </a:endParaRPr>
          </a:p>
          <a:p>
            <a:pPr marL="514350" lvl="0" indent="-514350">
              <a:lnSpc>
                <a:spcPct val="150000"/>
              </a:lnSpc>
              <a:buFont typeface="+mj-lt"/>
              <a:buAutoNum type="romanUcPeriod"/>
            </a:pPr>
            <a:r>
              <a:rPr lang="zh-CN" altLang="en-US" sz="2400" b="1" dirty="0" smtClean="0">
                <a:solidFill>
                  <a:prstClr val="black"/>
                </a:solidFill>
                <a:effectLst>
                  <a:outerShdw blurRad="38100" dist="38100" dir="2700000" algn="tl">
                    <a:srgbClr val="000000">
                      <a:alpha val="43137"/>
                    </a:srgbClr>
                  </a:outerShdw>
                </a:effectLst>
              </a:rPr>
              <a:t>英国皇家学会成立时，学会秘书长胡克在其起草的章程中明确指出，科学的目标有两层含义：其一，科学应致力于扩展确证无误的知识；其二，科学应为社会服务。可见，</a:t>
            </a:r>
            <a:r>
              <a:rPr lang="zh-CN" altLang="en-US" sz="2400" b="1" dirty="0" smtClean="0">
                <a:solidFill>
                  <a:srgbClr val="FF0000"/>
                </a:solidFill>
                <a:effectLst>
                  <a:outerShdw blurRad="38100" dist="38100" dir="2700000" algn="tl">
                    <a:srgbClr val="000000">
                      <a:alpha val="43137"/>
                    </a:srgbClr>
                  </a:outerShdw>
                </a:effectLst>
              </a:rPr>
              <a:t>科学的</a:t>
            </a:r>
            <a:r>
              <a:rPr lang="zh-CN" altLang="en-US" sz="2400" b="1" dirty="0">
                <a:solidFill>
                  <a:srgbClr val="FF0000"/>
                </a:solidFill>
                <a:effectLst>
                  <a:outerShdw blurRad="38100" dist="38100" dir="2700000" algn="tl">
                    <a:srgbClr val="000000">
                      <a:alpha val="43137"/>
                    </a:srgbClr>
                  </a:outerShdw>
                </a:effectLst>
              </a:rPr>
              <a:t>首要</a:t>
            </a:r>
            <a:r>
              <a:rPr lang="zh-CN" altLang="en-US" sz="2400" b="1" dirty="0" smtClean="0">
                <a:solidFill>
                  <a:srgbClr val="FF0000"/>
                </a:solidFill>
                <a:effectLst>
                  <a:outerShdw blurRad="38100" dist="38100" dir="2700000" algn="tl">
                    <a:srgbClr val="000000">
                      <a:alpha val="43137"/>
                    </a:srgbClr>
                  </a:outerShdw>
                </a:effectLst>
              </a:rPr>
              <a:t>使命</a:t>
            </a:r>
            <a:r>
              <a:rPr lang="zh-CN" altLang="en-US" sz="2400" b="1" dirty="0" smtClean="0">
                <a:solidFill>
                  <a:prstClr val="black"/>
                </a:solidFill>
                <a:effectLst>
                  <a:outerShdw blurRad="38100" dist="38100" dir="2700000" algn="tl">
                    <a:srgbClr val="000000">
                      <a:alpha val="43137"/>
                    </a:srgbClr>
                  </a:outerShdw>
                </a:effectLst>
              </a:rPr>
              <a:t>就是</a:t>
            </a:r>
            <a:r>
              <a:rPr lang="zh-CN" altLang="en-US" sz="2400" b="1" dirty="0" smtClean="0">
                <a:solidFill>
                  <a:srgbClr val="FF0000"/>
                </a:solidFill>
                <a:effectLst>
                  <a:outerShdw blurRad="38100" dist="38100" dir="2700000" algn="tl">
                    <a:srgbClr val="000000">
                      <a:alpha val="43137"/>
                    </a:srgbClr>
                  </a:outerShdw>
                </a:effectLst>
              </a:rPr>
              <a:t>扩展</a:t>
            </a:r>
            <a:r>
              <a:rPr lang="zh-CN" altLang="en-US" sz="2400" b="1" dirty="0">
                <a:solidFill>
                  <a:srgbClr val="FF0000"/>
                </a:solidFill>
                <a:effectLst>
                  <a:outerShdw blurRad="38100" dist="38100" dir="2700000" algn="tl">
                    <a:srgbClr val="000000">
                      <a:alpha val="43137"/>
                    </a:srgbClr>
                  </a:outerShdw>
                </a:effectLst>
              </a:rPr>
              <a:t>确证无误的知识</a:t>
            </a:r>
            <a:r>
              <a:rPr lang="zh-CN" altLang="en-US" sz="2400" b="1" dirty="0" smtClean="0">
                <a:solidFill>
                  <a:prstClr val="black"/>
                </a:solidFill>
                <a:effectLst>
                  <a:outerShdw blurRad="38100" dist="38100" dir="2700000" algn="tl">
                    <a:srgbClr val="000000">
                      <a:alpha val="43137"/>
                    </a:srgbClr>
                  </a:outerShdw>
                </a:effectLst>
              </a:rPr>
              <a:t>，这就决定了科学共同体应该要有相应的内部理想化的行为规范</a:t>
            </a:r>
            <a:r>
              <a:rPr lang="zh-CN" altLang="en-US" sz="2400" b="1" dirty="0" smtClean="0">
                <a:solidFill>
                  <a:prstClr val="black"/>
                </a:solidFill>
                <a:effectLst>
                  <a:outerShdw blurRad="38100" dist="38100" dir="2700000" algn="tl">
                    <a:srgbClr val="000000">
                      <a:alpha val="43137"/>
                    </a:srgbClr>
                  </a:outerShdw>
                </a:effectLst>
              </a:rPr>
              <a:t>。</a:t>
            </a:r>
            <a:endParaRPr lang="en-US" altLang="zh-CN" sz="2400" b="1" dirty="0" smtClean="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4978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514350" indent="-514350">
              <a:buFont typeface="+mj-ea"/>
              <a:buAutoNum type="circleNumDbPlain"/>
            </a:pPr>
            <a:r>
              <a:rPr lang="zh-CN" altLang="en-US" sz="3200" b="1" dirty="0">
                <a:solidFill>
                  <a:prstClr val="black"/>
                </a:solidFill>
                <a:effectLst>
                  <a:outerShdw blurRad="38100" dist="38100" dir="2700000" algn="tl">
                    <a:srgbClr val="000000">
                      <a:alpha val="43137"/>
                    </a:srgbClr>
                  </a:outerShdw>
                </a:effectLst>
                <a:hlinkClick r:id="rId2" action="ppaction://hlinksldjump"/>
              </a:rPr>
              <a:t>科学共同体的行为规范</a:t>
            </a:r>
            <a:endParaRPr lang="zh-CN" altLang="en-US" dirty="0"/>
          </a:p>
        </p:txBody>
      </p:sp>
      <p:sp>
        <p:nvSpPr>
          <p:cNvPr id="3" name="内容占位符 2"/>
          <p:cNvSpPr>
            <a:spLocks noGrp="1"/>
          </p:cNvSpPr>
          <p:nvPr>
            <p:ph idx="1"/>
          </p:nvPr>
        </p:nvSpPr>
        <p:spPr/>
        <p:txBody>
          <a:bodyPr>
            <a:normAutofit/>
          </a:bodyPr>
          <a:lstStyle/>
          <a:p>
            <a:pPr marL="514350" lvl="0" indent="-514350">
              <a:lnSpc>
                <a:spcPct val="150000"/>
              </a:lnSpc>
              <a:buFont typeface="+mj-lt"/>
              <a:buAutoNum type="romanUcPeriod" startAt="3"/>
            </a:pPr>
            <a:r>
              <a:rPr lang="en-US" altLang="zh-CN" sz="2400" b="1" dirty="0" smtClean="0">
                <a:solidFill>
                  <a:prstClr val="black"/>
                </a:solidFill>
                <a:effectLst>
                  <a:outerShdw blurRad="38100" dist="38100" dir="2700000" algn="tl">
                    <a:srgbClr val="000000">
                      <a:alpha val="43137"/>
                    </a:srgbClr>
                  </a:outerShdw>
                </a:effectLst>
              </a:rPr>
              <a:t>1942</a:t>
            </a:r>
            <a:r>
              <a:rPr lang="zh-CN" altLang="en-US" sz="2400" b="1" dirty="0">
                <a:solidFill>
                  <a:prstClr val="black"/>
                </a:solidFill>
                <a:effectLst>
                  <a:outerShdw blurRad="38100" dist="38100" dir="2700000" algn="tl">
                    <a:srgbClr val="000000">
                      <a:alpha val="43137"/>
                    </a:srgbClr>
                  </a:outerShdw>
                </a:effectLst>
              </a:rPr>
              <a:t>年科学社会学家默顿将科学共同体内部行为规范概括为</a:t>
            </a:r>
            <a:r>
              <a:rPr lang="zh-CN" altLang="en-US" sz="2400" b="1" dirty="0">
                <a:solidFill>
                  <a:srgbClr val="FF0000"/>
                </a:solidFill>
                <a:effectLst>
                  <a:outerShdw blurRad="38100" dist="38100" dir="2700000" algn="tl">
                    <a:srgbClr val="000000">
                      <a:alpha val="43137"/>
                    </a:srgbClr>
                  </a:outerShdw>
                </a:effectLst>
              </a:rPr>
              <a:t>普遍主义、公有主义、无私利性和有条理的怀疑主义</a:t>
            </a:r>
            <a:r>
              <a:rPr lang="zh-CN" altLang="en-US" sz="2400" b="1" dirty="0" smtClean="0">
                <a:solidFill>
                  <a:prstClr val="black"/>
                </a:solidFill>
                <a:effectLst>
                  <a:outerShdw blurRad="38100" dist="38100" dir="2700000" algn="tl">
                    <a:srgbClr val="000000">
                      <a:alpha val="43137"/>
                    </a:srgbClr>
                  </a:outerShdw>
                </a:effectLst>
              </a:rPr>
              <a:t>，即默顿“四原则”，以此</a:t>
            </a:r>
            <a:r>
              <a:rPr lang="zh-CN" altLang="en-US" sz="2400" b="1" dirty="0">
                <a:solidFill>
                  <a:prstClr val="black"/>
                </a:solidFill>
                <a:effectLst>
                  <a:outerShdw blurRad="38100" dist="38100" dir="2700000" algn="tl">
                    <a:srgbClr val="000000">
                      <a:alpha val="43137"/>
                    </a:srgbClr>
                  </a:outerShdw>
                </a:effectLst>
              </a:rPr>
              <a:t>凸显科学所独有的文化和精神气质</a:t>
            </a:r>
            <a:r>
              <a:rPr lang="zh-CN" altLang="en-US" sz="2400" b="1" dirty="0" smtClean="0">
                <a:solidFill>
                  <a:prstClr val="black"/>
                </a:solidFill>
                <a:effectLst>
                  <a:outerShdw blurRad="38100" dist="38100" dir="2700000" algn="tl">
                    <a:srgbClr val="000000">
                      <a:alpha val="43137"/>
                    </a:srgbClr>
                  </a:outerShdw>
                </a:effectLst>
              </a:rPr>
              <a:t>。</a:t>
            </a:r>
            <a:endParaRPr lang="en-US" altLang="zh-CN" sz="2400" b="1" dirty="0" smtClean="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31569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514350" indent="-514350">
              <a:buFont typeface="+mj-ea"/>
              <a:buAutoNum type="circleNumDbPlain"/>
            </a:pPr>
            <a:r>
              <a:rPr lang="zh-CN" altLang="en-US" sz="3200" b="1" dirty="0">
                <a:solidFill>
                  <a:prstClr val="black"/>
                </a:solidFill>
                <a:effectLst>
                  <a:outerShdw blurRad="38100" dist="38100" dir="2700000" algn="tl">
                    <a:srgbClr val="000000">
                      <a:alpha val="43137"/>
                    </a:srgbClr>
                  </a:outerShdw>
                </a:effectLst>
                <a:hlinkClick r:id="rId2" action="ppaction://hlinksldjump"/>
              </a:rPr>
              <a:t>科学共同体的行为规范</a:t>
            </a:r>
            <a:endParaRPr lang="zh-CN" altLang="en-US" dirty="0"/>
          </a:p>
        </p:txBody>
      </p:sp>
      <p:sp>
        <p:nvSpPr>
          <p:cNvPr id="3" name="内容占位符 2"/>
          <p:cNvSpPr>
            <a:spLocks noGrp="1"/>
          </p:cNvSpPr>
          <p:nvPr>
            <p:ph idx="1"/>
          </p:nvPr>
        </p:nvSpPr>
        <p:spPr/>
        <p:txBody>
          <a:bodyPr>
            <a:noAutofit/>
          </a:bodyPr>
          <a:lstStyle/>
          <a:p>
            <a:pPr marL="514350" lvl="0" indent="-514350">
              <a:lnSpc>
                <a:spcPct val="150000"/>
              </a:lnSpc>
              <a:buFont typeface="+mj-lt"/>
              <a:buAutoNum type="romanUcPeriod" startAt="4"/>
            </a:pPr>
            <a:r>
              <a:rPr lang="en-US" altLang="zh-CN" sz="2400" b="1" dirty="0" smtClean="0">
                <a:solidFill>
                  <a:prstClr val="black"/>
                </a:solidFill>
                <a:effectLst>
                  <a:outerShdw blurRad="38100" dist="38100" dir="2700000" algn="tl">
                    <a:srgbClr val="000000">
                      <a:alpha val="43137"/>
                    </a:srgbClr>
                  </a:outerShdw>
                </a:effectLst>
              </a:rPr>
              <a:t>20</a:t>
            </a:r>
            <a:r>
              <a:rPr lang="zh-CN" altLang="en-US" sz="2400" b="1" dirty="0" smtClean="0">
                <a:solidFill>
                  <a:prstClr val="black"/>
                </a:solidFill>
                <a:effectLst>
                  <a:outerShdw blurRad="38100" dist="38100" dir="2700000" algn="tl">
                    <a:srgbClr val="000000">
                      <a:alpha val="43137"/>
                    </a:srgbClr>
                  </a:outerShdw>
                </a:effectLst>
              </a:rPr>
              <a:t>世纪下半叶以来，科学的发展特点和社会运行机制出现巨大</a:t>
            </a:r>
            <a:r>
              <a:rPr lang="zh-CN" altLang="en-US" sz="2400" b="1" dirty="0" smtClean="0">
                <a:solidFill>
                  <a:prstClr val="black"/>
                </a:solidFill>
                <a:effectLst>
                  <a:outerShdw blurRad="38100" dist="38100" dir="2700000" algn="tl">
                    <a:srgbClr val="000000">
                      <a:alpha val="43137"/>
                    </a:srgbClr>
                  </a:outerShdw>
                </a:effectLst>
              </a:rPr>
              <a:t>变化：</a:t>
            </a:r>
            <a:endParaRPr lang="en-US" altLang="zh-CN" sz="2400" b="1" dirty="0" smtClean="0">
              <a:solidFill>
                <a:prstClr val="black"/>
              </a:solidFill>
              <a:effectLst>
                <a:outerShdw blurRad="38100" dist="38100" dir="2700000" algn="tl">
                  <a:srgbClr val="000000">
                    <a:alpha val="43137"/>
                  </a:srgbClr>
                </a:outerShdw>
              </a:effectLst>
            </a:endParaRPr>
          </a:p>
          <a:p>
            <a:pPr marL="914400" lvl="1" indent="-514350">
              <a:lnSpc>
                <a:spcPct val="150000"/>
              </a:lnSpc>
              <a:buFont typeface="+mj-lt"/>
              <a:buAutoNum type="alphaUcPeriod"/>
            </a:pPr>
            <a:r>
              <a:rPr lang="zh-CN" altLang="en-US" sz="2000" b="1" dirty="0" smtClean="0">
                <a:solidFill>
                  <a:prstClr val="black"/>
                </a:solidFill>
                <a:effectLst>
                  <a:outerShdw blurRad="38100" dist="38100" dir="2700000" algn="tl">
                    <a:srgbClr val="000000">
                      <a:alpha val="43137"/>
                    </a:srgbClr>
                  </a:outerShdw>
                </a:effectLst>
              </a:rPr>
              <a:t>科学从“纯科学”、“小科学”和“学院科学”嬗变为“应用科学”、“大科学”和“后学院科学”。</a:t>
            </a:r>
            <a:endParaRPr lang="en-US" altLang="zh-CN" sz="2000" b="1" dirty="0" smtClean="0">
              <a:solidFill>
                <a:prstClr val="black"/>
              </a:solidFill>
              <a:effectLst>
                <a:outerShdw blurRad="38100" dist="38100" dir="2700000" algn="tl">
                  <a:srgbClr val="000000">
                    <a:alpha val="43137"/>
                  </a:srgbClr>
                </a:outerShdw>
              </a:effectLst>
            </a:endParaRPr>
          </a:p>
          <a:p>
            <a:pPr marL="914400" lvl="1" indent="-514350">
              <a:lnSpc>
                <a:spcPct val="150000"/>
              </a:lnSpc>
              <a:buFont typeface="+mj-lt"/>
              <a:buAutoNum type="alphaUcPeriod"/>
            </a:pPr>
            <a:r>
              <a:rPr lang="zh-CN" altLang="en-US" sz="2000" b="1" dirty="0" smtClean="0">
                <a:solidFill>
                  <a:prstClr val="black"/>
                </a:solidFill>
                <a:effectLst>
                  <a:outerShdw blurRad="38100" dist="38100" dir="2700000" algn="tl">
                    <a:srgbClr val="000000">
                      <a:alpha val="43137"/>
                    </a:srgbClr>
                  </a:outerShdw>
                </a:effectLst>
              </a:rPr>
              <a:t>许多人为了追求个人利益最大化，违反默顿“四原则”，产生一系列学术不端行为。</a:t>
            </a:r>
            <a:endParaRPr lang="en-US" altLang="zh-CN" sz="2000" b="1" dirty="0" smtClean="0">
              <a:solidFill>
                <a:prstClr val="black"/>
              </a:solidFill>
              <a:effectLst>
                <a:outerShdw blurRad="38100" dist="38100" dir="2700000" algn="tl">
                  <a:srgbClr val="000000">
                    <a:alpha val="43137"/>
                  </a:srgbClr>
                </a:outerShdw>
              </a:effectLst>
            </a:endParaRPr>
          </a:p>
          <a:p>
            <a:pPr marL="0" indent="0">
              <a:lnSpc>
                <a:spcPct val="150000"/>
              </a:lnSpc>
              <a:buNone/>
            </a:pPr>
            <a:r>
              <a:rPr lang="zh-CN" altLang="en-US" sz="2400" b="1" dirty="0" smtClean="0">
                <a:solidFill>
                  <a:prstClr val="black"/>
                </a:solidFill>
                <a:effectLst>
                  <a:outerShdw blurRad="38100" dist="38100" dir="2700000" algn="tl">
                    <a:srgbClr val="000000">
                      <a:alpha val="43137"/>
                    </a:srgbClr>
                  </a:outerShdw>
                </a:effectLst>
              </a:rPr>
              <a:t>有鉴于此，需要</a:t>
            </a:r>
            <a:r>
              <a:rPr lang="zh-CN" altLang="en-US" sz="2400" b="1" dirty="0" smtClean="0">
                <a:solidFill>
                  <a:prstClr val="black"/>
                </a:solidFill>
                <a:effectLst>
                  <a:outerShdw blurRad="38100" dist="38100" dir="2700000" algn="tl">
                    <a:srgbClr val="000000">
                      <a:alpha val="43137"/>
                    </a:srgbClr>
                  </a:outerShdw>
                </a:effectLst>
              </a:rPr>
              <a:t>针对学术不端行为制定相应的科研诚信指南或新的行为规范。</a:t>
            </a:r>
            <a:endParaRPr lang="en-US" altLang="zh-CN" sz="240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31569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514350" indent="-514350">
              <a:buFont typeface="+mj-ea"/>
              <a:buAutoNum type="circleNumDbPlain" startAt="2"/>
            </a:pPr>
            <a:r>
              <a:rPr lang="zh-CN" altLang="en-US" sz="3200" b="1" dirty="0">
                <a:solidFill>
                  <a:prstClr val="black"/>
                </a:solidFill>
                <a:effectLst>
                  <a:outerShdw blurRad="38100" dist="38100" dir="2700000" algn="tl">
                    <a:srgbClr val="000000">
                      <a:alpha val="43137"/>
                    </a:srgbClr>
                  </a:outerShdw>
                </a:effectLst>
                <a:hlinkClick r:id="rId2" action="ppaction://hlinksldjump"/>
              </a:rPr>
              <a:t>科学共同体</a:t>
            </a:r>
            <a:r>
              <a:rPr lang="zh-CN" altLang="en-US" sz="3200" b="1" dirty="0" smtClean="0">
                <a:solidFill>
                  <a:prstClr val="black"/>
                </a:solidFill>
                <a:effectLst>
                  <a:outerShdw blurRad="38100" dist="38100" dir="2700000" algn="tl">
                    <a:srgbClr val="000000">
                      <a:alpha val="43137"/>
                    </a:srgbClr>
                  </a:outerShdw>
                </a:effectLst>
                <a:hlinkClick r:id="rId2" action="ppaction://hlinksldjump"/>
              </a:rPr>
              <a:t>的研究</a:t>
            </a:r>
            <a:r>
              <a:rPr lang="zh-CN" altLang="en-US" sz="3200" b="1" dirty="0">
                <a:solidFill>
                  <a:prstClr val="black"/>
                </a:solidFill>
                <a:effectLst>
                  <a:outerShdw blurRad="38100" dist="38100" dir="2700000" algn="tl">
                    <a:srgbClr val="000000">
                      <a:alpha val="43137"/>
                    </a:srgbClr>
                  </a:outerShdw>
                </a:effectLst>
                <a:hlinkClick r:id="rId2" action="ppaction://hlinksldjump"/>
              </a:rPr>
              <a:t>伦理</a:t>
            </a:r>
            <a:endParaRPr lang="zh-CN" altLang="en-US" dirty="0"/>
          </a:p>
        </p:txBody>
      </p:sp>
      <p:sp>
        <p:nvSpPr>
          <p:cNvPr id="3" name="内容占位符 2"/>
          <p:cNvSpPr>
            <a:spLocks noGrp="1"/>
          </p:cNvSpPr>
          <p:nvPr>
            <p:ph idx="1"/>
          </p:nvPr>
        </p:nvSpPr>
        <p:spPr/>
        <p:txBody>
          <a:bodyPr>
            <a:normAutofit/>
          </a:bodyPr>
          <a:lstStyle/>
          <a:p>
            <a:pPr marL="514350" lvl="0" indent="-514350">
              <a:lnSpc>
                <a:spcPct val="150000"/>
              </a:lnSpc>
              <a:buFont typeface="+mj-lt"/>
              <a:buAutoNum type="romanUcPeriod"/>
            </a:pPr>
            <a:r>
              <a:rPr lang="zh-CN" altLang="en-US" sz="2400" b="1" dirty="0" smtClean="0">
                <a:solidFill>
                  <a:prstClr val="black"/>
                </a:solidFill>
                <a:effectLst>
                  <a:outerShdw blurRad="38100" dist="38100" dir="2700000" algn="tl">
                    <a:srgbClr val="000000">
                      <a:alpha val="43137"/>
                    </a:srgbClr>
                  </a:outerShdw>
                </a:effectLst>
              </a:rPr>
              <a:t>从</a:t>
            </a:r>
            <a:r>
              <a:rPr lang="zh-CN" altLang="en-US" sz="2400" b="1" dirty="0">
                <a:solidFill>
                  <a:prstClr val="black"/>
                </a:solidFill>
                <a:effectLst>
                  <a:outerShdw blurRad="38100" dist="38100" dir="2700000" algn="tl">
                    <a:srgbClr val="000000">
                      <a:alpha val="43137"/>
                    </a:srgbClr>
                  </a:outerShdw>
                </a:effectLst>
              </a:rPr>
              <a:t>研究伦理的视角看，科学共同体在科学研究中，要对研究中的个人、动物以及研究可能影响到的公众负责，遵循“</a:t>
            </a:r>
            <a:r>
              <a:rPr lang="zh-CN" altLang="en-US" sz="2400" b="1" dirty="0">
                <a:solidFill>
                  <a:srgbClr val="FF0000"/>
                </a:solidFill>
                <a:effectLst>
                  <a:outerShdw blurRad="38100" dist="38100" dir="2700000" algn="tl">
                    <a:srgbClr val="000000">
                      <a:alpha val="43137"/>
                    </a:srgbClr>
                  </a:outerShdw>
                </a:effectLst>
              </a:rPr>
              <a:t>公众利益优先原则</a:t>
            </a:r>
            <a:r>
              <a:rPr lang="zh-CN" altLang="en-US" sz="2400" b="1" dirty="0">
                <a:solidFill>
                  <a:prstClr val="black"/>
                </a:solidFill>
                <a:effectLst>
                  <a:outerShdw blurRad="38100" dist="38100" dir="2700000" algn="tl">
                    <a:srgbClr val="000000">
                      <a:alpha val="43137"/>
                    </a:srgbClr>
                  </a:outerShdw>
                </a:effectLst>
              </a:rPr>
              <a:t>”</a:t>
            </a:r>
            <a:r>
              <a:rPr lang="zh-CN" altLang="en-US" sz="2400" b="1" dirty="0" smtClean="0">
                <a:solidFill>
                  <a:prstClr val="black"/>
                </a:solidFill>
                <a:effectLst>
                  <a:outerShdw blurRad="38100" dist="38100" dir="2700000" algn="tl">
                    <a:srgbClr val="000000">
                      <a:alpha val="43137"/>
                    </a:srgbClr>
                  </a:outerShdw>
                </a:effectLst>
              </a:rPr>
              <a:t>。这就要求科学共同体的科研活动符合社会伦理和动物伦理的基本要求，</a:t>
            </a:r>
            <a:r>
              <a:rPr lang="zh-CN" altLang="en-US" sz="2400" b="1" dirty="0" smtClean="0">
                <a:solidFill>
                  <a:srgbClr val="FF0000"/>
                </a:solidFill>
                <a:effectLst>
                  <a:outerShdw blurRad="38100" dist="38100" dir="2700000" algn="tl">
                    <a:srgbClr val="000000">
                      <a:alpha val="43137"/>
                    </a:srgbClr>
                  </a:outerShdw>
                </a:effectLst>
              </a:rPr>
              <a:t>人体试验</a:t>
            </a:r>
            <a:r>
              <a:rPr lang="zh-CN" altLang="en-US" sz="2400" b="1" dirty="0" smtClean="0">
                <a:solidFill>
                  <a:prstClr val="black"/>
                </a:solidFill>
                <a:effectLst>
                  <a:outerShdw blurRad="38100" dist="38100" dir="2700000" algn="tl">
                    <a:srgbClr val="000000">
                      <a:alpha val="43137"/>
                    </a:srgbClr>
                  </a:outerShdw>
                </a:effectLst>
              </a:rPr>
              <a:t>应该尊重人类的尊严和伦理，</a:t>
            </a:r>
            <a:r>
              <a:rPr lang="zh-CN" altLang="en-US" sz="2400" b="1" dirty="0" smtClean="0">
                <a:solidFill>
                  <a:srgbClr val="FF0000"/>
                </a:solidFill>
                <a:effectLst>
                  <a:outerShdw blurRad="38100" dist="38100" dir="2700000" algn="tl">
                    <a:srgbClr val="000000">
                      <a:alpha val="43137"/>
                    </a:srgbClr>
                  </a:outerShdw>
                </a:effectLst>
              </a:rPr>
              <a:t>动物实验</a:t>
            </a:r>
            <a:r>
              <a:rPr lang="zh-CN" altLang="en-US" sz="2400" b="1" dirty="0" smtClean="0">
                <a:solidFill>
                  <a:prstClr val="black"/>
                </a:solidFill>
                <a:effectLst>
                  <a:outerShdw blurRad="38100" dist="38100" dir="2700000" algn="tl">
                    <a:srgbClr val="000000">
                      <a:alpha val="43137"/>
                    </a:srgbClr>
                  </a:outerShdw>
                </a:effectLst>
              </a:rPr>
              <a:t>应该遵循动物实验伦理，科学研究应该增进</a:t>
            </a:r>
            <a:r>
              <a:rPr lang="zh-CN" altLang="en-US" sz="2400" b="1" dirty="0" smtClean="0">
                <a:solidFill>
                  <a:srgbClr val="FF0000"/>
                </a:solidFill>
                <a:effectLst>
                  <a:outerShdw blurRad="38100" dist="38100" dir="2700000" algn="tl">
                    <a:srgbClr val="000000">
                      <a:alpha val="43137"/>
                    </a:srgbClr>
                  </a:outerShdw>
                </a:effectLst>
              </a:rPr>
              <a:t>人类福祉</a:t>
            </a:r>
            <a:r>
              <a:rPr lang="zh-CN" altLang="en-US" sz="2400" b="1" dirty="0" smtClean="0">
                <a:solidFill>
                  <a:prstClr val="black"/>
                </a:solidFill>
                <a:effectLst>
                  <a:outerShdw blurRad="38100" dist="38100" dir="2700000" algn="tl">
                    <a:srgbClr val="000000">
                      <a:alpha val="43137"/>
                    </a:srgbClr>
                  </a:outerShdw>
                </a:effectLst>
              </a:rPr>
              <a:t>。</a:t>
            </a:r>
            <a:endParaRPr lang="en-US" altLang="zh-CN" sz="2400" b="1" dirty="0" smtClean="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07475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514350" indent="-514350">
              <a:buFont typeface="+mj-ea"/>
              <a:buAutoNum type="circleNumDbPlain" startAt="2"/>
            </a:pPr>
            <a:r>
              <a:rPr lang="zh-CN" altLang="en-US" sz="3200" b="1" dirty="0">
                <a:solidFill>
                  <a:prstClr val="black"/>
                </a:solidFill>
                <a:effectLst>
                  <a:outerShdw blurRad="38100" dist="38100" dir="2700000" algn="tl">
                    <a:srgbClr val="000000">
                      <a:alpha val="43137"/>
                    </a:srgbClr>
                  </a:outerShdw>
                </a:effectLst>
                <a:hlinkClick r:id="rId2" action="ppaction://hlinksldjump"/>
              </a:rPr>
              <a:t>科学共同体的研究伦理</a:t>
            </a:r>
            <a:endParaRPr lang="zh-CN" altLang="en-US" dirty="0"/>
          </a:p>
        </p:txBody>
      </p:sp>
      <p:sp>
        <p:nvSpPr>
          <p:cNvPr id="3" name="内容占位符 2"/>
          <p:cNvSpPr>
            <a:spLocks noGrp="1"/>
          </p:cNvSpPr>
          <p:nvPr>
            <p:ph idx="1"/>
          </p:nvPr>
        </p:nvSpPr>
        <p:spPr/>
        <p:txBody>
          <a:bodyPr>
            <a:normAutofit/>
          </a:bodyPr>
          <a:lstStyle/>
          <a:p>
            <a:pPr marL="571500" indent="-571500">
              <a:lnSpc>
                <a:spcPct val="150000"/>
              </a:lnSpc>
              <a:buFont typeface="+mj-lt"/>
              <a:buAutoNum type="romanUcPeriod" startAt="2"/>
            </a:pPr>
            <a:r>
              <a:rPr lang="en-US" altLang="zh-CN" sz="2400" b="1" dirty="0">
                <a:effectLst>
                  <a:outerShdw blurRad="38100" dist="38100" dir="2700000" algn="tl">
                    <a:srgbClr val="000000">
                      <a:alpha val="43137"/>
                    </a:srgbClr>
                  </a:outerShdw>
                </a:effectLst>
              </a:rPr>
              <a:t>1999</a:t>
            </a:r>
            <a:r>
              <a:rPr lang="zh-CN" altLang="en-US" sz="2400" b="1" dirty="0">
                <a:effectLst>
                  <a:outerShdw blurRad="38100" dist="38100" dir="2700000" algn="tl">
                    <a:srgbClr val="000000">
                      <a:alpha val="43137"/>
                    </a:srgbClr>
                  </a:outerShdw>
                </a:effectLst>
              </a:rPr>
              <a:t>年</a:t>
            </a:r>
            <a:r>
              <a:rPr lang="en-US" altLang="zh-CN" sz="2400" b="1" dirty="0">
                <a:effectLst>
                  <a:outerShdw blurRad="38100" dist="38100" dir="2700000" algn="tl">
                    <a:srgbClr val="000000">
                      <a:alpha val="43137"/>
                    </a:srgbClr>
                  </a:outerShdw>
                </a:effectLst>
              </a:rPr>
              <a:t>7</a:t>
            </a:r>
            <a:r>
              <a:rPr lang="zh-CN" altLang="en-US" sz="2400" b="1" dirty="0">
                <a:effectLst>
                  <a:outerShdw blurRad="38100" dist="38100" dir="2700000" algn="tl">
                    <a:srgbClr val="000000">
                      <a:alpha val="43137"/>
                    </a:srgbClr>
                  </a:outerShdw>
                </a:effectLst>
              </a:rPr>
              <a:t>月</a:t>
            </a:r>
            <a:r>
              <a:rPr lang="en-US" altLang="zh-CN" sz="2400" b="1" dirty="0">
                <a:effectLst>
                  <a:outerShdw blurRad="38100" dist="38100" dir="2700000" algn="tl">
                    <a:srgbClr val="000000">
                      <a:alpha val="43137"/>
                    </a:srgbClr>
                  </a:outerShdw>
                </a:effectLst>
              </a:rPr>
              <a:t>1</a:t>
            </a:r>
            <a:r>
              <a:rPr lang="zh-CN" altLang="en-US" sz="2400" b="1" dirty="0">
                <a:effectLst>
                  <a:outerShdw blurRad="38100" dist="38100" dir="2700000" algn="tl">
                    <a:srgbClr val="000000">
                      <a:alpha val="43137"/>
                    </a:srgbClr>
                  </a:outerShdw>
                </a:effectLst>
              </a:rPr>
              <a:t>日布达佩斯世界科学大会通过并颁布的</a:t>
            </a:r>
            <a:r>
              <a:rPr lang="en-US" altLang="zh-CN" sz="2400" b="1" dirty="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科学和利用科学知识宣言</a:t>
            </a:r>
            <a:r>
              <a:rPr lang="en-US" altLang="zh-CN" sz="2400" b="1" dirty="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声明</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971550" lvl="1" indent="-571500">
              <a:lnSpc>
                <a:spcPct val="150000"/>
              </a:lnSpc>
              <a:buFont typeface="+mj-lt"/>
              <a:buAutoNum type="alphaUcPeriod"/>
            </a:pPr>
            <a:r>
              <a:rPr lang="zh-CN" altLang="en-US" sz="2000" b="1" dirty="0" smtClean="0">
                <a:effectLst>
                  <a:outerShdw blurRad="38100" dist="38100" dir="2700000" algn="tl">
                    <a:srgbClr val="000000">
                      <a:alpha val="43137"/>
                    </a:srgbClr>
                  </a:outerShdw>
                </a:effectLst>
              </a:rPr>
              <a:t>科学</a:t>
            </a:r>
            <a:r>
              <a:rPr lang="zh-CN" altLang="en-US" sz="2000" b="1" dirty="0">
                <a:effectLst>
                  <a:outerShdw blurRad="38100" dist="38100" dir="2700000" algn="tl">
                    <a:srgbClr val="000000">
                      <a:alpha val="43137"/>
                    </a:srgbClr>
                  </a:outerShdw>
                </a:effectLst>
              </a:rPr>
              <a:t>促知识，知识促进步</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971550" lvl="1" indent="-571500">
              <a:lnSpc>
                <a:spcPct val="150000"/>
              </a:lnSpc>
              <a:buFont typeface="+mj-lt"/>
              <a:buAutoNum type="alphaUcPeriod"/>
            </a:pPr>
            <a:r>
              <a:rPr lang="zh-CN" altLang="en-US" sz="2000" b="1" dirty="0" smtClean="0">
                <a:effectLst>
                  <a:outerShdw blurRad="38100" dist="38100" dir="2700000" algn="tl">
                    <a:srgbClr val="000000">
                      <a:alpha val="43137"/>
                    </a:srgbClr>
                  </a:outerShdw>
                </a:effectLst>
              </a:rPr>
              <a:t>科学</a:t>
            </a:r>
            <a:r>
              <a:rPr lang="zh-CN" altLang="en-US" sz="2000" b="1" dirty="0">
                <a:effectLst>
                  <a:outerShdw blurRad="38100" dist="38100" dir="2700000" algn="tl">
                    <a:srgbClr val="000000">
                      <a:alpha val="43137"/>
                    </a:srgbClr>
                  </a:outerShdw>
                </a:effectLst>
              </a:rPr>
              <a:t>促和平</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971550" lvl="1" indent="-571500">
              <a:lnSpc>
                <a:spcPct val="150000"/>
              </a:lnSpc>
              <a:buFont typeface="+mj-lt"/>
              <a:buAutoNum type="alphaUcPeriod"/>
            </a:pPr>
            <a:r>
              <a:rPr lang="zh-CN" altLang="en-US" sz="2000" b="1" dirty="0" smtClean="0">
                <a:effectLst>
                  <a:outerShdw blurRad="38100" dist="38100" dir="2700000" algn="tl">
                    <a:srgbClr val="000000">
                      <a:alpha val="43137"/>
                    </a:srgbClr>
                  </a:outerShdw>
                </a:effectLst>
              </a:rPr>
              <a:t>科学</a:t>
            </a:r>
            <a:r>
              <a:rPr lang="zh-CN" altLang="en-US" sz="2000" b="1" dirty="0">
                <a:effectLst>
                  <a:outerShdw blurRad="38100" dist="38100" dir="2700000" algn="tl">
                    <a:srgbClr val="000000">
                      <a:alpha val="43137"/>
                    </a:srgbClr>
                  </a:outerShdw>
                </a:effectLst>
              </a:rPr>
              <a:t>促发展</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971550" lvl="1" indent="-571500">
              <a:lnSpc>
                <a:spcPct val="150000"/>
              </a:lnSpc>
              <a:buFont typeface="+mj-lt"/>
              <a:buAutoNum type="alphaUcPeriod"/>
            </a:pPr>
            <a:r>
              <a:rPr lang="zh-CN" altLang="en-US" sz="2000" b="1" dirty="0" smtClean="0">
                <a:effectLst>
                  <a:outerShdw blurRad="38100" dist="38100" dir="2700000" algn="tl">
                    <a:srgbClr val="000000">
                      <a:alpha val="43137"/>
                    </a:srgbClr>
                  </a:outerShdw>
                </a:effectLst>
              </a:rPr>
              <a:t>科学</a:t>
            </a:r>
            <a:r>
              <a:rPr lang="zh-CN" altLang="en-US" sz="2000" b="1" dirty="0">
                <a:effectLst>
                  <a:outerShdw blurRad="38100" dist="38100" dir="2700000" algn="tl">
                    <a:srgbClr val="000000">
                      <a:alpha val="43137"/>
                    </a:srgbClr>
                  </a:outerShdw>
                </a:effectLst>
              </a:rPr>
              <a:t>扎根于</a:t>
            </a:r>
            <a:r>
              <a:rPr lang="zh-CN" altLang="en-US" sz="2000" b="1" dirty="0" smtClean="0">
                <a:effectLst>
                  <a:outerShdw blurRad="38100" dist="38100" dir="2700000" algn="tl">
                    <a:srgbClr val="000000">
                      <a:alpha val="43137"/>
                    </a:srgbClr>
                  </a:outerShdw>
                </a:effectLst>
              </a:rPr>
              <a:t>社会；</a:t>
            </a:r>
            <a:endParaRPr lang="en-US" altLang="zh-CN" sz="2000" b="1" dirty="0" smtClean="0">
              <a:effectLst>
                <a:outerShdw blurRad="38100" dist="38100" dir="2700000" algn="tl">
                  <a:srgbClr val="000000">
                    <a:alpha val="43137"/>
                  </a:srgbClr>
                </a:outerShdw>
              </a:effectLst>
            </a:endParaRPr>
          </a:p>
          <a:p>
            <a:pPr marL="971550" lvl="1" indent="-571500">
              <a:lnSpc>
                <a:spcPct val="150000"/>
              </a:lnSpc>
              <a:buFont typeface="+mj-lt"/>
              <a:buAutoNum type="alphaUcPeriod"/>
            </a:pPr>
            <a:r>
              <a:rPr lang="zh-CN" altLang="en-US" sz="2000" b="1" dirty="0" smtClean="0">
                <a:effectLst>
                  <a:outerShdw blurRad="38100" dist="38100" dir="2700000" algn="tl">
                    <a:srgbClr val="000000">
                      <a:alpha val="43137"/>
                    </a:srgbClr>
                  </a:outerShdw>
                </a:effectLst>
              </a:rPr>
              <a:t>科学</a:t>
            </a:r>
            <a:r>
              <a:rPr lang="zh-CN" altLang="en-US" sz="2000" b="1" dirty="0">
                <a:effectLst>
                  <a:outerShdw blurRad="38100" dist="38100" dir="2700000" algn="tl">
                    <a:srgbClr val="000000">
                      <a:alpha val="43137"/>
                    </a:srgbClr>
                  </a:outerShdw>
                </a:effectLst>
              </a:rPr>
              <a:t>服务于社会</a:t>
            </a:r>
            <a:r>
              <a:rPr lang="zh-CN" altLang="en-US" sz="2000" b="1" dirty="0" smtClean="0">
                <a:effectLst>
                  <a:outerShdw blurRad="38100" dist="38100" dir="2700000" algn="tl">
                    <a:srgbClr val="000000">
                      <a:alpha val="43137"/>
                    </a:srgbClr>
                  </a:outerShdw>
                </a:effectLst>
              </a:rPr>
              <a:t>。</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4005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技术共同体的伦理规范和责任</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马克思认为，自由应该建立在非异化的技术基础上，未来技术的社会发展目标应该是“它是人向自身、也就是向社会的即合乎人性的人的复归”，目的是实现自然主义和人道主义的统一。这就从人类、社会、自然三者和谐发展的角度，为技术共同体的伦理规范指明了最高目标</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55058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技术共同体的伦理规范和责任</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startAt="2"/>
            </a:pPr>
            <a:r>
              <a:rPr lang="zh-CN" altLang="en-US" sz="2400" b="1" dirty="0" smtClean="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共同体的主体是工程师，应该遵守四个基本伦理原则</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一切</a:t>
            </a:r>
            <a:r>
              <a:rPr lang="zh-CN" altLang="en-US" sz="2000" b="1" dirty="0" smtClean="0">
                <a:effectLst>
                  <a:outerShdw blurRad="38100" dist="38100" dir="2700000" algn="tl">
                    <a:srgbClr val="000000">
                      <a:alpha val="43137"/>
                    </a:srgbClr>
                  </a:outerShdw>
                </a:effectLst>
              </a:rPr>
              <a:t>为了公众安全、健康和福祉</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尊重</a:t>
            </a:r>
            <a:r>
              <a:rPr lang="zh-CN" altLang="en-US" sz="2000" b="1" dirty="0" smtClean="0">
                <a:effectLst>
                  <a:outerShdw blurRad="38100" dist="38100" dir="2700000" algn="tl">
                    <a:srgbClr val="000000">
                      <a:alpha val="43137"/>
                    </a:srgbClr>
                  </a:outerShdw>
                </a:effectLst>
              </a:rPr>
              <a:t>环境，友善地对待环境和其他生命</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诚实</a:t>
            </a:r>
            <a:r>
              <a:rPr lang="zh-CN" altLang="en-US" sz="2000" b="1" dirty="0" smtClean="0">
                <a:effectLst>
                  <a:outerShdw blurRad="38100" dist="38100" dir="2700000" algn="tl">
                    <a:srgbClr val="000000">
                      <a:alpha val="43137"/>
                    </a:srgbClr>
                  </a:outerShdw>
                </a:effectLst>
              </a:rPr>
              <a:t>公平</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维护</a:t>
            </a:r>
            <a:r>
              <a:rPr lang="zh-CN" altLang="en-US" sz="2000" b="1" dirty="0" smtClean="0">
                <a:effectLst>
                  <a:outerShdw blurRad="38100" dist="38100" dir="2700000" algn="tl">
                    <a:srgbClr val="000000">
                      <a:alpha val="43137"/>
                    </a:srgbClr>
                  </a:outerShdw>
                </a:effectLst>
              </a:rPr>
              <a:t>和增强职业的荣誉、正直和尊严等。</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5956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新兴科学技术的伦理冲击及其应对</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随着一些新兴科学技术，如生命科学技术、材料科学技术、信息科学技术、能源科学技术等的发展和应用，引发了一系列的伦理难题，如</a:t>
            </a:r>
            <a:r>
              <a:rPr lang="zh-CN" altLang="en-US" sz="2400" b="1" dirty="0" smtClean="0">
                <a:solidFill>
                  <a:srgbClr val="FF0000"/>
                </a:solidFill>
                <a:effectLst>
                  <a:outerShdw blurRad="38100" dist="38100" dir="2700000" algn="tl">
                    <a:srgbClr val="000000">
                      <a:alpha val="43137"/>
                    </a:srgbClr>
                  </a:outerShdw>
                </a:effectLst>
              </a:rPr>
              <a:t>克隆人</a:t>
            </a:r>
            <a:r>
              <a:rPr lang="zh-CN" altLang="en-US" sz="2400" b="1" dirty="0" smtClean="0">
                <a:effectLst>
                  <a:outerShdw blurRad="38100" dist="38100" dir="2700000" algn="tl">
                    <a:srgbClr val="000000">
                      <a:alpha val="43137"/>
                    </a:srgbClr>
                  </a:outerShdw>
                </a:effectLst>
              </a:rPr>
              <a:t>的伦理问题、</a:t>
            </a:r>
            <a:r>
              <a:rPr lang="zh-CN" altLang="en-US" sz="2400" b="1" dirty="0" smtClean="0">
                <a:solidFill>
                  <a:srgbClr val="FF0000"/>
                </a:solidFill>
                <a:effectLst>
                  <a:outerShdw blurRad="38100" dist="38100" dir="2700000" algn="tl">
                    <a:srgbClr val="000000">
                      <a:alpha val="43137"/>
                    </a:srgbClr>
                  </a:outerShdw>
                </a:effectLst>
              </a:rPr>
              <a:t>基因治疗</a:t>
            </a:r>
            <a:r>
              <a:rPr lang="zh-CN" altLang="en-US" sz="2400" b="1" dirty="0" smtClean="0">
                <a:effectLst>
                  <a:outerShdw blurRad="38100" dist="38100" dir="2700000" algn="tl">
                    <a:srgbClr val="000000">
                      <a:alpha val="43137"/>
                    </a:srgbClr>
                  </a:outerShdw>
                </a:effectLst>
              </a:rPr>
              <a:t>和</a:t>
            </a:r>
            <a:r>
              <a:rPr lang="zh-CN" altLang="en-US" sz="2400" b="1" dirty="0" smtClean="0">
                <a:solidFill>
                  <a:srgbClr val="FF0000"/>
                </a:solidFill>
                <a:effectLst>
                  <a:outerShdw blurRad="38100" dist="38100" dir="2700000" algn="tl">
                    <a:srgbClr val="000000">
                      <a:alpha val="43137"/>
                    </a:srgbClr>
                  </a:outerShdw>
                </a:effectLst>
              </a:rPr>
              <a:t>基因增强</a:t>
            </a:r>
            <a:r>
              <a:rPr lang="zh-CN" altLang="en-US" sz="2400" b="1" dirty="0" smtClean="0">
                <a:effectLst>
                  <a:outerShdw blurRad="38100" dist="38100" dir="2700000" algn="tl">
                    <a:srgbClr val="000000">
                      <a:alpha val="43137"/>
                    </a:srgbClr>
                  </a:outerShdw>
                </a:effectLst>
              </a:rPr>
              <a:t>的伦理问题、</a:t>
            </a:r>
            <a:r>
              <a:rPr lang="zh-CN" altLang="en-US" sz="2400" b="1" dirty="0" smtClean="0">
                <a:solidFill>
                  <a:srgbClr val="FF0000"/>
                </a:solidFill>
                <a:effectLst>
                  <a:outerShdw blurRad="38100" dist="38100" dir="2700000" algn="tl">
                    <a:srgbClr val="000000">
                      <a:alpha val="43137"/>
                    </a:srgbClr>
                  </a:outerShdw>
                </a:effectLst>
              </a:rPr>
              <a:t>网络</a:t>
            </a:r>
            <a:r>
              <a:rPr lang="zh-CN" altLang="en-US" sz="2400" b="1" dirty="0" smtClean="0">
                <a:effectLst>
                  <a:outerShdw blurRad="38100" dist="38100" dir="2700000" algn="tl">
                    <a:srgbClr val="000000">
                      <a:alpha val="43137"/>
                    </a:srgbClr>
                  </a:outerShdw>
                </a:effectLst>
              </a:rPr>
              <a:t>伦理问题、</a:t>
            </a:r>
            <a:r>
              <a:rPr lang="zh-CN" altLang="en-US" sz="2400" b="1" dirty="0" smtClean="0">
                <a:solidFill>
                  <a:srgbClr val="FF0000"/>
                </a:solidFill>
                <a:effectLst>
                  <a:outerShdw blurRad="38100" dist="38100" dir="2700000" algn="tl">
                    <a:srgbClr val="000000">
                      <a:alpha val="43137"/>
                    </a:srgbClr>
                  </a:outerShdw>
                </a:effectLst>
              </a:rPr>
              <a:t>核</a:t>
            </a:r>
            <a:r>
              <a:rPr lang="zh-CN" altLang="en-US" sz="2400" b="1" dirty="0" smtClean="0">
                <a:effectLst>
                  <a:outerShdw blurRad="38100" dist="38100" dir="2700000" algn="tl">
                    <a:srgbClr val="000000">
                      <a:alpha val="43137"/>
                    </a:srgbClr>
                  </a:outerShdw>
                </a:effectLst>
              </a:rPr>
              <a:t>伦理问题等，需要我们运用伦理学的基本原则，结合科学技术发展应用的现状以及社会发展的需要，制定并实施切实可行的伦理规范，以更好地实现科学技术的社会价值。</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99237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hlinkClick r:id="rId2" action="ppaction://hlinksldjump"/>
              </a:rPr>
              <a:t>第三节 科学技术的社会运行</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科学技术运行的社会支撑</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科学技术运行的国家</a:t>
            </a:r>
            <a:r>
              <a:rPr lang="zh-CN" altLang="en-US" sz="2400" b="1" dirty="0" smtClean="0">
                <a:effectLst>
                  <a:outerShdw blurRad="38100" dist="38100" dir="2700000" algn="tl">
                    <a:srgbClr val="000000">
                      <a:alpha val="43137"/>
                    </a:srgbClr>
                  </a:outerShdw>
                </a:effectLst>
                <a:hlinkClick r:id="rId4" action="ppaction://hlinksldjump"/>
              </a:rPr>
              <a:t>治理</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5" action="ppaction://hlinksldjump"/>
              </a:rPr>
              <a:t>科学技术运行的人文引导</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47550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科学技术运行的社会支撑</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社会政治对科学技术发展的影响和制约</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经济对科学技术发展的作用</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文化对科学技术发展的影响</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6" action="ppaction://hlinksldjump"/>
              </a:rPr>
              <a:t>教育对科学技术发展的影响</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7" action="ppaction://hlinksldjump"/>
              </a:rPr>
              <a:t>哲学对科学技术发展的影响</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8614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857250" indent="-857250">
              <a:lnSpc>
                <a:spcPct val="150000"/>
              </a:lnSpc>
              <a:buFont typeface="+mj-ea"/>
              <a:buAutoNum type="ea1JpnChsDbPeriod"/>
            </a:pPr>
            <a:r>
              <a:rPr lang="zh-CN" altLang="en-US" sz="3200" b="1" dirty="0" smtClean="0">
                <a:effectLst>
                  <a:outerShdw blurRad="38100" dist="38100" dir="2700000" algn="tl">
                    <a:srgbClr val="000000">
                      <a:alpha val="43137"/>
                    </a:srgbClr>
                  </a:outerShdw>
                </a:effectLst>
                <a:hlinkClick r:id="rId2" action="ppaction://hlinksldjump"/>
              </a:rPr>
              <a:t>科学技术与经济转型</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引发技术创新模式的改变</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推动生产力要素的</a:t>
            </a:r>
            <a:r>
              <a:rPr lang="zh-CN" altLang="en-US" sz="2400" b="1" dirty="0" smtClean="0">
                <a:effectLst>
                  <a:outerShdw blurRad="38100" dist="38100" dir="2700000" algn="tl">
                    <a:srgbClr val="000000">
                      <a:alpha val="43137"/>
                    </a:srgbClr>
                  </a:outerShdw>
                </a:effectLst>
                <a:hlinkClick r:id="rId4" action="ppaction://hlinksldjump"/>
              </a:rPr>
              <a:t>变革</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促进经济结构的调整</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9280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政治</a:t>
            </a:r>
            <a:r>
              <a:rPr lang="zh-CN" altLang="en-US" sz="3200" b="1" dirty="0">
                <a:effectLst>
                  <a:outerShdw blurRad="38100" dist="38100" dir="2700000" algn="tl">
                    <a:srgbClr val="000000">
                      <a:alpha val="43137"/>
                    </a:srgbClr>
                  </a:outerShdw>
                </a:effectLst>
                <a:hlinkClick r:id="rId2" action="ppaction://hlinksldjump"/>
              </a:rPr>
              <a:t>对科学技术发展的影响和制约</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社会制度对科学技术发展的影响：</a:t>
            </a:r>
            <a:r>
              <a:rPr lang="zh-CN" altLang="en-US" sz="1600" b="1" dirty="0" smtClean="0">
                <a:effectLst>
                  <a:outerShdw blurRad="38100" dist="38100" dir="2700000" algn="tl">
                    <a:srgbClr val="000000">
                      <a:alpha val="43137"/>
                    </a:srgbClr>
                  </a:outerShdw>
                </a:effectLst>
              </a:rPr>
              <a:t>科学技术的进步程度与其所处的社会制度的先进性成正比。</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政策</a:t>
            </a:r>
            <a:r>
              <a:rPr lang="zh-CN" altLang="en-US" sz="2000" b="1" dirty="0" smtClean="0">
                <a:effectLst>
                  <a:outerShdw blurRad="38100" dist="38100" dir="2700000" algn="tl">
                    <a:srgbClr val="000000">
                      <a:alpha val="43137"/>
                    </a:srgbClr>
                  </a:outerShdw>
                </a:effectLst>
              </a:rPr>
              <a:t>体制对科学技术发展的影响：</a:t>
            </a:r>
            <a:r>
              <a:rPr lang="zh-CN" altLang="en-US" sz="1600" b="1" dirty="0" smtClean="0">
                <a:effectLst>
                  <a:outerShdw blurRad="38100" dist="38100" dir="2700000" algn="tl">
                    <a:srgbClr val="000000">
                      <a:alpha val="43137"/>
                    </a:srgbClr>
                  </a:outerShdw>
                </a:effectLst>
              </a:rPr>
              <a:t>科学技术政策和体制决定了科学技术发展的方向、规模和速度，并调整科学系统和整个社会大系统之间的关系。</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军事</a:t>
            </a:r>
            <a:r>
              <a:rPr lang="zh-CN" altLang="en-US" sz="2000" b="1" dirty="0" smtClean="0">
                <a:effectLst>
                  <a:outerShdw blurRad="38100" dist="38100" dir="2700000" algn="tl">
                    <a:srgbClr val="000000">
                      <a:alpha val="43137"/>
                    </a:srgbClr>
                  </a:outerShdw>
                </a:effectLst>
              </a:rPr>
              <a:t>对抗对科学技术发展的作用：</a:t>
            </a:r>
            <a:r>
              <a:rPr lang="zh-CN" altLang="en-US" sz="1600" b="1" dirty="0" smtClean="0">
                <a:effectLst>
                  <a:outerShdw blurRad="38100" dist="38100" dir="2700000" algn="tl">
                    <a:srgbClr val="000000">
                      <a:alpha val="43137"/>
                    </a:srgbClr>
                  </a:outerShdw>
                </a:effectLst>
              </a:rPr>
              <a:t>战争是政治的继续，军事对抗作为最激烈的政治行为，必然成为科学技术发展的重要推动力量。</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政治</a:t>
            </a:r>
            <a:r>
              <a:rPr lang="zh-CN" altLang="en-US" sz="2000" b="1" dirty="0" smtClean="0">
                <a:effectLst>
                  <a:outerShdw blurRad="38100" dist="38100" dir="2700000" algn="tl">
                    <a:srgbClr val="000000">
                      <a:alpha val="43137"/>
                    </a:srgbClr>
                  </a:outerShdw>
                </a:effectLst>
              </a:rPr>
              <a:t>理念及其行为对科学技术发展的作用：</a:t>
            </a:r>
            <a:r>
              <a:rPr lang="zh-CN" altLang="en-US" sz="1600" b="1" dirty="0" smtClean="0">
                <a:effectLst>
                  <a:outerShdw blurRad="38100" dist="38100" dir="2700000" algn="tl">
                    <a:srgbClr val="000000">
                      <a:alpha val="43137"/>
                    </a:srgbClr>
                  </a:outerShdw>
                </a:effectLst>
              </a:rPr>
              <a:t>好的政治理念及行为对科学技术的发展是起推动作用的。相反，在一个极端政治化的社会中，对科学技术的发展产生负面影响。</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9541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经济对科学技术发展的作用</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马克思主义经典作家基于唯物史观，深刻地分析了科学发生、发展的历史性前提和构成性原则。在马克思看来，近代科学的产生、发展及其大规模应用，是与机器大工业和资本主义劳动方式联系在一起的，后者是前者不可逾越的社会基础。</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smtClean="0">
                <a:effectLst>
                  <a:outerShdw blurRad="38100" dist="38100" dir="2700000" algn="tl">
                    <a:srgbClr val="000000">
                      <a:alpha val="43137"/>
                    </a:srgbClr>
                  </a:outerShdw>
                </a:effectLst>
              </a:rPr>
              <a:t>随着“科学</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技术</a:t>
            </a:r>
            <a:r>
              <a:rPr lang="en-US" altLang="zh-CN" sz="18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生产”一体化的推进，社会经济为科学技术研究提供了很大一部分课题来源，提供了科学和技术活动中的人力、物力、财力以及科学技术发展所使用的物质手段。</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1800" b="1" dirty="0">
                <a:effectLst>
                  <a:outerShdw blurRad="38100" dist="38100" dir="2700000" algn="tl">
                    <a:srgbClr val="000000">
                      <a:alpha val="43137"/>
                    </a:srgbClr>
                  </a:outerShdw>
                </a:effectLst>
              </a:rPr>
              <a:t>社会</a:t>
            </a:r>
            <a:r>
              <a:rPr lang="zh-CN" altLang="en-US" sz="1800" b="1" dirty="0">
                <a:solidFill>
                  <a:srgbClr val="FF0000"/>
                </a:solidFill>
                <a:effectLst>
                  <a:outerShdw blurRad="38100" dist="38100" dir="2700000" algn="tl">
                    <a:srgbClr val="000000">
                      <a:alpha val="43137"/>
                    </a:srgbClr>
                  </a:outerShdw>
                </a:effectLst>
              </a:rPr>
              <a:t>经济</a:t>
            </a:r>
            <a:r>
              <a:rPr lang="zh-CN" altLang="en-US" sz="1800" b="1" dirty="0" smtClean="0">
                <a:solidFill>
                  <a:srgbClr val="FF0000"/>
                </a:solidFill>
                <a:effectLst>
                  <a:outerShdw blurRad="38100" dist="38100" dir="2700000" algn="tl">
                    <a:srgbClr val="000000">
                      <a:alpha val="43137"/>
                    </a:srgbClr>
                  </a:outerShdw>
                </a:effectLst>
              </a:rPr>
              <a:t>需求</a:t>
            </a:r>
            <a:r>
              <a:rPr lang="zh-CN" altLang="en-US" sz="1800" b="1" dirty="0" smtClean="0">
                <a:effectLst>
                  <a:outerShdw blurRad="38100" dist="38100" dir="2700000" algn="tl">
                    <a:srgbClr val="000000">
                      <a:alpha val="43137"/>
                    </a:srgbClr>
                  </a:outerShdw>
                </a:effectLst>
              </a:rPr>
              <a:t>是科学技术发展的最重要推动力量，社会的</a:t>
            </a:r>
            <a:r>
              <a:rPr lang="zh-CN" altLang="en-US" sz="1800" b="1" dirty="0" smtClean="0">
                <a:solidFill>
                  <a:srgbClr val="FF0000"/>
                </a:solidFill>
                <a:effectLst>
                  <a:outerShdw blurRad="38100" dist="38100" dir="2700000" algn="tl">
                    <a:srgbClr val="000000">
                      <a:alpha val="43137"/>
                    </a:srgbClr>
                  </a:outerShdw>
                </a:effectLst>
              </a:rPr>
              <a:t>经济支持</a:t>
            </a:r>
            <a:r>
              <a:rPr lang="zh-CN" altLang="en-US" sz="1800" b="1" dirty="0" smtClean="0">
                <a:effectLst>
                  <a:outerShdw blurRad="38100" dist="38100" dir="2700000" algn="tl">
                    <a:srgbClr val="000000">
                      <a:alpha val="43137"/>
                    </a:srgbClr>
                  </a:outerShdw>
                </a:effectLst>
              </a:rPr>
              <a:t>是科学技术发展的最</a:t>
            </a:r>
            <a:r>
              <a:rPr lang="zh-CN" altLang="en-US" sz="1800" b="1" dirty="0" smtClean="0">
                <a:effectLst>
                  <a:outerShdw blurRad="38100" dist="38100" dir="2700000" algn="tl">
                    <a:srgbClr val="000000">
                      <a:alpha val="43137"/>
                    </a:srgbClr>
                  </a:outerShdw>
                </a:effectLst>
              </a:rPr>
              <a:t>重要基础，</a:t>
            </a:r>
            <a:r>
              <a:rPr lang="zh-CN" altLang="en-US" sz="1800" b="1" dirty="0" smtClean="0">
                <a:effectLst>
                  <a:outerShdw blurRad="38100" dist="38100" dir="2700000" algn="tl">
                    <a:srgbClr val="000000">
                      <a:alpha val="43137"/>
                    </a:srgbClr>
                  </a:outerShdw>
                </a:effectLst>
              </a:rPr>
              <a:t>社会的</a:t>
            </a:r>
            <a:r>
              <a:rPr lang="zh-CN" altLang="en-US" sz="1800" b="1" dirty="0" smtClean="0">
                <a:solidFill>
                  <a:srgbClr val="FF0000"/>
                </a:solidFill>
                <a:effectLst>
                  <a:outerShdw blurRad="38100" dist="38100" dir="2700000" algn="tl">
                    <a:srgbClr val="000000">
                      <a:alpha val="43137"/>
                    </a:srgbClr>
                  </a:outerShdw>
                </a:effectLst>
              </a:rPr>
              <a:t>经济竞争</a:t>
            </a:r>
            <a:r>
              <a:rPr lang="zh-CN" altLang="en-US" sz="1800" b="1" dirty="0" smtClean="0">
                <a:effectLst>
                  <a:outerShdw blurRad="38100" dist="38100" dir="2700000" algn="tl">
                    <a:srgbClr val="000000">
                      <a:alpha val="43137"/>
                    </a:srgbClr>
                  </a:outerShdw>
                </a:effectLst>
              </a:rPr>
              <a:t>是科学技术发展的最重要刺激因素。</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02716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文化对科学技术发展的影响</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科学技术的产生和发展需要一定的社会文化环境。默顿认为，尚未体制化的科学需要以社会和文化的形式的支持。他将视野聚焦于</a:t>
            </a:r>
            <a:r>
              <a:rPr lang="en-US" altLang="zh-CN" sz="2400" b="1" dirty="0" smtClean="0">
                <a:effectLst>
                  <a:outerShdw blurRad="38100" dist="38100" dir="2700000" algn="tl">
                    <a:srgbClr val="000000">
                      <a:alpha val="43137"/>
                    </a:srgbClr>
                  </a:outerShdw>
                </a:effectLst>
              </a:rPr>
              <a:t>17</a:t>
            </a:r>
            <a:r>
              <a:rPr lang="zh-CN" altLang="en-US" sz="2400" b="1" dirty="0" smtClean="0">
                <a:effectLst>
                  <a:outerShdw blurRad="38100" dist="38100" dir="2700000" algn="tl">
                    <a:srgbClr val="000000">
                      <a:alpha val="43137"/>
                    </a:srgbClr>
                  </a:outerShdw>
                </a:effectLst>
              </a:rPr>
              <a:t>世纪的英格兰，通过案例分析发现，“清教的精神气质所固有的种种社会价值是这样一些价值，它们（由于基本的、用宗教术语表达并由宗教权威加以促进的</a:t>
            </a:r>
            <a:r>
              <a:rPr lang="zh-CN" altLang="en-US" sz="2400" b="1" dirty="0" smtClean="0">
                <a:solidFill>
                  <a:srgbClr val="FF0000"/>
                </a:solidFill>
                <a:effectLst>
                  <a:outerShdw blurRad="38100" dist="38100" dir="2700000" algn="tl">
                    <a:srgbClr val="000000">
                      <a:alpha val="43137"/>
                    </a:srgbClr>
                  </a:outerShdw>
                </a:effectLst>
              </a:rPr>
              <a:t>功利主义倾向</a:t>
            </a:r>
            <a:r>
              <a:rPr lang="zh-CN" altLang="en-US" sz="2400" b="1" dirty="0" smtClean="0">
                <a:effectLst>
                  <a:outerShdw blurRad="38100" dist="38100" dir="2700000" algn="tl">
                    <a:srgbClr val="000000">
                      <a:alpha val="43137"/>
                    </a:srgbClr>
                  </a:outerShdw>
                </a:effectLst>
              </a:rPr>
              <a:t>）导致了对科学的赞许”。</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8001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indent="-457200">
              <a:lnSpc>
                <a:spcPct val="150000"/>
              </a:lnSpc>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教育对科学技术发展的影响</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科学技术具有很强的继承性和连续性，而教育的一项主要功能就是向人们传授前任或他人所获得的科学知识和技能。教育的发展水平直接影响着科学技术的发展水平，教育的普及程度直接影响着科学技术成果在社会中的传播、消化、吸收和应用，教育的实施培养着人们的科学精神和创新精神。因此，良好的教育是科学技术发展的前提和基础；没有教育，科学技术事业就后继乏人，科学技术知识就无法传承。</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22112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5"/>
            </a:pPr>
            <a:r>
              <a:rPr lang="zh-CN" altLang="en-US" sz="3200" b="1" dirty="0">
                <a:effectLst>
                  <a:outerShdw blurRad="38100" dist="38100" dir="2700000" algn="tl">
                    <a:srgbClr val="000000">
                      <a:alpha val="43137"/>
                    </a:srgbClr>
                  </a:outerShdw>
                </a:effectLst>
                <a:hlinkClick r:id="rId2" action="ppaction://hlinksldjump"/>
              </a:rPr>
              <a:t>哲学对科学技术发展的影响</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任何科学研究活动都必须运用理论思维。科学愈是向前发展，理论思维也愈益重要。一切理论思维过程（不管从事理论思维的科学家们愿意与否、承认与否、自觉与否）都要受到他们的世界观、认识论和方法论的影响。马克思主义哲学是正确的世界观、认识论和方法论，对科学技术活动有指导作用。</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74302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2"/>
            </a:pPr>
            <a:r>
              <a:rPr lang="zh-CN" altLang="en-US" sz="3200" b="1" dirty="0" smtClean="0">
                <a:effectLst>
                  <a:outerShdw blurRad="38100" dist="38100" dir="2700000" algn="tl">
                    <a:srgbClr val="000000">
                      <a:alpha val="43137"/>
                    </a:srgbClr>
                  </a:outerShdw>
                </a:effectLst>
                <a:hlinkClick r:id="rId2" action="ppaction://hlinksldjump"/>
              </a:rPr>
              <a:t>科学技术运行的国家治理</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大力发展有关国计民生的科学技术</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从专家</a:t>
            </a:r>
            <a:r>
              <a:rPr lang="zh-CN" altLang="en-US" sz="2400" b="1" dirty="0" smtClean="0">
                <a:effectLst>
                  <a:outerShdw blurRad="38100" dist="38100" dir="2700000" algn="tl">
                    <a:srgbClr val="000000">
                      <a:alpha val="43137"/>
                    </a:srgbClr>
                  </a:outerShdw>
                </a:effectLst>
                <a:hlinkClick r:id="rId4" action="ppaction://hlinksldjump"/>
              </a:rPr>
              <a:t>治国到公众参与</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制定</a:t>
            </a:r>
            <a:r>
              <a:rPr lang="zh-CN" altLang="en-US" sz="2400" b="1" dirty="0" smtClean="0">
                <a:effectLst>
                  <a:outerShdw blurRad="38100" dist="38100" dir="2700000" algn="tl">
                    <a:srgbClr val="000000">
                      <a:alpha val="43137"/>
                    </a:srgbClr>
                  </a:outerShdw>
                </a:effectLst>
                <a:hlinkClick r:id="rId5" action="ppaction://hlinksldjump"/>
              </a:rPr>
              <a:t>恰当的科学技术公共政策</a:t>
            </a:r>
            <a:endParaRPr lang="en-US" altLang="zh-CN"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59915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indent="-45720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大力发展有关国计民生的科学技术</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1600" b="1" dirty="0" smtClean="0">
                <a:effectLst>
                  <a:outerShdw blurRad="38100" dist="38100" dir="2700000" algn="tl">
                    <a:srgbClr val="000000">
                      <a:alpha val="43137"/>
                    </a:srgbClr>
                  </a:outerShdw>
                </a:effectLst>
              </a:rPr>
              <a:t>马克思指出，自由应该建立在非异化的技术基础之上，未来技术的社会发展目标应该是“它是人向自身、也就是向社会的即合乎人性的人的复归”，以实现自然主义和人道主义的统一。科学发展观指出了科学技术运行的根本目的。</a:t>
            </a:r>
            <a:endParaRPr lang="en-US" altLang="zh-CN" sz="16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科学技术的发展和应用要为国家的经济社会发展、长治久安以及可持续发展服务。</a:t>
            </a:r>
            <a:r>
              <a:rPr lang="zh-CN" altLang="en-US" sz="1600" b="1" dirty="0" smtClean="0">
                <a:effectLst>
                  <a:outerShdw blurRad="38100" dist="38100" dir="2700000" algn="tl">
                    <a:srgbClr val="000000">
                      <a:alpha val="43137"/>
                    </a:srgbClr>
                  </a:outerShdw>
                </a:effectLst>
              </a:rPr>
              <a:t>包括工业化、信息化、城市化</a:t>
            </a:r>
            <a:r>
              <a:rPr lang="zh-CN" altLang="en-US" sz="1600" b="1" dirty="0" smtClean="0">
                <a:effectLst>
                  <a:outerShdw blurRad="38100" dist="38100" dir="2700000" algn="tl">
                    <a:srgbClr val="000000">
                      <a:alpha val="43137"/>
                    </a:srgbClr>
                  </a:outerShdw>
                </a:effectLst>
              </a:rPr>
              <a:t>科</a:t>
            </a:r>
            <a:r>
              <a:rPr lang="zh-CN" altLang="en-US" sz="1600" b="1" dirty="0" smtClean="0">
                <a:effectLst>
                  <a:outerShdw blurRad="38100" dist="38100" dir="2700000" algn="tl">
                    <a:srgbClr val="000000">
                      <a:alpha val="43137"/>
                    </a:srgbClr>
                  </a:outerShdw>
                </a:effectLst>
              </a:rPr>
              <a:t>学</a:t>
            </a:r>
            <a:r>
              <a:rPr lang="zh-CN" altLang="en-US" sz="1600" b="1" dirty="0" smtClean="0">
                <a:effectLst>
                  <a:outerShdw blurRad="38100" dist="38100" dir="2700000" algn="tl">
                    <a:srgbClr val="000000">
                      <a:alpha val="43137"/>
                    </a:srgbClr>
                  </a:outerShdw>
                </a:effectLst>
              </a:rPr>
              <a:t>技术发展</a:t>
            </a:r>
            <a:r>
              <a:rPr lang="zh-CN" altLang="en-US" sz="1600" b="1" dirty="0" smtClean="0">
                <a:effectLst>
                  <a:outerShdw blurRad="38100" dist="38100" dir="2700000" algn="tl">
                    <a:srgbClr val="000000">
                      <a:alpha val="43137"/>
                    </a:srgbClr>
                  </a:outerShdw>
                </a:effectLst>
              </a:rPr>
              <a:t>战略</a:t>
            </a:r>
            <a:r>
              <a:rPr lang="zh-CN" altLang="en-US" sz="1600" b="1" dirty="0" smtClean="0">
                <a:effectLst>
                  <a:outerShdw blurRad="38100" dist="38100" dir="2700000" algn="tl">
                    <a:srgbClr val="000000">
                      <a:alpha val="43137"/>
                    </a:srgbClr>
                  </a:outerShdw>
                </a:effectLst>
              </a:rPr>
              <a:t>，粮食安全、能源安全、国防安全等涉及国家安全的科学技术战略</a:t>
            </a:r>
            <a:r>
              <a:rPr lang="zh-CN" altLang="en-US"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资源节约、环境保护科学技术战略</a:t>
            </a:r>
            <a:r>
              <a:rPr lang="zh-CN" altLang="en-US" sz="1600" b="1" dirty="0" smtClean="0">
                <a:effectLst>
                  <a:outerShdw blurRad="38100" dist="38100" dir="2700000" algn="tl">
                    <a:srgbClr val="000000">
                      <a:alpha val="43137"/>
                    </a:srgbClr>
                  </a:outerShdw>
                </a:effectLst>
              </a:rPr>
              <a:t>等。</a:t>
            </a:r>
            <a:endParaRPr lang="en-US" altLang="zh-CN" sz="16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科学技术的发展和应用要以人为本，促进民生，推动社会的公平和公正，为和谐社会建设服务。为此，要建立并完善国家创新体系，大力发展有关国计民生的科学技术。</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56239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从专家治国到公众参与</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科学技术是一把双刃剑，产生正面作用的同时，也会产生负面影响，引发一系列争论，造成评价和决策上的困难。</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在科学技术风险评价</a:t>
            </a:r>
            <a:r>
              <a:rPr lang="zh-CN" altLang="en-US" sz="2400" b="1" dirty="0" smtClean="0">
                <a:effectLst>
                  <a:outerShdw blurRad="38100" dist="38100" dir="2700000" algn="tl">
                    <a:srgbClr val="000000">
                      <a:alpha val="43137"/>
                    </a:srgbClr>
                  </a:outerShdw>
                </a:effectLst>
              </a:rPr>
              <a:t>与</a:t>
            </a:r>
            <a:r>
              <a:rPr lang="zh-CN" altLang="en-US" sz="2400" b="1" dirty="0" smtClean="0">
                <a:effectLst>
                  <a:outerShdw blurRad="38100" dist="38100" dir="2700000" algn="tl">
                    <a:srgbClr val="000000">
                      <a:alpha val="43137"/>
                    </a:srgbClr>
                  </a:outerShdw>
                </a:effectLst>
              </a:rPr>
              <a:t>决策的主体问题上，存在“科学例外论”或“专家治国论”。</a:t>
            </a:r>
            <a:r>
              <a:rPr lang="zh-CN" altLang="en-US" sz="1800" b="1" dirty="0" smtClean="0">
                <a:effectLst>
                  <a:outerShdw blurRad="38100" dist="38100" dir="2700000" algn="tl">
                    <a:srgbClr val="000000">
                      <a:alpha val="43137"/>
                    </a:srgbClr>
                  </a:outerShdw>
                </a:effectLst>
              </a:rPr>
              <a:t>有人认为，科学是例外的，享有特殊的地位，具有特殊的品质，有关科学政策应该置于一个特定的范围，由科学技术专家进行评价与决策。科学技术专家能够正确地进行科技风险评价与决策，不需要公众参与。这就是“科学例外论”或“专家治国论”。</a:t>
            </a:r>
            <a:endParaRPr lang="en-US" altLang="zh-CN" sz="18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64164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从专家治国到公众参与</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startAt="3"/>
            </a:pPr>
            <a:r>
              <a:rPr lang="zh-CN" altLang="en-US" sz="2400" b="1" dirty="0" smtClean="0">
                <a:effectLst>
                  <a:outerShdw blurRad="38100" dist="38100" dir="2700000" algn="tl">
                    <a:srgbClr val="000000">
                      <a:alpha val="43137"/>
                    </a:srgbClr>
                  </a:outerShdw>
                </a:effectLst>
              </a:rPr>
              <a:t>“科学例外论”</a:t>
            </a:r>
            <a:r>
              <a:rPr lang="zh-CN" altLang="en-US" sz="2400" b="1" dirty="0">
                <a:effectLst>
                  <a:outerShdw blurRad="38100" dist="38100" dir="2700000" algn="tl">
                    <a:srgbClr val="000000">
                      <a:alpha val="43137"/>
                    </a:srgbClr>
                  </a:outerShdw>
                </a:effectLst>
              </a:rPr>
              <a:t>观点</a:t>
            </a:r>
            <a:r>
              <a:rPr lang="zh-CN" altLang="en-US" sz="2400" b="1" dirty="0" smtClean="0">
                <a:effectLst>
                  <a:outerShdw blurRad="38100" dist="38100" dir="2700000" algn="tl">
                    <a:srgbClr val="000000">
                      <a:alpha val="43137"/>
                    </a:srgbClr>
                  </a:outerShdw>
                </a:effectLst>
              </a:rPr>
              <a:t>是不恰当的</a:t>
            </a:r>
            <a:r>
              <a:rPr lang="zh-CN" altLang="en-US" sz="2400" b="1" dirty="0" smtClean="0">
                <a:effectLst>
                  <a:outerShdw blurRad="38100" dist="38100" dir="2700000" algn="tl">
                    <a:srgbClr val="000000">
                      <a:alpha val="43137"/>
                    </a:srgbClr>
                  </a:outerShdw>
                </a:effectLst>
              </a:rPr>
              <a:t>。应该</a:t>
            </a:r>
            <a:r>
              <a:rPr lang="zh-CN" altLang="en-US" sz="2400" b="1" dirty="0" smtClean="0">
                <a:effectLst>
                  <a:outerShdw blurRad="38100" dist="38100" dir="2700000" algn="tl">
                    <a:srgbClr val="000000">
                      <a:alpha val="43137"/>
                    </a:srgbClr>
                  </a:outerShdw>
                </a:effectLst>
              </a:rPr>
              <a:t>基于政治学的公共选择理论和多元主义理论基础上的公共选择模式，针对公共决策的具体情境，强调决策公共性、正当性、可归责性，打破官僚精英、经济精英、科技精英联手形成的“三位一体”垄断决策</a:t>
            </a:r>
            <a:r>
              <a:rPr lang="zh-CN" altLang="en-US" sz="2400" b="1" dirty="0" smtClean="0">
                <a:effectLst>
                  <a:outerShdw blurRad="38100" dist="38100" dir="2700000" algn="tl">
                    <a:srgbClr val="000000">
                      <a:alpha val="43137"/>
                    </a:srgbClr>
                  </a:outerShdw>
                </a:effectLst>
              </a:rPr>
              <a:t>模式，将公众作为行动者和权利人引入公共政策的制定过程，形成科学、民主的决策模式，实现科学技术的民主化。</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59321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制定恰当的科学技术公共政策</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000" b="1" dirty="0" smtClean="0">
                <a:effectLst>
                  <a:outerShdw blurRad="38100" dist="38100" dir="2700000" algn="tl">
                    <a:srgbClr val="000000">
                      <a:alpha val="43137"/>
                    </a:srgbClr>
                  </a:outerShdw>
                </a:effectLst>
              </a:rPr>
              <a:t>在有关科学技术风险公共政策的制定上，应该全面评价科学技术风险</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收益的多个方面，批判性地考查“内部”存有争议的科学知识或技术知识，分析相互竞争的利益集团和社会结构的“外部”政治学，理解专家知识和决策的局限性、公众理解科学的必要性以及外行知识的优势，明确政府、专家以及公众在与科学技术风险相关的公共决策中的不同作用，确立公众参与决策的可能方式，从而形成最优化的科学技术公共政策模式，制定恰当的</a:t>
            </a:r>
            <a:r>
              <a:rPr lang="zh-CN" altLang="en-US" sz="2000" b="1" dirty="0" smtClean="0">
                <a:effectLst>
                  <a:outerShdw blurRad="38100" dist="38100" dir="2700000" algn="tl">
                    <a:srgbClr val="000000">
                      <a:alpha val="43137"/>
                    </a:srgbClr>
                  </a:outerShdw>
                </a:effectLst>
              </a:rPr>
              <a:t>公共政策</a:t>
            </a:r>
            <a:r>
              <a:rPr lang="zh-CN" altLang="en-US" sz="2000" b="1" dirty="0" smtClean="0">
                <a:effectLst>
                  <a:outerShdw blurRad="38100" dist="38100" dir="2700000" algn="tl">
                    <a:srgbClr val="000000">
                      <a:alpha val="43137"/>
                    </a:srgbClr>
                  </a:outerShdw>
                </a:effectLst>
              </a:rPr>
              <a:t>，以达到对科学技术风险社会有效治理的目的。</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590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引发技术创新模式的改变</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技术创新的两种模式：</a:t>
            </a:r>
            <a:r>
              <a:rPr lang="zh-CN" altLang="en-US" sz="1800" b="1" dirty="0" smtClean="0">
                <a:effectLst>
                  <a:outerShdw blurRad="38100" dist="38100" dir="2700000" algn="tl">
                    <a:srgbClr val="000000">
                      <a:alpha val="43137"/>
                    </a:srgbClr>
                  </a:outerShdw>
                </a:effectLst>
              </a:rPr>
              <a:t>来自经验探索或已有技术的延伸；来自科学理论的引导。第一种模式中科学的作用不大，第二种模式中已成为基础。</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科学是生产力的“知识形态”：</a:t>
            </a:r>
            <a:r>
              <a:rPr lang="zh-CN" altLang="en-US" sz="1800" b="1" dirty="0" smtClean="0">
                <a:effectLst>
                  <a:outerShdw blurRad="38100" dist="38100" dir="2700000" algn="tl">
                    <a:srgbClr val="000000">
                      <a:alpha val="43137"/>
                    </a:srgbClr>
                  </a:outerShdw>
                </a:effectLst>
              </a:rPr>
              <a:t>当机器大工业生产方式建立后，第一次使自然科学为直接的生产过程服务，第一次产生了只有科学才能解决的实际问题，第一次达到使科学成为必要的那样一种规模，第一次把物质生产变成科学在生产中的应用。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马克思的“科学是生产力”</a:t>
            </a:r>
            <a:r>
              <a:rPr lang="zh-CN" altLang="en-US" sz="2000" b="1" dirty="0">
                <a:effectLst>
                  <a:outerShdw blurRad="38100" dist="38100" dir="2700000" algn="tl">
                    <a:srgbClr val="000000">
                      <a:alpha val="43137"/>
                    </a:srgbClr>
                  </a:outerShdw>
                </a:effectLst>
              </a:rPr>
              <a:t>思想</a:t>
            </a:r>
            <a:r>
              <a:rPr lang="zh-CN" altLang="en-US" sz="2000" b="1" dirty="0" smtClean="0">
                <a:effectLst>
                  <a:outerShdw blurRad="38100" dist="38100" dir="2700000" algn="tl">
                    <a:srgbClr val="000000">
                      <a:alpha val="43137"/>
                    </a:srgbClr>
                  </a:outerShdw>
                </a:effectLst>
              </a:rPr>
              <a:t>的意义：</a:t>
            </a:r>
            <a:r>
              <a:rPr lang="zh-CN" altLang="en-US" sz="1800" b="1" dirty="0" smtClean="0">
                <a:effectLst>
                  <a:outerShdw blurRad="38100" dist="38100" dir="2700000" algn="tl">
                    <a:srgbClr val="000000">
                      <a:alpha val="43137"/>
                    </a:srgbClr>
                  </a:outerShdw>
                </a:effectLst>
              </a:rPr>
              <a:t>它打破了以往“科学与经济、生产无关”的传统观念，揭示了科学与经济、生产的紧密关联，为人们更好地发挥科学的生产力功能提供了思想基础。这一思想已为近代技术科学化的演化趋势所印证。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5576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buFont typeface="+mj-ea"/>
              <a:buAutoNum type="ea1JpnChsDbPeriod" startAt="3"/>
            </a:pPr>
            <a:r>
              <a:rPr lang="zh-CN" altLang="en-US" sz="3200" b="1" dirty="0" smtClean="0">
                <a:effectLst>
                  <a:outerShdw blurRad="38100" dist="38100" dir="2700000" algn="tl">
                    <a:srgbClr val="000000">
                      <a:alpha val="43137"/>
                    </a:srgbClr>
                  </a:outerShdw>
                </a:effectLst>
                <a:hlinkClick r:id="rId2" action="ppaction://hlinksldjump"/>
              </a:rPr>
              <a:t>科学技术运行的人文引导</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以人文文化引导科学技术文化</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女性</a:t>
            </a:r>
            <a:r>
              <a:rPr lang="zh-CN" altLang="en-US" sz="2400" b="1" dirty="0" smtClean="0">
                <a:effectLst>
                  <a:outerShdw blurRad="38100" dist="38100" dir="2700000" algn="tl">
                    <a:srgbClr val="000000">
                      <a:alpha val="43137"/>
                    </a:srgbClr>
                  </a:outerShdw>
                </a:effectLst>
                <a:hlinkClick r:id="rId4" action="ppaction://hlinksldjump"/>
              </a:rPr>
              <a:t>主义、后殖民主义科学技术论</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反</a:t>
            </a:r>
            <a:r>
              <a:rPr lang="zh-CN" altLang="en-US" sz="2400" b="1" dirty="0" smtClean="0">
                <a:effectLst>
                  <a:outerShdw blurRad="38100" dist="38100" dir="2700000" algn="tl">
                    <a:srgbClr val="000000">
                      <a:alpha val="43137"/>
                    </a:srgbClr>
                  </a:outerShdw>
                </a:effectLst>
                <a:hlinkClick r:id="rId5" action="ppaction://hlinksldjump"/>
              </a:rPr>
              <a:t>科学主义但不反科学</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88552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indent="-45720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以人文文化引导科学技术文化</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科学文化与人文文化的冲突与协调：</a:t>
            </a:r>
            <a:r>
              <a:rPr lang="zh-CN" altLang="en-US" sz="2000" b="1" dirty="0" smtClean="0">
                <a:effectLst>
                  <a:outerShdw blurRad="38100" dist="38100" dir="2700000" algn="tl">
                    <a:srgbClr val="000000">
                      <a:alpha val="43137"/>
                    </a:srgbClr>
                  </a:outerShdw>
                </a:effectLst>
              </a:rPr>
              <a:t>从事科学文化的人（科学家）和从事人文文化的人（如文学家）之间存在冲突。在当代，这种冲突仍然有其具体体现，需要我们在承认科学与人文、科学文化与人文文化之间的内在差异和各自功能的基础上，加强科学工作者与人文工作者之间的沟通和对话，防止科学在生活世界、自然世界对人文的僭越所造成的科学文化与人文文化之间的冲突，深刻理解科学的限度，用正确的人文理念指导我们的生活</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18344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indent="-45720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以人文文化引导科学技术文化</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startAt="2"/>
            </a:pPr>
            <a:r>
              <a:rPr lang="zh-CN" altLang="en-US" sz="2400" b="1" dirty="0" smtClean="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文化与人文文化的冲突与协调：</a:t>
            </a:r>
            <a:r>
              <a:rPr lang="zh-CN" altLang="en-US" sz="2000" b="1" dirty="0" smtClean="0">
                <a:effectLst>
                  <a:outerShdw blurRad="38100" dist="38100" dir="2700000" algn="tl">
                    <a:srgbClr val="000000">
                      <a:alpha val="43137"/>
                    </a:srgbClr>
                  </a:outerShdw>
                </a:effectLst>
              </a:rPr>
              <a:t>作为文化系统的一部分，技术文化的核心是技术理性</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技术</a:t>
            </a:r>
            <a:r>
              <a:rPr lang="zh-CN" altLang="en-US" sz="1600" b="1" dirty="0" smtClean="0">
                <a:effectLst>
                  <a:outerShdw blurRad="38100" dist="38100" dir="2700000" algn="tl">
                    <a:srgbClr val="000000">
                      <a:alpha val="43137"/>
                    </a:srgbClr>
                  </a:outerShdw>
                </a:effectLst>
              </a:rPr>
              <a:t>理性追求发展的物的意义，有可能遮蔽人的意义，人被异化为技术和物的奴隶，成为“技术</a:t>
            </a:r>
            <a:r>
              <a:rPr lang="en-US" altLang="zh-CN" sz="1600" b="1" dirty="0" smtClean="0">
                <a:effectLst>
                  <a:outerShdw blurRad="38100" dist="38100" dir="2700000" algn="tl">
                    <a:srgbClr val="000000">
                      <a:alpha val="43137"/>
                    </a:srgbClr>
                  </a:outerShdw>
                </a:effectLst>
              </a:rPr>
              <a:t>——</a:t>
            </a:r>
            <a:r>
              <a:rPr lang="zh-CN" altLang="en-US" sz="1600" b="1" dirty="0" smtClean="0">
                <a:effectLst>
                  <a:outerShdw blurRad="38100" dist="38100" dir="2700000" algn="tl">
                    <a:srgbClr val="000000">
                      <a:alpha val="43137"/>
                    </a:srgbClr>
                  </a:outerShdw>
                </a:effectLst>
              </a:rPr>
              <a:t>经济人”</a:t>
            </a:r>
            <a:r>
              <a:rPr lang="zh-CN" altLang="en-US" sz="1600" b="1" dirty="0" smtClean="0">
                <a:effectLst>
                  <a:outerShdw blurRad="38100" dist="38100" dir="2700000" algn="tl">
                    <a:srgbClr val="000000">
                      <a:alpha val="43137"/>
                    </a:srgbClr>
                  </a:outerShdw>
                </a:effectLst>
              </a:rPr>
              <a:t>；</a:t>
            </a:r>
            <a:endParaRPr lang="en-US" altLang="zh-CN" sz="16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技术</a:t>
            </a:r>
            <a:r>
              <a:rPr lang="zh-CN" altLang="en-US" sz="1600" b="1" dirty="0" smtClean="0">
                <a:effectLst>
                  <a:outerShdw blurRad="38100" dist="38100" dir="2700000" algn="tl">
                    <a:srgbClr val="000000">
                      <a:alpha val="43137"/>
                    </a:srgbClr>
                  </a:outerShdw>
                </a:effectLst>
              </a:rPr>
              <a:t>理性以机械世界观及其工具高效性将机械程序导入人们生活的各个层面，用机器模式形塑人们的生活模式，使人们更自觉更严格地按照机器生活方式生活</a:t>
            </a:r>
            <a:r>
              <a:rPr lang="zh-CN" altLang="en-US" sz="1600" b="1" dirty="0" smtClean="0">
                <a:effectLst>
                  <a:outerShdw blurRad="38100" dist="38100" dir="2700000" algn="tl">
                    <a:srgbClr val="000000">
                      <a:alpha val="43137"/>
                    </a:srgbClr>
                  </a:outerShdw>
                </a:effectLst>
              </a:rPr>
              <a:t>；</a:t>
            </a:r>
            <a:endParaRPr lang="en-US" altLang="zh-CN" sz="16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技术</a:t>
            </a:r>
            <a:r>
              <a:rPr lang="zh-CN" altLang="en-US" sz="1600" b="1" dirty="0" smtClean="0">
                <a:effectLst>
                  <a:outerShdw blurRad="38100" dist="38100" dir="2700000" algn="tl">
                    <a:srgbClr val="000000">
                      <a:alpha val="43137"/>
                    </a:srgbClr>
                  </a:outerShdw>
                </a:effectLst>
              </a:rPr>
              <a:t>理性向社会各个领域的扩展过程，也是控制自然以及入侵控制人类的过程，为西方文化的“合理化”奠定了基础</a:t>
            </a:r>
            <a:r>
              <a:rPr lang="zh-CN" altLang="en-US" sz="1600" b="1" dirty="0" smtClean="0">
                <a:effectLst>
                  <a:outerShdw blurRad="38100" dist="38100" dir="2700000" algn="tl">
                    <a:srgbClr val="000000">
                      <a:alpha val="43137"/>
                    </a:srgbClr>
                  </a:outerShdw>
                </a:effectLst>
              </a:rPr>
              <a:t>。</a:t>
            </a:r>
            <a:endParaRPr lang="en-US" altLang="zh-CN" sz="1600" b="1" dirty="0" smtClean="0">
              <a:effectLst>
                <a:outerShdw blurRad="38100" dist="38100" dir="2700000" algn="tl">
                  <a:srgbClr val="000000">
                    <a:alpha val="43137"/>
                  </a:srgbClr>
                </a:outerShdw>
              </a:effectLst>
            </a:endParaRPr>
          </a:p>
          <a:p>
            <a:pPr marL="0" indent="0">
              <a:lnSpc>
                <a:spcPct val="150000"/>
              </a:lnSpc>
              <a:buNone/>
            </a:pPr>
            <a:r>
              <a:rPr lang="zh-CN" altLang="en-US" sz="2000" b="1" dirty="0" smtClean="0">
                <a:effectLst>
                  <a:outerShdw blurRad="38100" dist="38100" dir="2700000" algn="tl">
                    <a:srgbClr val="000000">
                      <a:alpha val="43137"/>
                    </a:srgbClr>
                  </a:outerShdw>
                </a:effectLst>
              </a:rPr>
              <a:t>必须</a:t>
            </a:r>
            <a:r>
              <a:rPr lang="zh-CN" altLang="en-US" sz="2000" b="1" dirty="0" smtClean="0">
                <a:effectLst>
                  <a:outerShdw blurRad="38100" dist="38100" dir="2700000" algn="tl">
                    <a:srgbClr val="000000">
                      <a:alpha val="43137"/>
                    </a:srgbClr>
                  </a:outerShdw>
                </a:effectLst>
              </a:rPr>
              <a:t>以先进社会文化引领科技文化</a:t>
            </a:r>
            <a:r>
              <a:rPr lang="zh-CN" altLang="en-US" sz="2000" b="1" dirty="0" smtClean="0">
                <a:effectLst>
                  <a:outerShdw blurRad="38100" dist="38100" dir="2700000" algn="tl">
                    <a:srgbClr val="000000">
                      <a:alpha val="43137"/>
                    </a:srgbClr>
                  </a:outerShdw>
                </a:effectLst>
              </a:rPr>
              <a:t>，使科学技术发展和应用为经济社会健康全面发展服务，才能</a:t>
            </a:r>
            <a:r>
              <a:rPr lang="zh-CN" altLang="en-US" sz="2000" b="1" dirty="0" smtClean="0">
                <a:effectLst>
                  <a:outerShdw blurRad="38100" dist="38100" dir="2700000" algn="tl">
                    <a:srgbClr val="000000">
                      <a:alpha val="43137"/>
                    </a:srgbClr>
                  </a:outerShdw>
                </a:effectLst>
              </a:rPr>
              <a:t>走出上述困境。</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55758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女性主义、后殖民主义科学技术论</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女性主义科学技术论：</a:t>
            </a:r>
            <a:r>
              <a:rPr lang="zh-CN" altLang="en-US" sz="2000" b="1" dirty="0" smtClean="0">
                <a:effectLst>
                  <a:outerShdw blurRad="38100" dist="38100" dir="2700000" algn="tl">
                    <a:srgbClr val="000000">
                      <a:alpha val="43137"/>
                    </a:srgbClr>
                  </a:outerShdw>
                </a:effectLst>
              </a:rPr>
              <a:t>自</a:t>
            </a:r>
            <a:r>
              <a:rPr lang="en-US" altLang="zh-CN" sz="2000" b="1" dirty="0" smtClean="0">
                <a:effectLst>
                  <a:outerShdw blurRad="38100" dist="38100" dir="2700000" algn="tl">
                    <a:srgbClr val="000000">
                      <a:alpha val="43137"/>
                    </a:srgbClr>
                  </a:outerShdw>
                </a:effectLst>
              </a:rPr>
              <a:t>20</a:t>
            </a:r>
            <a:r>
              <a:rPr lang="zh-CN" altLang="en-US" sz="2000" b="1" dirty="0" smtClean="0">
                <a:effectLst>
                  <a:outerShdw blurRad="38100" dist="38100" dir="2700000" algn="tl">
                    <a:srgbClr val="000000">
                      <a:alpha val="43137"/>
                    </a:srgbClr>
                  </a:outerShdw>
                </a:effectLst>
              </a:rPr>
              <a:t>世纪</a:t>
            </a:r>
            <a:r>
              <a:rPr lang="en-US" altLang="zh-CN" sz="2000" b="1" dirty="0" smtClean="0">
                <a:effectLst>
                  <a:outerShdw blurRad="38100" dist="38100" dir="2700000" algn="tl">
                    <a:srgbClr val="000000">
                      <a:alpha val="43137"/>
                    </a:srgbClr>
                  </a:outerShdw>
                </a:effectLst>
              </a:rPr>
              <a:t>60</a:t>
            </a:r>
            <a:r>
              <a:rPr lang="zh-CN" altLang="en-US" sz="2000" b="1" dirty="0" smtClean="0">
                <a:effectLst>
                  <a:outerShdw blurRad="38100" dist="38100" dir="2700000" algn="tl">
                    <a:srgbClr val="000000">
                      <a:alpha val="43137"/>
                    </a:srgbClr>
                  </a:outerShdw>
                </a:effectLst>
              </a:rPr>
              <a:t>年代起，女性主义者探讨科学技术史、科学哲学和科学社会学的相关问题，形成女性主义科学技术研究。研究者对科学技术领域的性别分层原因、科学技术的性别化特征以及性别建构等问题作了深入阐述，提出了许多有价值的思想。从女性主义的经验主义到立场理论，从差异女性主义到反本质主义，都对我们有很好的启示作用</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13092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女性主义、后殖民主义科学技术论</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startAt="2"/>
            </a:pPr>
            <a:r>
              <a:rPr lang="zh-CN" altLang="en-US" sz="2400" b="1" dirty="0" smtClean="0">
                <a:effectLst>
                  <a:outerShdw blurRad="38100" dist="38100" dir="2700000" algn="tl">
                    <a:srgbClr val="000000">
                      <a:alpha val="43137"/>
                    </a:srgbClr>
                  </a:outerShdw>
                </a:effectLst>
              </a:rPr>
              <a:t>后</a:t>
            </a:r>
            <a:r>
              <a:rPr lang="zh-CN" altLang="en-US" sz="2400" b="1" dirty="0">
                <a:effectLst>
                  <a:outerShdw blurRad="38100" dist="38100" dir="2700000" algn="tl">
                    <a:srgbClr val="000000">
                      <a:alpha val="43137"/>
                    </a:srgbClr>
                  </a:outerShdw>
                </a:effectLst>
              </a:rPr>
              <a:t>殖民</a:t>
            </a:r>
            <a:r>
              <a:rPr lang="zh-CN" altLang="en-US" sz="2400" b="1" dirty="0" smtClean="0">
                <a:effectLst>
                  <a:outerShdw blurRad="38100" dist="38100" dir="2700000" algn="tl">
                    <a:srgbClr val="000000">
                      <a:alpha val="43137"/>
                    </a:srgbClr>
                  </a:outerShdw>
                </a:effectLst>
              </a:rPr>
              <a:t>科学与欠发达国家：</a:t>
            </a:r>
            <a:r>
              <a:rPr lang="zh-CN" altLang="en-US" sz="2000" b="1" dirty="0" smtClean="0">
                <a:effectLst>
                  <a:outerShdw blurRad="38100" dist="38100" dir="2700000" algn="tl">
                    <a:srgbClr val="000000">
                      <a:alpha val="43137"/>
                    </a:srgbClr>
                  </a:outerShdw>
                </a:effectLst>
              </a:rPr>
              <a:t>后殖民主义的科学研究对科学的多元文化起源与欧洲中心论进行了反思，指出</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地方性</a:t>
            </a:r>
            <a:r>
              <a:rPr lang="zh-CN" altLang="en-US" sz="1600" b="1" dirty="0" smtClean="0">
                <a:effectLst>
                  <a:outerShdw blurRad="38100" dist="38100" dir="2700000" algn="tl">
                    <a:srgbClr val="000000">
                      <a:alpha val="43137"/>
                    </a:srgbClr>
                  </a:outerShdw>
                </a:effectLst>
              </a:rPr>
              <a:t>知识具有一定的合理性，西方科学并非唯一的科学知识，还有民族科学</a:t>
            </a:r>
            <a:r>
              <a:rPr lang="zh-CN" altLang="en-US" sz="1600" b="1" dirty="0" smtClean="0">
                <a:effectLst>
                  <a:outerShdw blurRad="38100" dist="38100" dir="2700000" algn="tl">
                    <a:srgbClr val="000000">
                      <a:alpha val="43137"/>
                    </a:srgbClr>
                  </a:outerShdw>
                </a:effectLst>
              </a:rPr>
              <a:t>；</a:t>
            </a:r>
            <a:endParaRPr lang="en-US" altLang="zh-CN" sz="16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西方</a:t>
            </a:r>
            <a:r>
              <a:rPr lang="zh-CN" altLang="en-US" sz="1600" b="1" dirty="0" smtClean="0">
                <a:effectLst>
                  <a:outerShdw blurRad="38100" dist="38100" dir="2700000" algn="tl">
                    <a:srgbClr val="000000">
                      <a:alpha val="43137"/>
                    </a:srgbClr>
                  </a:outerShdw>
                </a:effectLst>
              </a:rPr>
              <a:t>科学的普遍性与客观性是欧洲中心主义与男性至上主义的社会建构，成为剥削殖民地国家的手段</a:t>
            </a:r>
            <a:r>
              <a:rPr lang="zh-CN" altLang="en-US" sz="1600" b="1" dirty="0" smtClean="0">
                <a:effectLst>
                  <a:outerShdw blurRad="38100" dist="38100" dir="2700000" algn="tl">
                    <a:srgbClr val="000000">
                      <a:alpha val="43137"/>
                    </a:srgbClr>
                  </a:outerShdw>
                </a:effectLst>
              </a:rPr>
              <a:t>；</a:t>
            </a:r>
            <a:endParaRPr lang="en-US" altLang="zh-CN" sz="1600" b="1" dirty="0" smtClean="0">
              <a:effectLst>
                <a:outerShdw blurRad="38100" dist="38100" dir="2700000" algn="tl">
                  <a:srgbClr val="000000">
                    <a:alpha val="43137"/>
                  </a:srgbClr>
                </a:outerShdw>
              </a:effectLst>
            </a:endParaRPr>
          </a:p>
          <a:p>
            <a:pPr marL="857250" lvl="1" indent="-457200">
              <a:lnSpc>
                <a:spcPct val="150000"/>
              </a:lnSpc>
              <a:buFont typeface="+mj-lt"/>
              <a:buAutoNum type="romanUcPeriod"/>
            </a:pPr>
            <a:r>
              <a:rPr lang="zh-CN" altLang="en-US" sz="1600" b="1" dirty="0" smtClean="0">
                <a:effectLst>
                  <a:outerShdw blurRad="38100" dist="38100" dir="2700000" algn="tl">
                    <a:srgbClr val="000000">
                      <a:alpha val="43137"/>
                    </a:srgbClr>
                  </a:outerShdw>
                </a:effectLst>
              </a:rPr>
              <a:t>从</a:t>
            </a:r>
            <a:r>
              <a:rPr lang="zh-CN" altLang="en-US" sz="1600" b="1" dirty="0" smtClean="0">
                <a:effectLst>
                  <a:outerShdw blurRad="38100" dist="38100" dir="2700000" algn="tl">
                    <a:srgbClr val="000000">
                      <a:alpha val="43137"/>
                    </a:srgbClr>
                  </a:outerShdw>
                </a:effectLst>
              </a:rPr>
              <a:t>西方发达国家输入科学思想和技术制品会导致欠发达国家虚弱的依附性</a:t>
            </a:r>
            <a:r>
              <a:rPr lang="zh-CN" altLang="en-US" sz="1600" b="1" dirty="0" smtClean="0">
                <a:effectLst>
                  <a:outerShdw blurRad="38100" dist="38100" dir="2700000" algn="tl">
                    <a:srgbClr val="000000">
                      <a:alpha val="43137"/>
                    </a:srgbClr>
                  </a:outerShdw>
                </a:effectLst>
              </a:rPr>
              <a:t>。</a:t>
            </a:r>
          </a:p>
          <a:p>
            <a:pPr marL="0" indent="0">
              <a:lnSpc>
                <a:spcPct val="150000"/>
              </a:lnSpc>
              <a:buNone/>
            </a:pPr>
            <a:r>
              <a:rPr lang="zh-CN" altLang="en-US" sz="2000" b="1" dirty="0" smtClean="0">
                <a:effectLst>
                  <a:outerShdw blurRad="38100" dist="38100" dir="2700000" algn="tl">
                    <a:srgbClr val="000000">
                      <a:alpha val="43137"/>
                    </a:srgbClr>
                  </a:outerShdw>
                </a:effectLst>
              </a:rPr>
              <a:t>反思扬弃这些思想，有助于深刻理解欠发达国家科学与西方科学之内涵，正确处理消化引进与自主创新之间的关系。</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7497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反科学主义但不反科学</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科学主义与反科学主义</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不要由反科学主义走向反科学</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1597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科学主义与反科学</a:t>
            </a:r>
            <a:r>
              <a:rPr lang="zh-CN" altLang="en-US" sz="3200" b="1" dirty="0" smtClean="0">
                <a:effectLst>
                  <a:outerShdw blurRad="38100" dist="38100" dir="2700000" algn="tl">
                    <a:srgbClr val="000000">
                      <a:alpha val="43137"/>
                    </a:srgbClr>
                  </a:outerShdw>
                </a:effectLst>
                <a:hlinkClick r:id="rId2" action="ppaction://hlinksldjump"/>
              </a:rPr>
              <a:t>主义</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科学主义试图用科学的标准来衡量裁决人类的认识和生活，把一切与科学不相符合的人类认识与价值信仰看作是没有多少价值的或是错误的，把科学技术看成是解决人类一切问题的工具。</a:t>
            </a:r>
            <a:r>
              <a:rPr lang="zh-CN" altLang="en-US" sz="2400" b="1" dirty="0" smtClean="0">
                <a:effectLst>
                  <a:outerShdw blurRad="38100" dist="38100" dir="2700000" algn="tl">
                    <a:srgbClr val="000000">
                      <a:alpha val="43137"/>
                    </a:srgbClr>
                  </a:outerShdw>
                </a:effectLst>
              </a:rPr>
              <a:t>这是科技</a:t>
            </a:r>
            <a:r>
              <a:rPr lang="zh-CN" altLang="en-US" sz="2400" b="1" dirty="0" smtClean="0">
                <a:effectLst>
                  <a:outerShdw blurRad="38100" dist="38100" dir="2700000" algn="tl">
                    <a:srgbClr val="000000">
                      <a:alpha val="43137"/>
                    </a:srgbClr>
                  </a:outerShdw>
                </a:effectLst>
              </a:rPr>
              <a:t>乐观论和科技万能论的集中体现，应该反思批判。</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23688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不要由反科学主义走向反科学</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en-US" altLang="zh-CN" sz="1800" b="1" dirty="0">
                <a:effectLst>
                  <a:outerShdw blurRad="38100" dist="38100" dir="2700000" algn="tl">
                    <a:srgbClr val="000000">
                      <a:alpha val="43137"/>
                    </a:srgbClr>
                  </a:outerShdw>
                </a:effectLst>
              </a:rPr>
              <a:t>20</a:t>
            </a:r>
            <a:r>
              <a:rPr lang="zh-CN" altLang="en-US" sz="1800" b="1" dirty="0">
                <a:effectLst>
                  <a:outerShdw blurRad="38100" dist="38100" dir="2700000" algn="tl">
                    <a:srgbClr val="000000">
                      <a:alpha val="43137"/>
                    </a:srgbClr>
                  </a:outerShdw>
                </a:effectLst>
              </a:rPr>
              <a:t>世纪下半叶出现在西方学术界的“反科学思潮”，就是“反科学主义”的极端体现，表现在激进的后现代主义、“强纲领”科学知识社会学、极端的环境主义者等的相关论述中。这些观点的中心含义是</a:t>
            </a:r>
            <a:r>
              <a:rPr lang="zh-CN" altLang="en-US" sz="1800" b="1" dirty="0" smtClean="0">
                <a:effectLst>
                  <a:outerShdw blurRad="38100" dist="38100" dir="2700000" algn="tl">
                    <a:srgbClr val="000000">
                      <a:alpha val="43137"/>
                    </a:srgbClr>
                  </a:outerShdw>
                </a:effectLst>
              </a:rPr>
              <a:t>：</a:t>
            </a:r>
            <a:endParaRPr lang="en-US" altLang="zh-CN" sz="1800" b="1" dirty="0" smtClean="0">
              <a:effectLst>
                <a:outerShdw blurRad="38100" dist="38100" dir="2700000" algn="tl">
                  <a:srgbClr val="000000">
                    <a:alpha val="43137"/>
                  </a:srgbClr>
                </a:outerShdw>
              </a:effectLst>
            </a:endParaRPr>
          </a:p>
          <a:p>
            <a:pPr lvl="1">
              <a:lnSpc>
                <a:spcPct val="150000"/>
              </a:lnSpc>
            </a:pPr>
            <a:r>
              <a:rPr lang="zh-CN" altLang="en-US" sz="1400" b="1" dirty="0" smtClean="0">
                <a:effectLst>
                  <a:outerShdw blurRad="38100" dist="38100" dir="2700000" algn="tl">
                    <a:srgbClr val="000000">
                      <a:alpha val="43137"/>
                    </a:srgbClr>
                  </a:outerShdw>
                </a:effectLst>
              </a:rPr>
              <a:t>科学</a:t>
            </a:r>
            <a:r>
              <a:rPr lang="zh-CN" altLang="en-US" sz="1400" b="1" dirty="0">
                <a:effectLst>
                  <a:outerShdw blurRad="38100" dist="38100" dir="2700000" algn="tl">
                    <a:srgbClr val="000000">
                      <a:alpha val="43137"/>
                    </a:srgbClr>
                  </a:outerShdw>
                </a:effectLst>
              </a:rPr>
              <a:t>知识是社会建构的，与自然无关，是科学共同体内部成员之间相互谈判和妥协的结果</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lvl="1">
              <a:lnSpc>
                <a:spcPct val="150000"/>
              </a:lnSpc>
            </a:pPr>
            <a:r>
              <a:rPr lang="zh-CN" altLang="en-US" sz="1400" b="1" dirty="0" smtClean="0">
                <a:effectLst>
                  <a:outerShdw blurRad="38100" dist="38100" dir="2700000" algn="tl">
                    <a:srgbClr val="000000">
                      <a:alpha val="43137"/>
                    </a:srgbClr>
                  </a:outerShdw>
                </a:effectLst>
              </a:rPr>
              <a:t>科学</a:t>
            </a:r>
            <a:r>
              <a:rPr lang="zh-CN" altLang="en-US" sz="1400" b="1" dirty="0">
                <a:effectLst>
                  <a:outerShdw blurRad="38100" dist="38100" dir="2700000" algn="tl">
                    <a:srgbClr val="000000">
                      <a:alpha val="43137"/>
                    </a:srgbClr>
                  </a:outerShdw>
                </a:effectLst>
              </a:rPr>
              <a:t>与真理无关，所有知识体系在认识论上与现代科学同样有效，应当给予非正统的“认知形式”与科学同样的地位</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lvl="1">
              <a:lnSpc>
                <a:spcPct val="150000"/>
              </a:lnSpc>
            </a:pPr>
            <a:r>
              <a:rPr lang="zh-CN" altLang="en-US" sz="1400" b="1" dirty="0" smtClean="0">
                <a:effectLst>
                  <a:outerShdw blurRad="38100" dist="38100" dir="2700000" algn="tl">
                    <a:srgbClr val="000000">
                      <a:alpha val="43137"/>
                    </a:srgbClr>
                  </a:outerShdw>
                </a:effectLst>
              </a:rPr>
              <a:t>科学</a:t>
            </a:r>
            <a:r>
              <a:rPr lang="zh-CN" altLang="en-US" sz="1400" b="1" dirty="0">
                <a:effectLst>
                  <a:outerShdw blurRad="38100" dist="38100" dir="2700000" algn="tl">
                    <a:srgbClr val="000000">
                      <a:alpha val="43137"/>
                    </a:srgbClr>
                  </a:outerShdw>
                </a:effectLst>
              </a:rPr>
              <a:t>是一个与其他文化形态一样的、没有特殊优先地位的东西</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lvl="1">
              <a:lnSpc>
                <a:spcPct val="150000"/>
              </a:lnSpc>
            </a:pPr>
            <a:r>
              <a:rPr lang="zh-CN" altLang="en-US" sz="1400" b="1" dirty="0" smtClean="0">
                <a:effectLst>
                  <a:outerShdw blurRad="38100" dist="38100" dir="2700000" algn="tl">
                    <a:srgbClr val="000000">
                      <a:alpha val="43137"/>
                    </a:srgbClr>
                  </a:outerShdw>
                </a:effectLst>
              </a:rPr>
              <a:t>西方</a:t>
            </a:r>
            <a:r>
              <a:rPr lang="zh-CN" altLang="en-US" sz="1400" b="1" dirty="0">
                <a:effectLst>
                  <a:outerShdw blurRad="38100" dist="38100" dir="2700000" algn="tl">
                    <a:srgbClr val="000000">
                      <a:alpha val="43137"/>
                    </a:srgbClr>
                  </a:outerShdw>
                </a:effectLst>
              </a:rPr>
              <a:t>科学的出现与西方男性统治、种族主义和帝国主义有着紧密的联系，西方科学发展了西方霸权的工具，并导致了非西方的衰落等</a:t>
            </a:r>
            <a:r>
              <a:rPr lang="zh-CN" altLang="en-US" sz="1400" b="1" dirty="0" smtClean="0">
                <a:effectLst>
                  <a:outerShdw blurRad="38100" dist="38100" dir="2700000" algn="tl">
                    <a:srgbClr val="000000">
                      <a:alpha val="43137"/>
                    </a:srgbClr>
                  </a:outerShdw>
                </a:effectLst>
              </a:rPr>
              <a:t>。</a:t>
            </a:r>
            <a:endParaRPr lang="en-US" altLang="zh-CN" sz="1400" b="1" dirty="0" smtClean="0">
              <a:effectLst>
                <a:outerShdw blurRad="38100" dist="38100" dir="2700000" algn="tl">
                  <a:srgbClr val="000000">
                    <a:alpha val="43137"/>
                  </a:srgbClr>
                </a:outerShdw>
              </a:effectLst>
            </a:endParaRPr>
          </a:p>
          <a:p>
            <a:pPr>
              <a:lnSpc>
                <a:spcPct val="150000"/>
              </a:lnSpc>
            </a:pPr>
            <a:r>
              <a:rPr lang="zh-CN" altLang="en-US" sz="1800" b="1" dirty="0" smtClean="0">
                <a:effectLst>
                  <a:outerShdw blurRad="38100" dist="38100" dir="2700000" algn="tl">
                    <a:srgbClr val="000000">
                      <a:alpha val="43137"/>
                    </a:srgbClr>
                  </a:outerShdw>
                </a:effectLst>
              </a:rPr>
              <a:t>这些</a:t>
            </a:r>
            <a:r>
              <a:rPr lang="zh-CN" altLang="en-US" sz="1800" b="1" dirty="0">
                <a:effectLst>
                  <a:outerShdw blurRad="38100" dist="38100" dir="2700000" algn="tl">
                    <a:srgbClr val="000000">
                      <a:alpha val="43137"/>
                    </a:srgbClr>
                  </a:outerShdw>
                </a:effectLst>
              </a:rPr>
              <a:t>观点，应该深刻辩证分析，加以扬弃，如果不加批判地接受，会走向科学技术悲观论甚至反科学，不利于科学技术的发展和应用</a:t>
            </a:r>
            <a:r>
              <a:rPr lang="zh-CN" altLang="en-US" sz="1800" b="1" dirty="0" smtClean="0">
                <a:effectLst>
                  <a:outerShdw blurRad="38100" dist="38100" dir="2700000" algn="tl">
                    <a:srgbClr val="000000">
                      <a:alpha val="43137"/>
                    </a:srgbClr>
                  </a:outerShdw>
                </a:effectLst>
              </a:rPr>
              <a:t>。</a:t>
            </a:r>
            <a:endParaRPr lang="zh-CN" alt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67210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思考题</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为什么说“科学是一种在历史上起推动作用的、革命的力量”？</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如何看待科学技术对人的异化和对自然的异化？</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a:effectLst>
                  <a:outerShdw blurRad="38100" dist="38100" dir="2700000" algn="tl">
                    <a:srgbClr val="000000">
                      <a:alpha val="43137"/>
                    </a:srgbClr>
                  </a:outerShdw>
                </a:effectLst>
              </a:rPr>
              <a:t>科学技术的社会</a:t>
            </a:r>
            <a:r>
              <a:rPr lang="zh-CN" altLang="en-US" sz="2000" b="1" dirty="0" smtClean="0">
                <a:effectLst>
                  <a:outerShdw blurRad="38100" dist="38100" dir="2700000" algn="tl">
                    <a:srgbClr val="000000">
                      <a:alpha val="43137"/>
                    </a:srgbClr>
                  </a:outerShdw>
                </a:effectLst>
              </a:rPr>
              <a:t>体制和组织结构对科学技术的发展有何意义？</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为什么要对科学技术工作者进行伦理规范？</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如何保障科学技术在社会中健康、持续地运行？</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000" b="1" dirty="0" smtClean="0">
                <a:effectLst>
                  <a:outerShdw blurRad="38100" dist="38100" dir="2700000" algn="tl">
                    <a:srgbClr val="000000">
                      <a:alpha val="43137"/>
                    </a:srgbClr>
                  </a:outerShdw>
                </a:effectLst>
              </a:rPr>
              <a:t>如何理解科学技术文化与人文文化之间的冲突与协调？</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496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推动生产力要素的变革</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科学技术作为第一生产力，是通过劳动者素质的提高、劳动手段的强化和劳动对象范围的扩大实现的。</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科学技术促进整个生产力系统的优化和发展，导致社会生产体系的结构性调整和演化，成为经济增长的内生变量。</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1017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促进经济结构的调整</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产业结构呈现升级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经济</a:t>
            </a:r>
            <a:r>
              <a:rPr lang="zh-CN" altLang="en-US" sz="2400" b="1" dirty="0" smtClean="0">
                <a:effectLst>
                  <a:outerShdw blurRad="38100" dist="38100" dir="2700000" algn="tl">
                    <a:srgbClr val="000000">
                      <a:alpha val="43137"/>
                    </a:srgbClr>
                  </a:outerShdw>
                </a:effectLst>
                <a:hlinkClick r:id="rId4" action="ppaction://hlinksldjump"/>
              </a:rPr>
              <a:t>形式发生变化</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经济增长</a:t>
            </a:r>
            <a:r>
              <a:rPr lang="zh-CN" altLang="en-US" sz="2400" b="1" dirty="0" smtClean="0">
                <a:effectLst>
                  <a:outerShdw blurRad="38100" dist="38100" dir="2700000" algn="tl">
                    <a:srgbClr val="000000">
                      <a:alpha val="43137"/>
                    </a:srgbClr>
                  </a:outerShdw>
                </a:effectLst>
                <a:hlinkClick r:id="rId5" action="ppaction://hlinksldjump"/>
              </a:rPr>
              <a:t>方式出现转变</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6" action="ppaction://hlinksldjump"/>
              </a:rPr>
              <a:t>党</a:t>
            </a:r>
            <a:r>
              <a:rPr lang="zh-CN" altLang="en-US" sz="2400" b="1" dirty="0" smtClean="0">
                <a:effectLst>
                  <a:outerShdw blurRad="38100" dist="38100" dir="2700000" algn="tl">
                    <a:srgbClr val="000000">
                      <a:alpha val="43137"/>
                    </a:srgbClr>
                  </a:outerShdw>
                </a:effectLst>
                <a:hlinkClick r:id="rId6" action="ppaction://hlinksldjump"/>
              </a:rPr>
              <a:t>的十八大提出的四大重点任务</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39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产业结构呈现</a:t>
            </a:r>
            <a:r>
              <a:rPr lang="zh-CN" altLang="en-US" sz="3200" b="1" dirty="0" smtClean="0">
                <a:effectLst>
                  <a:outerShdw blurRad="38100" dist="38100" dir="2700000" algn="tl">
                    <a:srgbClr val="000000">
                      <a:alpha val="43137"/>
                    </a:srgbClr>
                  </a:outerShdw>
                </a:effectLst>
                <a:hlinkClick r:id="rId2" action="ppaction://hlinksldjump"/>
              </a:rPr>
              <a:t>升级</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原有产业部门得到改造，新的产业部门和朝阳产业开始出现，第三产业的比重迅速上升，而第一产业和第二产业的比重减小。</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7381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经济形式发生</a:t>
            </a:r>
            <a:r>
              <a:rPr lang="zh-CN" altLang="en-US" sz="3200" b="1" dirty="0" smtClean="0">
                <a:effectLst>
                  <a:outerShdw blurRad="38100" dist="38100" dir="2700000" algn="tl">
                    <a:srgbClr val="000000">
                      <a:alpha val="43137"/>
                    </a:srgbClr>
                  </a:outerShdw>
                </a:effectLst>
                <a:hlinkClick r:id="rId2" action="ppaction://hlinksldjump"/>
              </a:rPr>
              <a:t>变化</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新的经济形式，如信息经济、知识经济、网络经济、生物经济等开始出现，成为新的经济增长点。</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169273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TotalTime>
  <Words>4738</Words>
  <Application>Microsoft Office PowerPoint</Application>
  <PresentationFormat>全屏显示(4:3)</PresentationFormat>
  <Paragraphs>222</Paragraphs>
  <Slides>58</Slides>
  <Notes>0</Notes>
  <HiddenSlides>0</HiddenSlides>
  <MMClips>0</MMClips>
  <ScaleCrop>false</ScaleCrop>
  <HeadingPairs>
    <vt:vector size="4" baseType="variant">
      <vt:variant>
        <vt:lpstr>主题</vt:lpstr>
      </vt:variant>
      <vt:variant>
        <vt:i4>1</vt:i4>
      </vt:variant>
      <vt:variant>
        <vt:lpstr>幻灯片标题</vt:lpstr>
      </vt:variant>
      <vt:variant>
        <vt:i4>58</vt:i4>
      </vt:variant>
    </vt:vector>
  </HeadingPairs>
  <TitlesOfParts>
    <vt:vector size="59" baseType="lpstr">
      <vt:lpstr>Office 主题​​</vt:lpstr>
      <vt:lpstr>自然辨证法概论</vt:lpstr>
      <vt:lpstr>第四章 马克思主义科学技术社会论</vt:lpstr>
      <vt:lpstr>第一节 科学技术的社会功能</vt:lpstr>
      <vt:lpstr>科学技术与经济转型</vt:lpstr>
      <vt:lpstr>引发技术创新模式的改变</vt:lpstr>
      <vt:lpstr>推动生产力要素的变革</vt:lpstr>
      <vt:lpstr>促进经济结构的调整</vt:lpstr>
      <vt:lpstr>产业结构呈现升级</vt:lpstr>
      <vt:lpstr>经济形式发生变化</vt:lpstr>
      <vt:lpstr>经济增长方式出现转变</vt:lpstr>
      <vt:lpstr>党的十八大提出的四大重点任务</vt:lpstr>
      <vt:lpstr>科学技术与社会变迁</vt:lpstr>
      <vt:lpstr>变革和调整生产关系</vt:lpstr>
      <vt:lpstr>为实现人类自由而全面的发展提供保证</vt:lpstr>
      <vt:lpstr>推动人类社会走向新的发展阶段</vt:lpstr>
      <vt:lpstr>科学技术与人类发展</vt:lpstr>
      <vt:lpstr>马克思劳动和技术异化理论</vt:lpstr>
      <vt:lpstr>马克思并没有把技术本身当做罪恶之源</vt:lpstr>
      <vt:lpstr>法兰克福学派技术社会批判理论</vt:lpstr>
      <vt:lpstr>生态马克思主义的社会批判理论</vt:lpstr>
      <vt:lpstr>第二节 科学技术的社会建制</vt:lpstr>
      <vt:lpstr>科学技术社会建制的形成和内涵</vt:lpstr>
      <vt:lpstr>科学技术社会建制的形成</vt:lpstr>
      <vt:lpstr>科学技术社会建制的内涵</vt:lpstr>
      <vt:lpstr>科学技术的社会体制和组织机制</vt:lpstr>
      <vt:lpstr>科学技术的社会体制</vt:lpstr>
      <vt:lpstr>科学技术的组织机制</vt:lpstr>
      <vt:lpstr>科学技术的伦理规范</vt:lpstr>
      <vt:lpstr>科学共同体的行为规范和研究伦理</vt:lpstr>
      <vt:lpstr>科学共同体的行为规范</vt:lpstr>
      <vt:lpstr>科学共同体的行为规范</vt:lpstr>
      <vt:lpstr>科学共同体的行为规范</vt:lpstr>
      <vt:lpstr>科学共同体的研究伦理</vt:lpstr>
      <vt:lpstr>科学共同体的研究伦理</vt:lpstr>
      <vt:lpstr>技术共同体的伦理规范和责任</vt:lpstr>
      <vt:lpstr>技术共同体的伦理规范和责任</vt:lpstr>
      <vt:lpstr>新兴科学技术的伦理冲击及其应对</vt:lpstr>
      <vt:lpstr>第三节 科学技术的社会运行</vt:lpstr>
      <vt:lpstr>科学技术运行的社会支撑</vt:lpstr>
      <vt:lpstr>政治对科学技术发展的影响和制约</vt:lpstr>
      <vt:lpstr>经济对科学技术发展的作用</vt:lpstr>
      <vt:lpstr>文化对科学技术发展的影响</vt:lpstr>
      <vt:lpstr>教育对科学技术发展的影响</vt:lpstr>
      <vt:lpstr>哲学对科学技术发展的影响</vt:lpstr>
      <vt:lpstr>科学技术运行的国家治理</vt:lpstr>
      <vt:lpstr>大力发展有关国计民生的科学技术</vt:lpstr>
      <vt:lpstr>从专家治国到公众参与</vt:lpstr>
      <vt:lpstr>从专家治国到公众参与</vt:lpstr>
      <vt:lpstr>制定恰当的科学技术公共政策</vt:lpstr>
      <vt:lpstr>科学技术运行的人文引导</vt:lpstr>
      <vt:lpstr>以人文文化引导科学技术文化</vt:lpstr>
      <vt:lpstr>以人文文化引导科学技术文化</vt:lpstr>
      <vt:lpstr>女性主义、后殖民主义科学技术论</vt:lpstr>
      <vt:lpstr>女性主义、后殖民主义科学技术论</vt:lpstr>
      <vt:lpstr>反科学主义但不反科学</vt:lpstr>
      <vt:lpstr>科学主义与反科学主义</vt:lpstr>
      <vt:lpstr>不要由反科学主义走向反科学</vt:lpstr>
      <vt:lpstr>思考题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自然辨证法概论</dc:title>
  <dc:creator>xtzj</dc:creator>
  <cp:lastModifiedBy>Sky123.Org</cp:lastModifiedBy>
  <cp:revision>164</cp:revision>
  <dcterms:created xsi:type="dcterms:W3CDTF">2021-08-30T10:45:11Z</dcterms:created>
  <dcterms:modified xsi:type="dcterms:W3CDTF">2021-11-17T11:11:41Z</dcterms:modified>
</cp:coreProperties>
</file>