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4"/>
  </p:notesMasterIdLst>
  <p:sldIdLst>
    <p:sldId id="256" r:id="rId2"/>
    <p:sldId id="265" r:id="rId3"/>
    <p:sldId id="260" r:id="rId4"/>
    <p:sldId id="369" r:id="rId5"/>
    <p:sldId id="370" r:id="rId6"/>
    <p:sldId id="430" r:id="rId7"/>
    <p:sldId id="431" r:id="rId8"/>
    <p:sldId id="432" r:id="rId9"/>
    <p:sldId id="433" r:id="rId10"/>
    <p:sldId id="437" r:id="rId11"/>
    <p:sldId id="371" r:id="rId12"/>
    <p:sldId id="434" r:id="rId13"/>
    <p:sldId id="435" r:id="rId14"/>
    <p:sldId id="436" r:id="rId15"/>
    <p:sldId id="438" r:id="rId16"/>
    <p:sldId id="264" r:id="rId17"/>
    <p:sldId id="275" r:id="rId18"/>
    <p:sldId id="386" r:id="rId19"/>
    <p:sldId id="387" r:id="rId20"/>
    <p:sldId id="283" r:id="rId21"/>
    <p:sldId id="276" r:id="rId22"/>
    <p:sldId id="279" r:id="rId23"/>
    <p:sldId id="277" r:id="rId24"/>
    <p:sldId id="278" r:id="rId25"/>
    <p:sldId id="280" r:id="rId26"/>
    <p:sldId id="281" r:id="rId27"/>
    <p:sldId id="282" r:id="rId28"/>
    <p:sldId id="293" r:id="rId29"/>
    <p:sldId id="294" r:id="rId30"/>
    <p:sldId id="296" r:id="rId31"/>
    <p:sldId id="297" r:id="rId32"/>
    <p:sldId id="298" r:id="rId33"/>
    <p:sldId id="299" r:id="rId34"/>
    <p:sldId id="300" r:id="rId35"/>
    <p:sldId id="301" r:id="rId36"/>
    <p:sldId id="302" r:id="rId37"/>
    <p:sldId id="303" r:id="rId38"/>
    <p:sldId id="304" r:id="rId39"/>
    <p:sldId id="306" r:id="rId40"/>
    <p:sldId id="307" r:id="rId41"/>
    <p:sldId id="309" r:id="rId42"/>
    <p:sldId id="310" r:id="rId43"/>
    <p:sldId id="311" r:id="rId44"/>
    <p:sldId id="313" r:id="rId45"/>
    <p:sldId id="314" r:id="rId46"/>
    <p:sldId id="316" r:id="rId47"/>
    <p:sldId id="318" r:id="rId48"/>
    <p:sldId id="319" r:id="rId49"/>
    <p:sldId id="320" r:id="rId50"/>
    <p:sldId id="321" r:id="rId51"/>
    <p:sldId id="322" r:id="rId52"/>
    <p:sldId id="374" r:id="rId53"/>
    <p:sldId id="379" r:id="rId54"/>
    <p:sldId id="380" r:id="rId55"/>
    <p:sldId id="381" r:id="rId56"/>
    <p:sldId id="382" r:id="rId57"/>
    <p:sldId id="383" r:id="rId58"/>
    <p:sldId id="388" r:id="rId59"/>
    <p:sldId id="384" r:id="rId60"/>
    <p:sldId id="375" r:id="rId61"/>
    <p:sldId id="385" r:id="rId62"/>
    <p:sldId id="489" r:id="rId6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702"/>
    <a:srgbClr val="3F46BC"/>
    <a:srgbClr val="FCA752"/>
    <a:srgbClr val="FB9229"/>
    <a:srgbClr val="FF6E02"/>
    <a:srgbClr val="EBEAE4"/>
    <a:srgbClr val="FF4B0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42" y="-90"/>
      </p:cViewPr>
      <p:guideLst>
        <p:guide orient="horz" pos="16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2018/12/17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D1B8FD7-23A8-4BAB-B9AD-F7FFCE59F89C}" type="datetimeFigureOut">
              <a:rPr lang="zh-CN" altLang="en-US" smtClean="0"/>
              <a:pPr/>
              <a:t>2018/12/17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05C489-0B67-412A-8C03-ED0D4C88DDA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D1B8FD7-23A8-4BAB-B9AD-F7FFCE59F89C}" type="datetimeFigureOut">
              <a:rPr lang="zh-CN" altLang="en-US" smtClean="0"/>
              <a:pPr/>
              <a:t>2018/12/17</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305C489-0B67-412A-8C03-ED0D4C88DDA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87474"/>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a:xfrm>
            <a:off x="0" y="1707654"/>
            <a:ext cx="9144000" cy="1566174"/>
          </a:xfrm>
          <a:solidFill>
            <a:srgbClr val="FB9229"/>
          </a:solidFill>
        </p:spPr>
        <p:txBody>
          <a:bodyPr anchor="ctr">
            <a:normAutofit/>
          </a:bodyPr>
          <a:lstStyle/>
          <a:p>
            <a:r>
              <a:rPr lang="zh-CN" altLang="en-US" sz="4800" b="1" dirty="0" smtClean="0">
                <a:solidFill>
                  <a:srgbClr val="FCA752"/>
                </a:solidFill>
                <a:latin typeface="微软雅黑" panose="020B0503020204020204" pitchFamily="34" charset="-122"/>
                <a:ea typeface="微软雅黑" panose="020B0503020204020204" pitchFamily="34" charset="-122"/>
              </a:rPr>
              <a:t>政府会计准则  制度</a:t>
            </a:r>
            <a:endParaRPr lang="zh-CN" altLang="en-US" sz="4800" b="1" dirty="0">
              <a:solidFill>
                <a:srgbClr val="FCA752"/>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755576" y="627534"/>
            <a:ext cx="64807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7559" y="2107871"/>
            <a:ext cx="5904656" cy="1107996"/>
          </a:xfrm>
          <a:prstGeom prst="rect">
            <a:avLst/>
          </a:prstGeom>
          <a:noFill/>
        </p:spPr>
        <p:txBody>
          <a:bodyPr wrap="squar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政府会计准则  制度</a:t>
            </a:r>
          </a:p>
          <a:p>
            <a:endParaRPr lang="zh-CN" altLang="en-US" dirty="0"/>
          </a:p>
        </p:txBody>
      </p:sp>
      <p:sp>
        <p:nvSpPr>
          <p:cNvPr id="8" name="TextBox 7"/>
          <p:cNvSpPr txBox="1"/>
          <p:nvPr/>
        </p:nvSpPr>
        <p:spPr>
          <a:xfrm>
            <a:off x="6228184" y="4083919"/>
            <a:ext cx="1584176" cy="584775"/>
          </a:xfrm>
          <a:prstGeom prst="rect">
            <a:avLst/>
          </a:prstGeom>
          <a:noFill/>
        </p:spPr>
        <p:txBody>
          <a:bodyPr wrap="square" rtlCol="0">
            <a:spAutoFit/>
          </a:bodyPr>
          <a:lstStyle/>
          <a:p>
            <a:r>
              <a:rPr lang="zh-CN" altLang="en-US" sz="3200" b="1" dirty="0" smtClean="0">
                <a:latin typeface="楷体" panose="02010609060101010101" pitchFamily="49" charset="-122"/>
                <a:ea typeface="楷体" panose="02010609060101010101" pitchFamily="49" charset="-122"/>
              </a:rPr>
              <a:t>马  龙</a:t>
            </a:r>
            <a:endParaRPr lang="zh-CN" altLang="en-US" sz="32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98425" y="88900"/>
          <a:ext cx="8962390" cy="4988560"/>
        </p:xfrm>
        <a:graphic>
          <a:graphicData uri="http://schemas.openxmlformats.org/drawingml/2006/table">
            <a:tbl>
              <a:tblPr firstRow="1" bandRow="1">
                <a:tableStyleId>{5C22544A-7EE6-4342-B048-85BDC9FD1C3A}</a:tableStyleId>
              </a:tblPr>
              <a:tblGrid>
                <a:gridCol w="521970"/>
                <a:gridCol w="743585"/>
                <a:gridCol w="598170"/>
                <a:gridCol w="629920"/>
                <a:gridCol w="672465"/>
                <a:gridCol w="814705"/>
                <a:gridCol w="652780"/>
                <a:gridCol w="705485"/>
                <a:gridCol w="793750"/>
                <a:gridCol w="2829560"/>
              </a:tblGrid>
              <a:tr h="356870">
                <a:tc rowSpan="2">
                  <a:txBody>
                    <a:bodyPr/>
                    <a:lstStyle/>
                    <a:p>
                      <a:pPr indent="0" algn="ctr">
                        <a:buNone/>
                      </a:pPr>
                      <a:endParaRPr lang="en-US" altLang="en-US" sz="1000" b="1" dirty="0">
                        <a:solidFill>
                          <a:srgbClr val="000000"/>
                        </a:solidFill>
                        <a:latin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支出</a:t>
                      </a:r>
                      <a:endParaRPr lang="zh-CN" altLang="zh-CN"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支出合计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费用</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费用合计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800" b="1">
                          <a:solidFill>
                            <a:srgbClr val="000000"/>
                          </a:solidFill>
                          <a:ea typeface="宋体" panose="02010600030101010101" pitchFamily="2" charset="-122"/>
                        </a:rPr>
                        <a:t>生活幸福指数</a:t>
                      </a:r>
                      <a:endParaRPr lang="zh-CN" altLang="en-US" sz="18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25400" cap="flat" cmpd="sng">
                      <a:solidFill>
                        <a:srgbClr val="A9D08E"/>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vMerge="1">
                  <a:txBody>
                    <a:bodyPr/>
                    <a:lstStyle/>
                    <a:p>
                      <a:endParaRPr lang="zh-CN"/>
                    </a:p>
                  </a:txBody>
                  <a:tcP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3月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4月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5月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6月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7月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8月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250">
                <a:tc>
                  <a:txBody>
                    <a:bodyPr/>
                    <a:lstStyle/>
                    <a:p>
                      <a:pPr indent="0">
                        <a:buNone/>
                      </a:pPr>
                      <a:r>
                        <a:rPr lang="zh-CN" sz="1000" b="1">
                          <a:solidFill>
                            <a:srgbClr val="000000"/>
                          </a:solidFill>
                          <a:ea typeface="宋体" panose="02010600030101010101" pitchFamily="2" charset="-122"/>
                        </a:rPr>
                        <a:t>9月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10月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A9D08E"/>
                      </a:solidFill>
                      <a:prstDash val="solid"/>
                      <a:headEnd type="none" w="med" len="med"/>
                      <a:tailEnd type="none" w="med" len="med"/>
                    </a:lnB>
                    <a:lnTlToBr>
                      <a:noFill/>
                    </a:lnTlToBr>
                    <a:lnBlToTr>
                      <a:noFill/>
                    </a:lnBlToTr>
                    <a:noFill/>
                  </a:tcPr>
                </a:tc>
              </a:tr>
            </a:tbl>
          </a:graphicData>
        </a:graphic>
      </p:graphicFrame>
      <p:grpSp>
        <p:nvGrpSpPr>
          <p:cNvPr id="3" name="组合 2"/>
          <p:cNvGrpSpPr/>
          <p:nvPr/>
        </p:nvGrpSpPr>
        <p:grpSpPr>
          <a:xfrm>
            <a:off x="6383655" y="859155"/>
            <a:ext cx="279400" cy="4140200"/>
            <a:chOff x="10166" y="1466"/>
            <a:chExt cx="440" cy="6520"/>
          </a:xfrm>
        </p:grpSpPr>
        <p:pic>
          <p:nvPicPr>
            <p:cNvPr id="4" name="图片 3"/>
            <p:cNvPicPr>
              <a:picLocks noChangeAspect="1"/>
            </p:cNvPicPr>
            <p:nvPr/>
          </p:nvPicPr>
          <p:blipFill>
            <a:blip r:embed="rId3" cstate="print"/>
            <a:stretch>
              <a:fillRect/>
            </a:stretch>
          </p:blipFill>
          <p:spPr>
            <a:xfrm>
              <a:off x="10166" y="1466"/>
              <a:ext cx="441" cy="467"/>
            </a:xfrm>
            <a:prstGeom prst="rect">
              <a:avLst/>
            </a:prstGeom>
          </p:spPr>
        </p:pic>
        <p:pic>
          <p:nvPicPr>
            <p:cNvPr id="7" name="图片 6"/>
            <p:cNvPicPr>
              <a:picLocks noChangeAspect="1"/>
            </p:cNvPicPr>
            <p:nvPr/>
          </p:nvPicPr>
          <p:blipFill>
            <a:blip r:embed="rId3" cstate="print"/>
            <a:stretch>
              <a:fillRect/>
            </a:stretch>
          </p:blipFill>
          <p:spPr>
            <a:xfrm>
              <a:off x="10166" y="3594"/>
              <a:ext cx="441" cy="467"/>
            </a:xfrm>
            <a:prstGeom prst="rect">
              <a:avLst/>
            </a:prstGeom>
          </p:spPr>
        </p:pic>
        <p:pic>
          <p:nvPicPr>
            <p:cNvPr id="8" name="图片 7"/>
            <p:cNvPicPr>
              <a:picLocks noChangeAspect="1"/>
            </p:cNvPicPr>
            <p:nvPr/>
          </p:nvPicPr>
          <p:blipFill>
            <a:blip r:embed="rId3" cstate="print"/>
            <a:stretch>
              <a:fillRect/>
            </a:stretch>
          </p:blipFill>
          <p:spPr>
            <a:xfrm>
              <a:off x="10166" y="4176"/>
              <a:ext cx="441" cy="467"/>
            </a:xfrm>
            <a:prstGeom prst="rect">
              <a:avLst/>
            </a:prstGeom>
          </p:spPr>
        </p:pic>
        <p:pic>
          <p:nvPicPr>
            <p:cNvPr id="9" name="图片 8"/>
            <p:cNvPicPr>
              <a:picLocks noChangeAspect="1"/>
            </p:cNvPicPr>
            <p:nvPr/>
          </p:nvPicPr>
          <p:blipFill>
            <a:blip r:embed="rId3" cstate="print"/>
            <a:stretch>
              <a:fillRect/>
            </a:stretch>
          </p:blipFill>
          <p:spPr>
            <a:xfrm>
              <a:off x="10166" y="6459"/>
              <a:ext cx="441" cy="467"/>
            </a:xfrm>
            <a:prstGeom prst="rect">
              <a:avLst/>
            </a:prstGeom>
          </p:spPr>
        </p:pic>
        <p:pic>
          <p:nvPicPr>
            <p:cNvPr id="12" name="图片 11"/>
            <p:cNvPicPr>
              <a:picLocks noChangeAspect="1"/>
            </p:cNvPicPr>
            <p:nvPr/>
          </p:nvPicPr>
          <p:blipFill>
            <a:blip r:embed="rId3" cstate="print"/>
            <a:stretch>
              <a:fillRect/>
            </a:stretch>
          </p:blipFill>
          <p:spPr>
            <a:xfrm>
              <a:off x="10166" y="6966"/>
              <a:ext cx="441" cy="467"/>
            </a:xfrm>
            <a:prstGeom prst="rect">
              <a:avLst/>
            </a:prstGeom>
          </p:spPr>
        </p:pic>
        <p:pic>
          <p:nvPicPr>
            <p:cNvPr id="16" name="图片 15"/>
            <p:cNvPicPr>
              <a:picLocks noChangeAspect="1"/>
            </p:cNvPicPr>
            <p:nvPr/>
          </p:nvPicPr>
          <p:blipFill>
            <a:blip r:embed="rId3" cstate="print"/>
            <a:stretch>
              <a:fillRect/>
            </a:stretch>
          </p:blipFill>
          <p:spPr>
            <a:xfrm>
              <a:off x="10166" y="7520"/>
              <a:ext cx="441" cy="467"/>
            </a:xfrm>
            <a:prstGeom prst="rect">
              <a:avLst/>
            </a:prstGeom>
          </p:spPr>
        </p:pic>
        <p:pic>
          <p:nvPicPr>
            <p:cNvPr id="17" name="图片 16"/>
            <p:cNvPicPr>
              <a:picLocks noChangeAspect="1"/>
            </p:cNvPicPr>
            <p:nvPr/>
          </p:nvPicPr>
          <p:blipFill>
            <a:blip r:embed="rId3" cstate="print"/>
            <a:stretch>
              <a:fillRect/>
            </a:stretch>
          </p:blipFill>
          <p:spPr>
            <a:xfrm>
              <a:off x="10166" y="3044"/>
              <a:ext cx="441" cy="467"/>
            </a:xfrm>
            <a:prstGeom prst="rect">
              <a:avLst/>
            </a:prstGeom>
          </p:spPr>
        </p:pic>
      </p:grpSp>
      <p:pic>
        <p:nvPicPr>
          <p:cNvPr id="19" name="图片 18"/>
          <p:cNvPicPr>
            <a:picLocks noChangeAspect="1"/>
          </p:cNvPicPr>
          <p:nvPr/>
        </p:nvPicPr>
        <p:blipFill>
          <a:blip r:embed="rId4" cstate="print"/>
          <a:stretch>
            <a:fillRect/>
          </a:stretch>
        </p:blipFill>
        <p:spPr>
          <a:xfrm>
            <a:off x="8078470" y="3167380"/>
            <a:ext cx="623570" cy="582930"/>
          </a:xfrm>
          <a:prstGeom prst="rect">
            <a:avLst/>
          </a:prstGeom>
        </p:spPr>
      </p:pic>
      <p:grpSp>
        <p:nvGrpSpPr>
          <p:cNvPr id="5" name="组合 20"/>
          <p:cNvGrpSpPr/>
          <p:nvPr/>
        </p:nvGrpSpPr>
        <p:grpSpPr>
          <a:xfrm>
            <a:off x="6953250" y="1487170"/>
            <a:ext cx="466090" cy="2586990"/>
            <a:chOff x="10581" y="2496"/>
            <a:chExt cx="734" cy="4074"/>
          </a:xfrm>
        </p:grpSpPr>
        <p:pic>
          <p:nvPicPr>
            <p:cNvPr id="29" name="图片 28"/>
            <p:cNvPicPr>
              <a:picLocks noChangeAspect="1"/>
            </p:cNvPicPr>
            <p:nvPr/>
          </p:nvPicPr>
          <p:blipFill>
            <a:blip r:embed="rId5" cstate="print"/>
            <a:stretch>
              <a:fillRect/>
            </a:stretch>
          </p:blipFill>
          <p:spPr>
            <a:xfrm>
              <a:off x="10607" y="2496"/>
              <a:ext cx="708" cy="711"/>
            </a:xfrm>
            <a:prstGeom prst="rect">
              <a:avLst/>
            </a:prstGeom>
          </p:spPr>
        </p:pic>
        <p:pic>
          <p:nvPicPr>
            <p:cNvPr id="33" name="图片 32"/>
            <p:cNvPicPr>
              <a:picLocks noChangeAspect="1"/>
            </p:cNvPicPr>
            <p:nvPr/>
          </p:nvPicPr>
          <p:blipFill>
            <a:blip r:embed="rId5" cstate="print"/>
            <a:stretch>
              <a:fillRect/>
            </a:stretch>
          </p:blipFill>
          <p:spPr>
            <a:xfrm>
              <a:off x="10581" y="5860"/>
              <a:ext cx="708" cy="711"/>
            </a:xfrm>
            <a:prstGeom prst="rect">
              <a:avLst/>
            </a:prstGeom>
          </p:spPr>
        </p:pic>
      </p:grpSp>
      <p:grpSp>
        <p:nvGrpSpPr>
          <p:cNvPr id="6" name="组合 34"/>
          <p:cNvGrpSpPr/>
          <p:nvPr/>
        </p:nvGrpSpPr>
        <p:grpSpPr>
          <a:xfrm>
            <a:off x="7582535" y="1176020"/>
            <a:ext cx="344170" cy="2112645"/>
            <a:chOff x="11271" y="1946"/>
            <a:chExt cx="542" cy="3327"/>
          </a:xfrm>
        </p:grpSpPr>
        <p:pic>
          <p:nvPicPr>
            <p:cNvPr id="36" name="图片 35"/>
            <p:cNvPicPr>
              <a:picLocks noChangeAspect="1"/>
            </p:cNvPicPr>
            <p:nvPr/>
          </p:nvPicPr>
          <p:blipFill>
            <a:blip r:embed="rId6" cstate="print"/>
            <a:stretch>
              <a:fillRect/>
            </a:stretch>
          </p:blipFill>
          <p:spPr>
            <a:xfrm>
              <a:off x="11271" y="1946"/>
              <a:ext cx="542" cy="550"/>
            </a:xfrm>
            <a:prstGeom prst="rect">
              <a:avLst/>
            </a:prstGeom>
          </p:spPr>
        </p:pic>
        <p:pic>
          <p:nvPicPr>
            <p:cNvPr id="37" name="图片 36"/>
            <p:cNvPicPr>
              <a:picLocks noChangeAspect="1"/>
            </p:cNvPicPr>
            <p:nvPr/>
          </p:nvPicPr>
          <p:blipFill>
            <a:blip r:embed="rId6" cstate="print"/>
            <a:stretch>
              <a:fillRect/>
            </a:stretch>
          </p:blipFill>
          <p:spPr>
            <a:xfrm>
              <a:off x="11271" y="4723"/>
              <a:ext cx="542" cy="550"/>
            </a:xfrm>
            <a:prstGeom prst="rect">
              <a:avLst/>
            </a:prstGeom>
          </p:spPr>
        </p:pic>
      </p:grpSp>
      <p:sp>
        <p:nvSpPr>
          <p:cNvPr id="13" name="文本框 12"/>
          <p:cNvSpPr txBox="1"/>
          <p:nvPr/>
        </p:nvSpPr>
        <p:spPr>
          <a:xfrm>
            <a:off x="6620510" y="922655"/>
            <a:ext cx="256540" cy="288290"/>
          </a:xfrm>
          <a:prstGeom prst="rect">
            <a:avLst/>
          </a:prstGeom>
          <a:noFill/>
        </p:spPr>
        <p:txBody>
          <a:bodyPr wrap="square" rtlCol="0">
            <a:normAutofit fontScale="75000" lnSpcReduction="10000"/>
          </a:bodyPr>
          <a:lstStyle/>
          <a:p>
            <a:r>
              <a:rPr lang="en-US" altLang="zh-CN" dirty="0"/>
              <a:t>1</a:t>
            </a:r>
          </a:p>
        </p:txBody>
      </p:sp>
      <p:sp>
        <p:nvSpPr>
          <p:cNvPr id="14" name="文本框 13"/>
          <p:cNvSpPr txBox="1"/>
          <p:nvPr/>
        </p:nvSpPr>
        <p:spPr>
          <a:xfrm>
            <a:off x="6620510" y="2290445"/>
            <a:ext cx="256540" cy="288290"/>
          </a:xfrm>
          <a:prstGeom prst="rect">
            <a:avLst/>
          </a:prstGeom>
          <a:noFill/>
        </p:spPr>
        <p:txBody>
          <a:bodyPr wrap="square" rtlCol="0">
            <a:normAutofit fontScale="75000" lnSpcReduction="10000"/>
          </a:bodyPr>
          <a:lstStyle/>
          <a:p>
            <a:r>
              <a:rPr lang="en-US" altLang="zh-CN" dirty="0"/>
              <a:t>1</a:t>
            </a:r>
          </a:p>
        </p:txBody>
      </p:sp>
      <p:sp>
        <p:nvSpPr>
          <p:cNvPr id="15" name="文本框 14"/>
          <p:cNvSpPr txBox="1"/>
          <p:nvPr/>
        </p:nvSpPr>
        <p:spPr>
          <a:xfrm>
            <a:off x="6617970" y="2667635"/>
            <a:ext cx="256540" cy="288290"/>
          </a:xfrm>
          <a:prstGeom prst="rect">
            <a:avLst/>
          </a:prstGeom>
          <a:noFill/>
        </p:spPr>
        <p:txBody>
          <a:bodyPr wrap="square" rtlCol="0">
            <a:normAutofit fontScale="75000" lnSpcReduction="10000"/>
          </a:bodyPr>
          <a:lstStyle/>
          <a:p>
            <a:r>
              <a:rPr lang="en-US" altLang="zh-CN" dirty="0"/>
              <a:t>1</a:t>
            </a:r>
          </a:p>
        </p:txBody>
      </p:sp>
      <p:sp>
        <p:nvSpPr>
          <p:cNvPr id="18" name="文本框 17"/>
          <p:cNvSpPr txBox="1"/>
          <p:nvPr/>
        </p:nvSpPr>
        <p:spPr>
          <a:xfrm>
            <a:off x="6616065" y="4135120"/>
            <a:ext cx="256540" cy="288290"/>
          </a:xfrm>
          <a:prstGeom prst="rect">
            <a:avLst/>
          </a:prstGeom>
          <a:noFill/>
        </p:spPr>
        <p:txBody>
          <a:bodyPr wrap="square" rtlCol="0">
            <a:normAutofit fontScale="75000" lnSpcReduction="10000"/>
          </a:bodyPr>
          <a:lstStyle/>
          <a:p>
            <a:r>
              <a:rPr lang="en-US" altLang="zh-CN" dirty="0"/>
              <a:t>1</a:t>
            </a:r>
          </a:p>
        </p:txBody>
      </p:sp>
      <p:sp>
        <p:nvSpPr>
          <p:cNvPr id="20" name="文本框 19"/>
          <p:cNvSpPr txBox="1"/>
          <p:nvPr/>
        </p:nvSpPr>
        <p:spPr>
          <a:xfrm>
            <a:off x="6597650" y="4431665"/>
            <a:ext cx="256540" cy="288290"/>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6617970" y="1933575"/>
            <a:ext cx="256540" cy="288290"/>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6614795" y="4796790"/>
            <a:ext cx="256540" cy="288290"/>
          </a:xfrm>
          <a:prstGeom prst="rect">
            <a:avLst/>
          </a:prstGeom>
          <a:noFill/>
        </p:spPr>
        <p:txBody>
          <a:bodyPr wrap="square" rtlCol="0">
            <a:normAutofit fontScale="75000" lnSpcReduction="10000"/>
          </a:bodyPr>
          <a:lstStyle/>
          <a:p>
            <a:r>
              <a:rPr lang="en-US" altLang="zh-CN" dirty="0"/>
              <a:t>1</a:t>
            </a:r>
          </a:p>
        </p:txBody>
      </p:sp>
      <p:sp>
        <p:nvSpPr>
          <p:cNvPr id="21" name="文本框 20"/>
          <p:cNvSpPr txBox="1"/>
          <p:nvPr/>
        </p:nvSpPr>
        <p:spPr>
          <a:xfrm>
            <a:off x="7303770" y="3820795"/>
            <a:ext cx="256540" cy="280670"/>
          </a:xfrm>
          <a:prstGeom prst="rect">
            <a:avLst/>
          </a:prstGeom>
          <a:noFill/>
        </p:spPr>
        <p:txBody>
          <a:bodyPr wrap="square" rtlCol="0">
            <a:normAutofit fontScale="75000" lnSpcReduction="10000"/>
          </a:bodyPr>
          <a:lstStyle/>
          <a:p>
            <a:r>
              <a:rPr lang="en-US" altLang="zh-CN" dirty="0"/>
              <a:t>0</a:t>
            </a:r>
          </a:p>
        </p:txBody>
      </p:sp>
      <p:sp>
        <p:nvSpPr>
          <p:cNvPr id="22" name="文本框 21"/>
          <p:cNvSpPr txBox="1"/>
          <p:nvPr/>
        </p:nvSpPr>
        <p:spPr>
          <a:xfrm>
            <a:off x="7336155" y="1604645"/>
            <a:ext cx="256540" cy="280670"/>
          </a:xfrm>
          <a:prstGeom prst="rect">
            <a:avLst/>
          </a:prstGeom>
          <a:noFill/>
        </p:spPr>
        <p:txBody>
          <a:bodyPr wrap="square" rtlCol="0">
            <a:normAutofit fontScale="75000" lnSpcReduction="10000"/>
          </a:bodyPr>
          <a:lstStyle/>
          <a:p>
            <a:r>
              <a:rPr lang="en-US" altLang="zh-CN" dirty="0"/>
              <a:t>0</a:t>
            </a:r>
          </a:p>
        </p:txBody>
      </p:sp>
      <p:sp>
        <p:nvSpPr>
          <p:cNvPr id="35" name="文本框 34"/>
          <p:cNvSpPr txBox="1"/>
          <p:nvPr/>
        </p:nvSpPr>
        <p:spPr>
          <a:xfrm>
            <a:off x="7884160" y="1227455"/>
            <a:ext cx="256540" cy="295910"/>
          </a:xfrm>
          <a:prstGeom prst="rect">
            <a:avLst/>
          </a:prstGeom>
          <a:noFill/>
        </p:spPr>
        <p:txBody>
          <a:bodyPr wrap="square" rtlCol="0">
            <a:normAutofit fontScale="75000" lnSpcReduction="10000"/>
          </a:bodyPr>
          <a:lstStyle/>
          <a:p>
            <a:r>
              <a:rPr lang="en-US" altLang="zh-CN" dirty="0"/>
              <a:t>2</a:t>
            </a:r>
          </a:p>
        </p:txBody>
      </p:sp>
      <p:sp>
        <p:nvSpPr>
          <p:cNvPr id="23" name="文本框 22"/>
          <p:cNvSpPr txBox="1"/>
          <p:nvPr/>
        </p:nvSpPr>
        <p:spPr>
          <a:xfrm>
            <a:off x="7849870" y="3025775"/>
            <a:ext cx="256540" cy="295910"/>
          </a:xfrm>
          <a:prstGeom prst="rect">
            <a:avLst/>
          </a:prstGeom>
          <a:noFill/>
        </p:spPr>
        <p:txBody>
          <a:bodyPr wrap="square" rtlCol="0">
            <a:normAutofit fontScale="75000" lnSpcReduction="10000"/>
          </a:bodyPr>
          <a:lstStyle/>
          <a:p>
            <a:r>
              <a:rPr lang="en-US" altLang="zh-CN" dirty="0"/>
              <a:t>2</a:t>
            </a:r>
          </a:p>
        </p:txBody>
      </p:sp>
      <p:sp>
        <p:nvSpPr>
          <p:cNvPr id="25" name="文本框 24"/>
          <p:cNvSpPr txBox="1"/>
          <p:nvPr/>
        </p:nvSpPr>
        <p:spPr>
          <a:xfrm>
            <a:off x="8639810" y="3321685"/>
            <a:ext cx="256540" cy="295910"/>
          </a:xfrm>
          <a:prstGeom prst="rect">
            <a:avLst/>
          </a:prstGeom>
          <a:noFill/>
        </p:spPr>
        <p:txBody>
          <a:bodyPr wrap="square" rtlCol="0">
            <a:normAutofit fontScale="75000" lnSpcReduction="10000"/>
          </a:bodyPr>
          <a:lstStyle/>
          <a:p>
            <a:r>
              <a:rPr lang="en-US" altLang="zh-CN" dirty="0"/>
              <a:t>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98425" y="88900"/>
          <a:ext cx="8962390" cy="4988560"/>
        </p:xfrm>
        <a:graphic>
          <a:graphicData uri="http://schemas.openxmlformats.org/drawingml/2006/table">
            <a:tbl>
              <a:tblPr firstRow="1" bandRow="1">
                <a:tableStyleId>{5C22544A-7EE6-4342-B048-85BDC9FD1C3A}</a:tableStyleId>
              </a:tblPr>
              <a:tblGrid>
                <a:gridCol w="521970"/>
                <a:gridCol w="743585"/>
                <a:gridCol w="598170"/>
                <a:gridCol w="629920"/>
                <a:gridCol w="672465"/>
                <a:gridCol w="814705"/>
                <a:gridCol w="652780"/>
                <a:gridCol w="705485"/>
                <a:gridCol w="793750"/>
                <a:gridCol w="2829560"/>
              </a:tblGrid>
              <a:tr h="356870">
                <a:tc rowSpan="2">
                  <a:txBody>
                    <a:bodyPr/>
                    <a:lstStyle/>
                    <a:p>
                      <a:pPr indent="0" algn="ctr">
                        <a:buNone/>
                      </a:pPr>
                      <a:endParaRPr lang="en-US" altLang="en-US" sz="1000" b="1" dirty="0">
                        <a:solidFill>
                          <a:srgbClr val="000000"/>
                        </a:solidFill>
                        <a:latin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支出</a:t>
                      </a:r>
                      <a:endParaRPr lang="zh-CN" altLang="zh-CN"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支出合计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费用</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费用合计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800" b="1">
                          <a:solidFill>
                            <a:srgbClr val="000000"/>
                          </a:solidFill>
                          <a:ea typeface="宋体" panose="02010600030101010101" pitchFamily="2" charset="-122"/>
                        </a:rPr>
                        <a:t>生活幸福指数</a:t>
                      </a:r>
                      <a:endParaRPr lang="zh-CN" altLang="en-US" sz="18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25400" cap="flat" cmpd="sng">
                      <a:solidFill>
                        <a:srgbClr val="A9D08E"/>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vMerge="1">
                  <a:txBody>
                    <a:bodyPr/>
                    <a:lstStyle/>
                    <a:p>
                      <a:endParaRPr lang="zh-CN"/>
                    </a:p>
                  </a:txBody>
                  <a:tcP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r h="356870">
                <a:tc>
                  <a:txBody>
                    <a:bodyPr/>
                    <a:lstStyle/>
                    <a:p>
                      <a:pPr indent="0">
                        <a:buNone/>
                      </a:pPr>
                      <a:r>
                        <a:rPr lang="zh-CN" sz="1000" b="1">
                          <a:solidFill>
                            <a:srgbClr val="000000"/>
                          </a:solidFill>
                          <a:ea typeface="宋体" panose="02010600030101010101" pitchFamily="2" charset="-122"/>
                        </a:rPr>
                        <a:t>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3月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4月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r>
              <a:tr h="356870">
                <a:tc>
                  <a:txBody>
                    <a:bodyPr/>
                    <a:lstStyle/>
                    <a:p>
                      <a:pPr indent="0">
                        <a:buNone/>
                      </a:pPr>
                      <a:r>
                        <a:rPr lang="zh-CN" sz="1000" b="1">
                          <a:solidFill>
                            <a:srgbClr val="000000"/>
                          </a:solidFill>
                          <a:ea typeface="宋体" panose="02010600030101010101" pitchFamily="2" charset="-122"/>
                        </a:rPr>
                        <a:t>5月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r>
              <a:tr h="356870">
                <a:tc>
                  <a:txBody>
                    <a:bodyPr/>
                    <a:lstStyle/>
                    <a:p>
                      <a:pPr indent="0">
                        <a:buNone/>
                      </a:pPr>
                      <a:r>
                        <a:rPr lang="zh-CN" sz="1000" b="1">
                          <a:solidFill>
                            <a:srgbClr val="000000"/>
                          </a:solidFill>
                          <a:ea typeface="宋体" panose="02010600030101010101" pitchFamily="2" charset="-122"/>
                        </a:rPr>
                        <a:t>6月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r>
              <a:tr h="356870">
                <a:tc>
                  <a:txBody>
                    <a:bodyPr/>
                    <a:lstStyle/>
                    <a:p>
                      <a:pPr indent="0">
                        <a:buNone/>
                      </a:pPr>
                      <a:r>
                        <a:rPr lang="zh-CN" sz="1000" b="1">
                          <a:solidFill>
                            <a:srgbClr val="000000"/>
                          </a:solidFill>
                          <a:ea typeface="宋体" panose="02010600030101010101" pitchFamily="2" charset="-122"/>
                        </a:rPr>
                        <a:t>7月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8月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250">
                <a:tc>
                  <a:txBody>
                    <a:bodyPr/>
                    <a:lstStyle/>
                    <a:p>
                      <a:pPr indent="0">
                        <a:buNone/>
                      </a:pPr>
                      <a:r>
                        <a:rPr lang="zh-CN" sz="1000" b="1">
                          <a:solidFill>
                            <a:srgbClr val="000000"/>
                          </a:solidFill>
                          <a:ea typeface="宋体" panose="02010600030101010101" pitchFamily="2" charset="-122"/>
                        </a:rPr>
                        <a:t>9月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10月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r>
              <a:tr h="356870">
                <a:tc>
                  <a:txBody>
                    <a:bodyPr/>
                    <a:lstStyle/>
                    <a:p>
                      <a:pPr indent="0">
                        <a:buNone/>
                      </a:pPr>
                      <a:r>
                        <a:rPr lang="zh-CN" sz="1000" b="1">
                          <a:solidFill>
                            <a:srgbClr val="000000"/>
                          </a:solidFill>
                          <a:ea typeface="宋体" panose="02010600030101010101" pitchFamily="2" charset="-122"/>
                        </a:rPr>
                        <a:t>11月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alpha val="68000"/>
                      </a:schemeClr>
                    </a:solidFill>
                  </a:tcPr>
                </a:tc>
              </a:tr>
              <a:tr h="356870">
                <a:tc>
                  <a:txBody>
                    <a:bodyPr/>
                    <a:lstStyle/>
                    <a:p>
                      <a:pPr indent="0">
                        <a:buNone/>
                      </a:pPr>
                      <a:r>
                        <a:rPr lang="zh-CN" sz="1000" b="1">
                          <a:solidFill>
                            <a:srgbClr val="000000"/>
                          </a:solidFill>
                          <a:ea typeface="宋体" panose="02010600030101010101" pitchFamily="2" charset="-122"/>
                        </a:rPr>
                        <a:t>12月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solidFill>
                      <a:schemeClr val="accent6">
                        <a:lumMod val="60000"/>
                        <a:lumOff val="40000"/>
                        <a:alpha val="68000"/>
                      </a:schemeClr>
                    </a:solid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A9D08E"/>
                      </a:solidFill>
                      <a:prstDash val="solid"/>
                      <a:headEnd type="none" w="med" len="med"/>
                      <a:tailEnd type="none" w="med" len="med"/>
                    </a:lnB>
                    <a:lnTlToBr>
                      <a:noFill/>
                    </a:lnTlToBr>
                    <a:lnBlToTr>
                      <a:noFill/>
                    </a:lnBlToTr>
                    <a:solidFill>
                      <a:schemeClr val="accent6">
                        <a:lumMod val="60000"/>
                        <a:lumOff val="40000"/>
                        <a:alpha val="68000"/>
                      </a:schemeClr>
                    </a:solidFill>
                  </a:tcPr>
                </a:tc>
              </a:tr>
            </a:tbl>
          </a:graphicData>
        </a:graphic>
      </p:graphicFrame>
      <p:grpSp>
        <p:nvGrpSpPr>
          <p:cNvPr id="3" name="组合 2"/>
          <p:cNvGrpSpPr/>
          <p:nvPr/>
        </p:nvGrpSpPr>
        <p:grpSpPr>
          <a:xfrm>
            <a:off x="6383655" y="859155"/>
            <a:ext cx="279400" cy="4140200"/>
            <a:chOff x="10166" y="1466"/>
            <a:chExt cx="440" cy="6520"/>
          </a:xfrm>
        </p:grpSpPr>
        <p:pic>
          <p:nvPicPr>
            <p:cNvPr id="4" name="图片 3"/>
            <p:cNvPicPr>
              <a:picLocks noChangeAspect="1"/>
            </p:cNvPicPr>
            <p:nvPr/>
          </p:nvPicPr>
          <p:blipFill>
            <a:blip r:embed="rId3" cstate="print"/>
            <a:stretch>
              <a:fillRect/>
            </a:stretch>
          </p:blipFill>
          <p:spPr>
            <a:xfrm>
              <a:off x="10166" y="1466"/>
              <a:ext cx="441" cy="467"/>
            </a:xfrm>
            <a:prstGeom prst="rect">
              <a:avLst/>
            </a:prstGeom>
          </p:spPr>
        </p:pic>
        <p:pic>
          <p:nvPicPr>
            <p:cNvPr id="7" name="图片 6"/>
            <p:cNvPicPr>
              <a:picLocks noChangeAspect="1"/>
            </p:cNvPicPr>
            <p:nvPr/>
          </p:nvPicPr>
          <p:blipFill>
            <a:blip r:embed="rId3" cstate="print"/>
            <a:stretch>
              <a:fillRect/>
            </a:stretch>
          </p:blipFill>
          <p:spPr>
            <a:xfrm>
              <a:off x="10166" y="3594"/>
              <a:ext cx="441" cy="467"/>
            </a:xfrm>
            <a:prstGeom prst="rect">
              <a:avLst/>
            </a:prstGeom>
          </p:spPr>
        </p:pic>
        <p:pic>
          <p:nvPicPr>
            <p:cNvPr id="8" name="图片 7"/>
            <p:cNvPicPr>
              <a:picLocks noChangeAspect="1"/>
            </p:cNvPicPr>
            <p:nvPr/>
          </p:nvPicPr>
          <p:blipFill>
            <a:blip r:embed="rId3" cstate="print"/>
            <a:stretch>
              <a:fillRect/>
            </a:stretch>
          </p:blipFill>
          <p:spPr>
            <a:xfrm>
              <a:off x="10166" y="4176"/>
              <a:ext cx="441" cy="467"/>
            </a:xfrm>
            <a:prstGeom prst="rect">
              <a:avLst/>
            </a:prstGeom>
          </p:spPr>
        </p:pic>
        <p:pic>
          <p:nvPicPr>
            <p:cNvPr id="9" name="图片 8"/>
            <p:cNvPicPr>
              <a:picLocks noChangeAspect="1"/>
            </p:cNvPicPr>
            <p:nvPr/>
          </p:nvPicPr>
          <p:blipFill>
            <a:blip r:embed="rId3" cstate="print"/>
            <a:stretch>
              <a:fillRect/>
            </a:stretch>
          </p:blipFill>
          <p:spPr>
            <a:xfrm>
              <a:off x="10166" y="6459"/>
              <a:ext cx="441" cy="467"/>
            </a:xfrm>
            <a:prstGeom prst="rect">
              <a:avLst/>
            </a:prstGeom>
          </p:spPr>
        </p:pic>
        <p:pic>
          <p:nvPicPr>
            <p:cNvPr id="12" name="图片 11"/>
            <p:cNvPicPr>
              <a:picLocks noChangeAspect="1"/>
            </p:cNvPicPr>
            <p:nvPr/>
          </p:nvPicPr>
          <p:blipFill>
            <a:blip r:embed="rId3" cstate="print"/>
            <a:stretch>
              <a:fillRect/>
            </a:stretch>
          </p:blipFill>
          <p:spPr>
            <a:xfrm>
              <a:off x="10166" y="6966"/>
              <a:ext cx="441" cy="467"/>
            </a:xfrm>
            <a:prstGeom prst="rect">
              <a:avLst/>
            </a:prstGeom>
          </p:spPr>
        </p:pic>
        <p:pic>
          <p:nvPicPr>
            <p:cNvPr id="16" name="图片 15"/>
            <p:cNvPicPr>
              <a:picLocks noChangeAspect="1"/>
            </p:cNvPicPr>
            <p:nvPr/>
          </p:nvPicPr>
          <p:blipFill>
            <a:blip r:embed="rId3" cstate="print"/>
            <a:stretch>
              <a:fillRect/>
            </a:stretch>
          </p:blipFill>
          <p:spPr>
            <a:xfrm>
              <a:off x="10166" y="7520"/>
              <a:ext cx="441" cy="467"/>
            </a:xfrm>
            <a:prstGeom prst="rect">
              <a:avLst/>
            </a:prstGeom>
          </p:spPr>
        </p:pic>
        <p:pic>
          <p:nvPicPr>
            <p:cNvPr id="17" name="图片 16"/>
            <p:cNvPicPr>
              <a:picLocks noChangeAspect="1"/>
            </p:cNvPicPr>
            <p:nvPr/>
          </p:nvPicPr>
          <p:blipFill>
            <a:blip r:embed="rId3" cstate="print"/>
            <a:stretch>
              <a:fillRect/>
            </a:stretch>
          </p:blipFill>
          <p:spPr>
            <a:xfrm>
              <a:off x="10166" y="3044"/>
              <a:ext cx="441" cy="467"/>
            </a:xfrm>
            <a:prstGeom prst="rect">
              <a:avLst/>
            </a:prstGeom>
          </p:spPr>
        </p:pic>
      </p:grpSp>
      <p:pic>
        <p:nvPicPr>
          <p:cNvPr id="19" name="图片 18"/>
          <p:cNvPicPr>
            <a:picLocks noChangeAspect="1"/>
          </p:cNvPicPr>
          <p:nvPr/>
        </p:nvPicPr>
        <p:blipFill>
          <a:blip r:embed="rId4" cstate="print"/>
          <a:stretch>
            <a:fillRect/>
          </a:stretch>
        </p:blipFill>
        <p:spPr>
          <a:xfrm>
            <a:off x="8078470" y="3167380"/>
            <a:ext cx="623570" cy="582930"/>
          </a:xfrm>
          <a:prstGeom prst="rect">
            <a:avLst/>
          </a:prstGeom>
        </p:spPr>
      </p:pic>
      <p:grpSp>
        <p:nvGrpSpPr>
          <p:cNvPr id="5" name="组合 20"/>
          <p:cNvGrpSpPr/>
          <p:nvPr/>
        </p:nvGrpSpPr>
        <p:grpSpPr>
          <a:xfrm>
            <a:off x="6953250" y="1487170"/>
            <a:ext cx="466090" cy="2586990"/>
            <a:chOff x="10581" y="2496"/>
            <a:chExt cx="734" cy="4074"/>
          </a:xfrm>
        </p:grpSpPr>
        <p:pic>
          <p:nvPicPr>
            <p:cNvPr id="29" name="图片 28"/>
            <p:cNvPicPr>
              <a:picLocks noChangeAspect="1"/>
            </p:cNvPicPr>
            <p:nvPr/>
          </p:nvPicPr>
          <p:blipFill>
            <a:blip r:embed="rId5" cstate="print"/>
            <a:stretch>
              <a:fillRect/>
            </a:stretch>
          </p:blipFill>
          <p:spPr>
            <a:xfrm>
              <a:off x="10607" y="2496"/>
              <a:ext cx="708" cy="711"/>
            </a:xfrm>
            <a:prstGeom prst="rect">
              <a:avLst/>
            </a:prstGeom>
          </p:spPr>
        </p:pic>
        <p:pic>
          <p:nvPicPr>
            <p:cNvPr id="33" name="图片 32"/>
            <p:cNvPicPr>
              <a:picLocks noChangeAspect="1"/>
            </p:cNvPicPr>
            <p:nvPr/>
          </p:nvPicPr>
          <p:blipFill>
            <a:blip r:embed="rId5" cstate="print"/>
            <a:stretch>
              <a:fillRect/>
            </a:stretch>
          </p:blipFill>
          <p:spPr>
            <a:xfrm>
              <a:off x="10581" y="5860"/>
              <a:ext cx="708" cy="711"/>
            </a:xfrm>
            <a:prstGeom prst="rect">
              <a:avLst/>
            </a:prstGeom>
          </p:spPr>
        </p:pic>
      </p:grpSp>
      <p:grpSp>
        <p:nvGrpSpPr>
          <p:cNvPr id="6" name="组合 34"/>
          <p:cNvGrpSpPr/>
          <p:nvPr/>
        </p:nvGrpSpPr>
        <p:grpSpPr>
          <a:xfrm>
            <a:off x="7582535" y="1176020"/>
            <a:ext cx="344170" cy="2112645"/>
            <a:chOff x="11271" y="1946"/>
            <a:chExt cx="542" cy="3327"/>
          </a:xfrm>
        </p:grpSpPr>
        <p:pic>
          <p:nvPicPr>
            <p:cNvPr id="36" name="图片 35"/>
            <p:cNvPicPr>
              <a:picLocks noChangeAspect="1"/>
            </p:cNvPicPr>
            <p:nvPr/>
          </p:nvPicPr>
          <p:blipFill>
            <a:blip r:embed="rId6" cstate="print"/>
            <a:stretch>
              <a:fillRect/>
            </a:stretch>
          </p:blipFill>
          <p:spPr>
            <a:xfrm>
              <a:off x="11271" y="1946"/>
              <a:ext cx="542" cy="550"/>
            </a:xfrm>
            <a:prstGeom prst="rect">
              <a:avLst/>
            </a:prstGeom>
          </p:spPr>
        </p:pic>
        <p:pic>
          <p:nvPicPr>
            <p:cNvPr id="37" name="图片 36"/>
            <p:cNvPicPr>
              <a:picLocks noChangeAspect="1"/>
            </p:cNvPicPr>
            <p:nvPr/>
          </p:nvPicPr>
          <p:blipFill>
            <a:blip r:embed="rId6" cstate="print"/>
            <a:stretch>
              <a:fillRect/>
            </a:stretch>
          </p:blipFill>
          <p:spPr>
            <a:xfrm>
              <a:off x="11271" y="4723"/>
              <a:ext cx="542" cy="550"/>
            </a:xfrm>
            <a:prstGeom prst="rect">
              <a:avLst/>
            </a:prstGeom>
          </p:spPr>
        </p:pic>
      </p:grpSp>
      <p:sp>
        <p:nvSpPr>
          <p:cNvPr id="13" name="文本框 12"/>
          <p:cNvSpPr txBox="1"/>
          <p:nvPr/>
        </p:nvSpPr>
        <p:spPr>
          <a:xfrm>
            <a:off x="6620510" y="922655"/>
            <a:ext cx="256540" cy="288290"/>
          </a:xfrm>
          <a:prstGeom prst="rect">
            <a:avLst/>
          </a:prstGeom>
          <a:noFill/>
        </p:spPr>
        <p:txBody>
          <a:bodyPr wrap="square" rtlCol="0">
            <a:normAutofit fontScale="75000" lnSpcReduction="10000"/>
          </a:bodyPr>
          <a:lstStyle/>
          <a:p>
            <a:r>
              <a:rPr lang="en-US" altLang="zh-CN" dirty="0"/>
              <a:t>1</a:t>
            </a:r>
          </a:p>
        </p:txBody>
      </p:sp>
      <p:sp>
        <p:nvSpPr>
          <p:cNvPr id="14" name="文本框 13"/>
          <p:cNvSpPr txBox="1"/>
          <p:nvPr/>
        </p:nvSpPr>
        <p:spPr>
          <a:xfrm>
            <a:off x="6620510" y="2290445"/>
            <a:ext cx="256540" cy="288290"/>
          </a:xfrm>
          <a:prstGeom prst="rect">
            <a:avLst/>
          </a:prstGeom>
          <a:noFill/>
        </p:spPr>
        <p:txBody>
          <a:bodyPr wrap="square" rtlCol="0">
            <a:normAutofit fontScale="75000" lnSpcReduction="10000"/>
          </a:bodyPr>
          <a:lstStyle/>
          <a:p>
            <a:r>
              <a:rPr lang="en-US" altLang="zh-CN" dirty="0"/>
              <a:t>1</a:t>
            </a:r>
          </a:p>
        </p:txBody>
      </p:sp>
      <p:sp>
        <p:nvSpPr>
          <p:cNvPr id="15" name="文本框 14"/>
          <p:cNvSpPr txBox="1"/>
          <p:nvPr/>
        </p:nvSpPr>
        <p:spPr>
          <a:xfrm>
            <a:off x="6617970" y="2667635"/>
            <a:ext cx="256540" cy="288290"/>
          </a:xfrm>
          <a:prstGeom prst="rect">
            <a:avLst/>
          </a:prstGeom>
          <a:noFill/>
        </p:spPr>
        <p:txBody>
          <a:bodyPr wrap="square" rtlCol="0">
            <a:normAutofit fontScale="75000" lnSpcReduction="10000"/>
          </a:bodyPr>
          <a:lstStyle/>
          <a:p>
            <a:r>
              <a:rPr lang="en-US" altLang="zh-CN" dirty="0"/>
              <a:t>1</a:t>
            </a:r>
          </a:p>
        </p:txBody>
      </p:sp>
      <p:sp>
        <p:nvSpPr>
          <p:cNvPr id="18" name="文本框 17"/>
          <p:cNvSpPr txBox="1"/>
          <p:nvPr/>
        </p:nvSpPr>
        <p:spPr>
          <a:xfrm>
            <a:off x="6616065" y="4135120"/>
            <a:ext cx="256540" cy="288290"/>
          </a:xfrm>
          <a:prstGeom prst="rect">
            <a:avLst/>
          </a:prstGeom>
          <a:noFill/>
        </p:spPr>
        <p:txBody>
          <a:bodyPr wrap="square" rtlCol="0">
            <a:normAutofit fontScale="75000" lnSpcReduction="10000"/>
          </a:bodyPr>
          <a:lstStyle/>
          <a:p>
            <a:r>
              <a:rPr lang="en-US" altLang="zh-CN" dirty="0"/>
              <a:t>1</a:t>
            </a:r>
          </a:p>
        </p:txBody>
      </p:sp>
      <p:sp>
        <p:nvSpPr>
          <p:cNvPr id="20" name="文本框 19"/>
          <p:cNvSpPr txBox="1"/>
          <p:nvPr/>
        </p:nvSpPr>
        <p:spPr>
          <a:xfrm>
            <a:off x="6597650" y="4431665"/>
            <a:ext cx="256540" cy="288290"/>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6617970" y="1933575"/>
            <a:ext cx="256540" cy="288290"/>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6614795" y="4796790"/>
            <a:ext cx="256540" cy="288290"/>
          </a:xfrm>
          <a:prstGeom prst="rect">
            <a:avLst/>
          </a:prstGeom>
          <a:noFill/>
        </p:spPr>
        <p:txBody>
          <a:bodyPr wrap="square" rtlCol="0">
            <a:normAutofit fontScale="75000" lnSpcReduction="10000"/>
          </a:bodyPr>
          <a:lstStyle/>
          <a:p>
            <a:r>
              <a:rPr lang="en-US" altLang="zh-CN" dirty="0"/>
              <a:t>1</a:t>
            </a:r>
          </a:p>
        </p:txBody>
      </p:sp>
      <p:sp>
        <p:nvSpPr>
          <p:cNvPr id="21" name="文本框 20"/>
          <p:cNvSpPr txBox="1"/>
          <p:nvPr/>
        </p:nvSpPr>
        <p:spPr>
          <a:xfrm>
            <a:off x="7303770" y="3820795"/>
            <a:ext cx="256540" cy="280670"/>
          </a:xfrm>
          <a:prstGeom prst="rect">
            <a:avLst/>
          </a:prstGeom>
          <a:noFill/>
        </p:spPr>
        <p:txBody>
          <a:bodyPr wrap="square" rtlCol="0">
            <a:normAutofit fontScale="75000" lnSpcReduction="10000"/>
          </a:bodyPr>
          <a:lstStyle/>
          <a:p>
            <a:r>
              <a:rPr lang="en-US" altLang="zh-CN" dirty="0"/>
              <a:t>0</a:t>
            </a:r>
          </a:p>
        </p:txBody>
      </p:sp>
      <p:sp>
        <p:nvSpPr>
          <p:cNvPr id="22" name="文本框 21"/>
          <p:cNvSpPr txBox="1"/>
          <p:nvPr/>
        </p:nvSpPr>
        <p:spPr>
          <a:xfrm>
            <a:off x="7336155" y="1604645"/>
            <a:ext cx="256540" cy="280670"/>
          </a:xfrm>
          <a:prstGeom prst="rect">
            <a:avLst/>
          </a:prstGeom>
          <a:noFill/>
        </p:spPr>
        <p:txBody>
          <a:bodyPr wrap="square" rtlCol="0">
            <a:normAutofit fontScale="75000" lnSpcReduction="10000"/>
          </a:bodyPr>
          <a:lstStyle/>
          <a:p>
            <a:r>
              <a:rPr lang="en-US" altLang="zh-CN" dirty="0"/>
              <a:t>0</a:t>
            </a:r>
          </a:p>
        </p:txBody>
      </p:sp>
      <p:sp>
        <p:nvSpPr>
          <p:cNvPr id="35" name="文本框 34"/>
          <p:cNvSpPr txBox="1"/>
          <p:nvPr/>
        </p:nvSpPr>
        <p:spPr>
          <a:xfrm>
            <a:off x="7884160" y="1227455"/>
            <a:ext cx="256540" cy="295910"/>
          </a:xfrm>
          <a:prstGeom prst="rect">
            <a:avLst/>
          </a:prstGeom>
          <a:noFill/>
        </p:spPr>
        <p:txBody>
          <a:bodyPr wrap="square" rtlCol="0">
            <a:normAutofit fontScale="75000" lnSpcReduction="10000"/>
          </a:bodyPr>
          <a:lstStyle/>
          <a:p>
            <a:r>
              <a:rPr lang="en-US" altLang="zh-CN" dirty="0"/>
              <a:t>2</a:t>
            </a:r>
          </a:p>
        </p:txBody>
      </p:sp>
      <p:sp>
        <p:nvSpPr>
          <p:cNvPr id="23" name="文本框 22"/>
          <p:cNvSpPr txBox="1"/>
          <p:nvPr/>
        </p:nvSpPr>
        <p:spPr>
          <a:xfrm>
            <a:off x="7849870" y="3025775"/>
            <a:ext cx="256540" cy="295910"/>
          </a:xfrm>
          <a:prstGeom prst="rect">
            <a:avLst/>
          </a:prstGeom>
          <a:noFill/>
        </p:spPr>
        <p:txBody>
          <a:bodyPr wrap="square" rtlCol="0">
            <a:normAutofit fontScale="75000" lnSpcReduction="10000"/>
          </a:bodyPr>
          <a:lstStyle/>
          <a:p>
            <a:r>
              <a:rPr lang="en-US" altLang="zh-CN" dirty="0"/>
              <a:t>2</a:t>
            </a:r>
          </a:p>
        </p:txBody>
      </p:sp>
      <p:sp>
        <p:nvSpPr>
          <p:cNvPr id="25" name="文本框 24"/>
          <p:cNvSpPr txBox="1"/>
          <p:nvPr/>
        </p:nvSpPr>
        <p:spPr>
          <a:xfrm>
            <a:off x="8639810" y="3321685"/>
            <a:ext cx="256540" cy="295910"/>
          </a:xfrm>
          <a:prstGeom prst="rect">
            <a:avLst/>
          </a:prstGeom>
          <a:noFill/>
        </p:spPr>
        <p:txBody>
          <a:bodyPr wrap="square" rtlCol="0">
            <a:normAutofit fontScale="75000" lnSpcReduction="10000"/>
          </a:bodyPr>
          <a:lstStyle/>
          <a:p>
            <a:r>
              <a:rPr lang="en-US" altLang="zh-CN" dirty="0"/>
              <a:t>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98425" y="88900"/>
          <a:ext cx="8962390" cy="4988560"/>
        </p:xfrm>
        <a:graphic>
          <a:graphicData uri="http://schemas.openxmlformats.org/drawingml/2006/table">
            <a:tbl>
              <a:tblPr firstRow="1" bandRow="1">
                <a:tableStyleId>{5C22544A-7EE6-4342-B048-85BDC9FD1C3A}</a:tableStyleId>
              </a:tblPr>
              <a:tblGrid>
                <a:gridCol w="521970"/>
                <a:gridCol w="743585"/>
                <a:gridCol w="598170"/>
                <a:gridCol w="629920"/>
                <a:gridCol w="672465"/>
                <a:gridCol w="814705"/>
                <a:gridCol w="652780"/>
                <a:gridCol w="705485"/>
                <a:gridCol w="793750"/>
                <a:gridCol w="2829560"/>
              </a:tblGrid>
              <a:tr h="356870">
                <a:tc rowSpan="2">
                  <a:txBody>
                    <a:bodyPr/>
                    <a:lstStyle/>
                    <a:p>
                      <a:pPr indent="0" algn="ctr">
                        <a:buNone/>
                      </a:pPr>
                      <a:endParaRPr lang="en-US" altLang="en-US" sz="1000" b="1" dirty="0">
                        <a:solidFill>
                          <a:srgbClr val="000000"/>
                        </a:solidFill>
                        <a:latin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支出</a:t>
                      </a:r>
                      <a:endParaRPr lang="zh-CN" altLang="zh-CN"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支出合计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费用</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费用合计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800" b="1">
                          <a:solidFill>
                            <a:srgbClr val="000000"/>
                          </a:solidFill>
                          <a:ea typeface="宋体" panose="02010600030101010101" pitchFamily="2" charset="-122"/>
                        </a:rPr>
                        <a:t>生活幸福指数</a:t>
                      </a:r>
                      <a:endParaRPr lang="zh-CN" altLang="en-US" sz="18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25400" cap="flat" cmpd="sng">
                      <a:solidFill>
                        <a:srgbClr val="A9D08E"/>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vMerge="1">
                  <a:txBody>
                    <a:bodyPr/>
                    <a:lstStyle/>
                    <a:p>
                      <a:endParaRPr lang="zh-CN"/>
                    </a:p>
                  </a:txBody>
                  <a:tcP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3月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r>
              <a:tr h="356870">
                <a:tc>
                  <a:txBody>
                    <a:bodyPr/>
                    <a:lstStyle/>
                    <a:p>
                      <a:pPr indent="0">
                        <a:buNone/>
                      </a:pPr>
                      <a:r>
                        <a:rPr lang="zh-CN" sz="1000" b="1">
                          <a:solidFill>
                            <a:srgbClr val="000000"/>
                          </a:solidFill>
                          <a:ea typeface="宋体" panose="02010600030101010101" pitchFamily="2" charset="-122"/>
                        </a:rPr>
                        <a:t>4月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5月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6月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7月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8月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250">
                <a:tc>
                  <a:txBody>
                    <a:bodyPr/>
                    <a:lstStyle/>
                    <a:p>
                      <a:pPr indent="0">
                        <a:buNone/>
                      </a:pPr>
                      <a:r>
                        <a:rPr lang="zh-CN" sz="1000" b="1">
                          <a:solidFill>
                            <a:srgbClr val="000000"/>
                          </a:solidFill>
                          <a:ea typeface="宋体" panose="02010600030101010101" pitchFamily="2" charset="-122"/>
                        </a:rPr>
                        <a:t>9月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75000"/>
                      </a:schemeClr>
                    </a:solidFill>
                  </a:tcPr>
                </a:tc>
              </a:tr>
              <a:tr h="356870">
                <a:tc>
                  <a:txBody>
                    <a:bodyPr/>
                    <a:lstStyle/>
                    <a:p>
                      <a:pPr indent="0">
                        <a:buNone/>
                      </a:pPr>
                      <a:r>
                        <a:rPr lang="zh-CN" sz="1000" b="1">
                          <a:solidFill>
                            <a:srgbClr val="000000"/>
                          </a:solidFill>
                          <a:ea typeface="宋体" panose="02010600030101010101" pitchFamily="2" charset="-122"/>
                        </a:rPr>
                        <a:t>10月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A9D08E"/>
                      </a:solidFill>
                      <a:prstDash val="solid"/>
                      <a:headEnd type="none" w="med" len="med"/>
                      <a:tailEnd type="none" w="med" len="med"/>
                    </a:lnB>
                    <a:lnTlToBr>
                      <a:noFill/>
                    </a:lnTlToBr>
                    <a:lnBlToTr>
                      <a:noFill/>
                    </a:lnBlToTr>
                    <a:noFill/>
                  </a:tcPr>
                </a:tc>
              </a:tr>
            </a:tbl>
          </a:graphicData>
        </a:graphic>
      </p:graphicFrame>
      <p:grpSp>
        <p:nvGrpSpPr>
          <p:cNvPr id="3" name="组合 2"/>
          <p:cNvGrpSpPr/>
          <p:nvPr/>
        </p:nvGrpSpPr>
        <p:grpSpPr>
          <a:xfrm>
            <a:off x="6383655" y="859155"/>
            <a:ext cx="279400" cy="4140200"/>
            <a:chOff x="10166" y="1466"/>
            <a:chExt cx="440" cy="6520"/>
          </a:xfrm>
        </p:grpSpPr>
        <p:pic>
          <p:nvPicPr>
            <p:cNvPr id="4" name="图片 3"/>
            <p:cNvPicPr>
              <a:picLocks noChangeAspect="1"/>
            </p:cNvPicPr>
            <p:nvPr/>
          </p:nvPicPr>
          <p:blipFill>
            <a:blip r:embed="rId3" cstate="print"/>
            <a:stretch>
              <a:fillRect/>
            </a:stretch>
          </p:blipFill>
          <p:spPr>
            <a:xfrm>
              <a:off x="10166" y="1466"/>
              <a:ext cx="441" cy="467"/>
            </a:xfrm>
            <a:prstGeom prst="rect">
              <a:avLst/>
            </a:prstGeom>
          </p:spPr>
        </p:pic>
        <p:pic>
          <p:nvPicPr>
            <p:cNvPr id="7" name="图片 6"/>
            <p:cNvPicPr>
              <a:picLocks noChangeAspect="1"/>
            </p:cNvPicPr>
            <p:nvPr/>
          </p:nvPicPr>
          <p:blipFill>
            <a:blip r:embed="rId3" cstate="print"/>
            <a:stretch>
              <a:fillRect/>
            </a:stretch>
          </p:blipFill>
          <p:spPr>
            <a:xfrm>
              <a:off x="10166" y="3594"/>
              <a:ext cx="441" cy="467"/>
            </a:xfrm>
            <a:prstGeom prst="rect">
              <a:avLst/>
            </a:prstGeom>
          </p:spPr>
        </p:pic>
        <p:pic>
          <p:nvPicPr>
            <p:cNvPr id="8" name="图片 7"/>
            <p:cNvPicPr>
              <a:picLocks noChangeAspect="1"/>
            </p:cNvPicPr>
            <p:nvPr/>
          </p:nvPicPr>
          <p:blipFill>
            <a:blip r:embed="rId3" cstate="print"/>
            <a:stretch>
              <a:fillRect/>
            </a:stretch>
          </p:blipFill>
          <p:spPr>
            <a:xfrm>
              <a:off x="10166" y="4176"/>
              <a:ext cx="441" cy="467"/>
            </a:xfrm>
            <a:prstGeom prst="rect">
              <a:avLst/>
            </a:prstGeom>
          </p:spPr>
        </p:pic>
        <p:pic>
          <p:nvPicPr>
            <p:cNvPr id="9" name="图片 8"/>
            <p:cNvPicPr>
              <a:picLocks noChangeAspect="1"/>
            </p:cNvPicPr>
            <p:nvPr/>
          </p:nvPicPr>
          <p:blipFill>
            <a:blip r:embed="rId3" cstate="print"/>
            <a:stretch>
              <a:fillRect/>
            </a:stretch>
          </p:blipFill>
          <p:spPr>
            <a:xfrm>
              <a:off x="10166" y="6459"/>
              <a:ext cx="441" cy="467"/>
            </a:xfrm>
            <a:prstGeom prst="rect">
              <a:avLst/>
            </a:prstGeom>
          </p:spPr>
        </p:pic>
        <p:pic>
          <p:nvPicPr>
            <p:cNvPr id="12" name="图片 11"/>
            <p:cNvPicPr>
              <a:picLocks noChangeAspect="1"/>
            </p:cNvPicPr>
            <p:nvPr/>
          </p:nvPicPr>
          <p:blipFill>
            <a:blip r:embed="rId3" cstate="print"/>
            <a:stretch>
              <a:fillRect/>
            </a:stretch>
          </p:blipFill>
          <p:spPr>
            <a:xfrm>
              <a:off x="10166" y="6966"/>
              <a:ext cx="441" cy="467"/>
            </a:xfrm>
            <a:prstGeom prst="rect">
              <a:avLst/>
            </a:prstGeom>
          </p:spPr>
        </p:pic>
        <p:pic>
          <p:nvPicPr>
            <p:cNvPr id="16" name="图片 15"/>
            <p:cNvPicPr>
              <a:picLocks noChangeAspect="1"/>
            </p:cNvPicPr>
            <p:nvPr/>
          </p:nvPicPr>
          <p:blipFill>
            <a:blip r:embed="rId3" cstate="print"/>
            <a:stretch>
              <a:fillRect/>
            </a:stretch>
          </p:blipFill>
          <p:spPr>
            <a:xfrm>
              <a:off x="10166" y="7520"/>
              <a:ext cx="441" cy="467"/>
            </a:xfrm>
            <a:prstGeom prst="rect">
              <a:avLst/>
            </a:prstGeom>
          </p:spPr>
        </p:pic>
        <p:pic>
          <p:nvPicPr>
            <p:cNvPr id="17" name="图片 16"/>
            <p:cNvPicPr>
              <a:picLocks noChangeAspect="1"/>
            </p:cNvPicPr>
            <p:nvPr/>
          </p:nvPicPr>
          <p:blipFill>
            <a:blip r:embed="rId3" cstate="print"/>
            <a:stretch>
              <a:fillRect/>
            </a:stretch>
          </p:blipFill>
          <p:spPr>
            <a:xfrm>
              <a:off x="10166" y="3044"/>
              <a:ext cx="441" cy="467"/>
            </a:xfrm>
            <a:prstGeom prst="rect">
              <a:avLst/>
            </a:prstGeom>
          </p:spPr>
        </p:pic>
      </p:grpSp>
      <p:pic>
        <p:nvPicPr>
          <p:cNvPr id="19" name="图片 18"/>
          <p:cNvPicPr>
            <a:picLocks noChangeAspect="1"/>
          </p:cNvPicPr>
          <p:nvPr/>
        </p:nvPicPr>
        <p:blipFill>
          <a:blip r:embed="rId4" cstate="print"/>
          <a:stretch>
            <a:fillRect/>
          </a:stretch>
        </p:blipFill>
        <p:spPr>
          <a:xfrm>
            <a:off x="8078470" y="3167380"/>
            <a:ext cx="623570" cy="582930"/>
          </a:xfrm>
          <a:prstGeom prst="rect">
            <a:avLst/>
          </a:prstGeom>
        </p:spPr>
      </p:pic>
      <p:grpSp>
        <p:nvGrpSpPr>
          <p:cNvPr id="5" name="组合 20"/>
          <p:cNvGrpSpPr/>
          <p:nvPr/>
        </p:nvGrpSpPr>
        <p:grpSpPr>
          <a:xfrm>
            <a:off x="6953250" y="1487170"/>
            <a:ext cx="466090" cy="2586990"/>
            <a:chOff x="10581" y="2496"/>
            <a:chExt cx="734" cy="4074"/>
          </a:xfrm>
        </p:grpSpPr>
        <p:pic>
          <p:nvPicPr>
            <p:cNvPr id="29" name="图片 28"/>
            <p:cNvPicPr>
              <a:picLocks noChangeAspect="1"/>
            </p:cNvPicPr>
            <p:nvPr/>
          </p:nvPicPr>
          <p:blipFill>
            <a:blip r:embed="rId5" cstate="print"/>
            <a:stretch>
              <a:fillRect/>
            </a:stretch>
          </p:blipFill>
          <p:spPr>
            <a:xfrm>
              <a:off x="10607" y="2496"/>
              <a:ext cx="708" cy="711"/>
            </a:xfrm>
            <a:prstGeom prst="rect">
              <a:avLst/>
            </a:prstGeom>
          </p:spPr>
        </p:pic>
        <p:pic>
          <p:nvPicPr>
            <p:cNvPr id="33" name="图片 32"/>
            <p:cNvPicPr>
              <a:picLocks noChangeAspect="1"/>
            </p:cNvPicPr>
            <p:nvPr/>
          </p:nvPicPr>
          <p:blipFill>
            <a:blip r:embed="rId5" cstate="print"/>
            <a:stretch>
              <a:fillRect/>
            </a:stretch>
          </p:blipFill>
          <p:spPr>
            <a:xfrm>
              <a:off x="10581" y="5860"/>
              <a:ext cx="708" cy="711"/>
            </a:xfrm>
            <a:prstGeom prst="rect">
              <a:avLst/>
            </a:prstGeom>
          </p:spPr>
        </p:pic>
      </p:grpSp>
      <p:grpSp>
        <p:nvGrpSpPr>
          <p:cNvPr id="6" name="组合 34"/>
          <p:cNvGrpSpPr/>
          <p:nvPr/>
        </p:nvGrpSpPr>
        <p:grpSpPr>
          <a:xfrm>
            <a:off x="7582535" y="1176020"/>
            <a:ext cx="344170" cy="2112645"/>
            <a:chOff x="11271" y="1946"/>
            <a:chExt cx="542" cy="3327"/>
          </a:xfrm>
        </p:grpSpPr>
        <p:pic>
          <p:nvPicPr>
            <p:cNvPr id="36" name="图片 35"/>
            <p:cNvPicPr>
              <a:picLocks noChangeAspect="1"/>
            </p:cNvPicPr>
            <p:nvPr/>
          </p:nvPicPr>
          <p:blipFill>
            <a:blip r:embed="rId6" cstate="print"/>
            <a:stretch>
              <a:fillRect/>
            </a:stretch>
          </p:blipFill>
          <p:spPr>
            <a:xfrm>
              <a:off x="11271" y="1946"/>
              <a:ext cx="542" cy="550"/>
            </a:xfrm>
            <a:prstGeom prst="rect">
              <a:avLst/>
            </a:prstGeom>
          </p:spPr>
        </p:pic>
        <p:pic>
          <p:nvPicPr>
            <p:cNvPr id="37" name="图片 36"/>
            <p:cNvPicPr>
              <a:picLocks noChangeAspect="1"/>
            </p:cNvPicPr>
            <p:nvPr/>
          </p:nvPicPr>
          <p:blipFill>
            <a:blip r:embed="rId6" cstate="print"/>
            <a:stretch>
              <a:fillRect/>
            </a:stretch>
          </p:blipFill>
          <p:spPr>
            <a:xfrm>
              <a:off x="11271" y="4723"/>
              <a:ext cx="542" cy="550"/>
            </a:xfrm>
            <a:prstGeom prst="rect">
              <a:avLst/>
            </a:prstGeom>
          </p:spPr>
        </p:pic>
      </p:grpSp>
      <p:sp>
        <p:nvSpPr>
          <p:cNvPr id="13" name="文本框 12"/>
          <p:cNvSpPr txBox="1"/>
          <p:nvPr/>
        </p:nvSpPr>
        <p:spPr>
          <a:xfrm>
            <a:off x="6620510" y="922655"/>
            <a:ext cx="256540" cy="288290"/>
          </a:xfrm>
          <a:prstGeom prst="rect">
            <a:avLst/>
          </a:prstGeom>
          <a:noFill/>
        </p:spPr>
        <p:txBody>
          <a:bodyPr wrap="square" rtlCol="0">
            <a:normAutofit fontScale="75000" lnSpcReduction="10000"/>
          </a:bodyPr>
          <a:lstStyle/>
          <a:p>
            <a:r>
              <a:rPr lang="en-US" altLang="zh-CN" dirty="0"/>
              <a:t>1</a:t>
            </a:r>
          </a:p>
        </p:txBody>
      </p:sp>
      <p:sp>
        <p:nvSpPr>
          <p:cNvPr id="14" name="文本框 13"/>
          <p:cNvSpPr txBox="1"/>
          <p:nvPr/>
        </p:nvSpPr>
        <p:spPr>
          <a:xfrm>
            <a:off x="6620510" y="2290445"/>
            <a:ext cx="256540" cy="288290"/>
          </a:xfrm>
          <a:prstGeom prst="rect">
            <a:avLst/>
          </a:prstGeom>
          <a:noFill/>
        </p:spPr>
        <p:txBody>
          <a:bodyPr wrap="square" rtlCol="0">
            <a:normAutofit fontScale="75000" lnSpcReduction="10000"/>
          </a:bodyPr>
          <a:lstStyle/>
          <a:p>
            <a:r>
              <a:rPr lang="en-US" altLang="zh-CN" dirty="0"/>
              <a:t>1</a:t>
            </a:r>
          </a:p>
        </p:txBody>
      </p:sp>
      <p:sp>
        <p:nvSpPr>
          <p:cNvPr id="15" name="文本框 14"/>
          <p:cNvSpPr txBox="1"/>
          <p:nvPr/>
        </p:nvSpPr>
        <p:spPr>
          <a:xfrm>
            <a:off x="6617970" y="2667635"/>
            <a:ext cx="256540" cy="288290"/>
          </a:xfrm>
          <a:prstGeom prst="rect">
            <a:avLst/>
          </a:prstGeom>
          <a:noFill/>
        </p:spPr>
        <p:txBody>
          <a:bodyPr wrap="square" rtlCol="0">
            <a:normAutofit fontScale="75000" lnSpcReduction="10000"/>
          </a:bodyPr>
          <a:lstStyle/>
          <a:p>
            <a:r>
              <a:rPr lang="en-US" altLang="zh-CN" dirty="0"/>
              <a:t>1</a:t>
            </a:r>
          </a:p>
        </p:txBody>
      </p:sp>
      <p:sp>
        <p:nvSpPr>
          <p:cNvPr id="18" name="文本框 17"/>
          <p:cNvSpPr txBox="1"/>
          <p:nvPr/>
        </p:nvSpPr>
        <p:spPr>
          <a:xfrm>
            <a:off x="6616065" y="4135120"/>
            <a:ext cx="256540" cy="288290"/>
          </a:xfrm>
          <a:prstGeom prst="rect">
            <a:avLst/>
          </a:prstGeom>
          <a:noFill/>
        </p:spPr>
        <p:txBody>
          <a:bodyPr wrap="square" rtlCol="0">
            <a:normAutofit fontScale="75000" lnSpcReduction="10000"/>
          </a:bodyPr>
          <a:lstStyle/>
          <a:p>
            <a:r>
              <a:rPr lang="en-US" altLang="zh-CN" dirty="0"/>
              <a:t>1</a:t>
            </a:r>
          </a:p>
        </p:txBody>
      </p:sp>
      <p:sp>
        <p:nvSpPr>
          <p:cNvPr id="20" name="文本框 19"/>
          <p:cNvSpPr txBox="1"/>
          <p:nvPr/>
        </p:nvSpPr>
        <p:spPr>
          <a:xfrm>
            <a:off x="6597650" y="4431665"/>
            <a:ext cx="256540" cy="288290"/>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6617970" y="1933575"/>
            <a:ext cx="256540" cy="288290"/>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6614795" y="4796790"/>
            <a:ext cx="256540" cy="288290"/>
          </a:xfrm>
          <a:prstGeom prst="rect">
            <a:avLst/>
          </a:prstGeom>
          <a:noFill/>
        </p:spPr>
        <p:txBody>
          <a:bodyPr wrap="square" rtlCol="0">
            <a:normAutofit fontScale="75000" lnSpcReduction="10000"/>
          </a:bodyPr>
          <a:lstStyle/>
          <a:p>
            <a:r>
              <a:rPr lang="en-US" altLang="zh-CN" dirty="0"/>
              <a:t>1</a:t>
            </a:r>
          </a:p>
        </p:txBody>
      </p:sp>
      <p:sp>
        <p:nvSpPr>
          <p:cNvPr id="21" name="文本框 20"/>
          <p:cNvSpPr txBox="1"/>
          <p:nvPr/>
        </p:nvSpPr>
        <p:spPr>
          <a:xfrm>
            <a:off x="7303770" y="3820795"/>
            <a:ext cx="256540" cy="280670"/>
          </a:xfrm>
          <a:prstGeom prst="rect">
            <a:avLst/>
          </a:prstGeom>
          <a:noFill/>
        </p:spPr>
        <p:txBody>
          <a:bodyPr wrap="square" rtlCol="0">
            <a:normAutofit fontScale="75000" lnSpcReduction="10000"/>
          </a:bodyPr>
          <a:lstStyle/>
          <a:p>
            <a:r>
              <a:rPr lang="en-US" altLang="zh-CN" dirty="0"/>
              <a:t>0</a:t>
            </a:r>
          </a:p>
        </p:txBody>
      </p:sp>
      <p:sp>
        <p:nvSpPr>
          <p:cNvPr id="22" name="文本框 21"/>
          <p:cNvSpPr txBox="1"/>
          <p:nvPr/>
        </p:nvSpPr>
        <p:spPr>
          <a:xfrm>
            <a:off x="7336155" y="1604645"/>
            <a:ext cx="256540" cy="280670"/>
          </a:xfrm>
          <a:prstGeom prst="rect">
            <a:avLst/>
          </a:prstGeom>
          <a:noFill/>
        </p:spPr>
        <p:txBody>
          <a:bodyPr wrap="square" rtlCol="0">
            <a:normAutofit fontScale="75000" lnSpcReduction="10000"/>
          </a:bodyPr>
          <a:lstStyle/>
          <a:p>
            <a:r>
              <a:rPr lang="en-US" altLang="zh-CN" dirty="0"/>
              <a:t>0</a:t>
            </a:r>
          </a:p>
        </p:txBody>
      </p:sp>
      <p:sp>
        <p:nvSpPr>
          <p:cNvPr id="35" name="文本框 34"/>
          <p:cNvSpPr txBox="1"/>
          <p:nvPr/>
        </p:nvSpPr>
        <p:spPr>
          <a:xfrm>
            <a:off x="7884160" y="1227455"/>
            <a:ext cx="256540" cy="295910"/>
          </a:xfrm>
          <a:prstGeom prst="rect">
            <a:avLst/>
          </a:prstGeom>
          <a:noFill/>
        </p:spPr>
        <p:txBody>
          <a:bodyPr wrap="square" rtlCol="0">
            <a:normAutofit fontScale="75000" lnSpcReduction="10000"/>
          </a:bodyPr>
          <a:lstStyle/>
          <a:p>
            <a:r>
              <a:rPr lang="en-US" altLang="zh-CN" dirty="0"/>
              <a:t>2</a:t>
            </a:r>
          </a:p>
        </p:txBody>
      </p:sp>
      <p:sp>
        <p:nvSpPr>
          <p:cNvPr id="23" name="文本框 22"/>
          <p:cNvSpPr txBox="1"/>
          <p:nvPr/>
        </p:nvSpPr>
        <p:spPr>
          <a:xfrm>
            <a:off x="7849870" y="3025775"/>
            <a:ext cx="256540" cy="295910"/>
          </a:xfrm>
          <a:prstGeom prst="rect">
            <a:avLst/>
          </a:prstGeom>
          <a:noFill/>
        </p:spPr>
        <p:txBody>
          <a:bodyPr wrap="square" rtlCol="0">
            <a:normAutofit fontScale="75000" lnSpcReduction="10000"/>
          </a:bodyPr>
          <a:lstStyle/>
          <a:p>
            <a:r>
              <a:rPr lang="en-US" altLang="zh-CN" dirty="0"/>
              <a:t>2</a:t>
            </a:r>
          </a:p>
        </p:txBody>
      </p:sp>
      <p:sp>
        <p:nvSpPr>
          <p:cNvPr id="25" name="文本框 24"/>
          <p:cNvSpPr txBox="1"/>
          <p:nvPr/>
        </p:nvSpPr>
        <p:spPr>
          <a:xfrm>
            <a:off x="8639810" y="3321685"/>
            <a:ext cx="256540" cy="295910"/>
          </a:xfrm>
          <a:prstGeom prst="rect">
            <a:avLst/>
          </a:prstGeom>
          <a:noFill/>
        </p:spPr>
        <p:txBody>
          <a:bodyPr wrap="square" rtlCol="0">
            <a:normAutofit fontScale="75000" lnSpcReduction="10000"/>
          </a:bodyPr>
          <a:lstStyle/>
          <a:p>
            <a:r>
              <a:rPr lang="en-US" altLang="zh-CN" dirty="0"/>
              <a:t>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98425" y="88900"/>
          <a:ext cx="8962390" cy="4988560"/>
        </p:xfrm>
        <a:graphic>
          <a:graphicData uri="http://schemas.openxmlformats.org/drawingml/2006/table">
            <a:tbl>
              <a:tblPr firstRow="1" bandRow="1">
                <a:tableStyleId>{5C22544A-7EE6-4342-B048-85BDC9FD1C3A}</a:tableStyleId>
              </a:tblPr>
              <a:tblGrid>
                <a:gridCol w="521970"/>
                <a:gridCol w="743585"/>
                <a:gridCol w="598170"/>
                <a:gridCol w="629920"/>
                <a:gridCol w="672465"/>
                <a:gridCol w="814705"/>
                <a:gridCol w="652780"/>
                <a:gridCol w="705485"/>
                <a:gridCol w="793750"/>
                <a:gridCol w="2829560"/>
              </a:tblGrid>
              <a:tr h="356870">
                <a:tc rowSpan="2">
                  <a:txBody>
                    <a:bodyPr/>
                    <a:lstStyle/>
                    <a:p>
                      <a:pPr indent="0" algn="ctr">
                        <a:buNone/>
                      </a:pPr>
                      <a:endParaRPr lang="en-US" altLang="en-US" sz="1000" b="1" dirty="0">
                        <a:solidFill>
                          <a:srgbClr val="000000"/>
                        </a:solidFill>
                        <a:latin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支出</a:t>
                      </a:r>
                      <a:endParaRPr lang="zh-CN" altLang="zh-CN"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支出合计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费用</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费用合计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800" b="1">
                          <a:solidFill>
                            <a:srgbClr val="000000"/>
                          </a:solidFill>
                          <a:ea typeface="宋体" panose="02010600030101010101" pitchFamily="2" charset="-122"/>
                        </a:rPr>
                        <a:t>生活幸福指数</a:t>
                      </a:r>
                      <a:endParaRPr lang="zh-CN" altLang="en-US" sz="18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25400" cap="flat" cmpd="sng">
                      <a:solidFill>
                        <a:srgbClr val="A9D08E"/>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vMerge="1">
                  <a:txBody>
                    <a:bodyPr/>
                    <a:lstStyle/>
                    <a:p>
                      <a:endParaRPr lang="zh-CN"/>
                    </a:p>
                  </a:txBody>
                  <a:tcP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r>
              <a:tr h="356870">
                <a:tc>
                  <a:txBody>
                    <a:bodyPr/>
                    <a:lstStyle/>
                    <a:p>
                      <a:pPr indent="0">
                        <a:buNone/>
                      </a:pPr>
                      <a:r>
                        <a:rPr lang="zh-CN" sz="1000" b="1">
                          <a:solidFill>
                            <a:srgbClr val="000000"/>
                          </a:solidFill>
                          <a:ea typeface="宋体" panose="02010600030101010101" pitchFamily="2" charset="-122"/>
                        </a:rPr>
                        <a:t>3月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4月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5月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6月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7月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1">
                        <a:lumMod val="60000"/>
                        <a:lumOff val="40000"/>
                      </a:schemeClr>
                    </a:solidFill>
                  </a:tcPr>
                </a:tc>
              </a:tr>
              <a:tr h="356870">
                <a:tc>
                  <a:txBody>
                    <a:bodyPr/>
                    <a:lstStyle/>
                    <a:p>
                      <a:pPr indent="0">
                        <a:buNone/>
                      </a:pPr>
                      <a:r>
                        <a:rPr lang="zh-CN" sz="1000" b="1">
                          <a:solidFill>
                            <a:srgbClr val="000000"/>
                          </a:solidFill>
                          <a:ea typeface="宋体" panose="02010600030101010101" pitchFamily="2" charset="-122"/>
                        </a:rPr>
                        <a:t>8月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250">
                <a:tc>
                  <a:txBody>
                    <a:bodyPr/>
                    <a:lstStyle/>
                    <a:p>
                      <a:pPr indent="0">
                        <a:buNone/>
                      </a:pPr>
                      <a:r>
                        <a:rPr lang="zh-CN" sz="1000" b="1">
                          <a:solidFill>
                            <a:srgbClr val="000000"/>
                          </a:solidFill>
                          <a:ea typeface="宋体" panose="02010600030101010101" pitchFamily="2" charset="-122"/>
                        </a:rPr>
                        <a:t>9月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10月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A9D08E"/>
                      </a:solidFill>
                      <a:prstDash val="solid"/>
                      <a:headEnd type="none" w="med" len="med"/>
                      <a:tailEnd type="none" w="med" len="med"/>
                    </a:lnB>
                    <a:lnTlToBr>
                      <a:noFill/>
                    </a:lnTlToBr>
                    <a:lnBlToTr>
                      <a:noFill/>
                    </a:lnBlToTr>
                    <a:noFill/>
                  </a:tcPr>
                </a:tc>
              </a:tr>
            </a:tbl>
          </a:graphicData>
        </a:graphic>
      </p:graphicFrame>
      <p:grpSp>
        <p:nvGrpSpPr>
          <p:cNvPr id="3" name="组合 2"/>
          <p:cNvGrpSpPr/>
          <p:nvPr/>
        </p:nvGrpSpPr>
        <p:grpSpPr>
          <a:xfrm>
            <a:off x="6383655" y="859155"/>
            <a:ext cx="279400" cy="4140200"/>
            <a:chOff x="10166" y="1466"/>
            <a:chExt cx="440" cy="6520"/>
          </a:xfrm>
        </p:grpSpPr>
        <p:pic>
          <p:nvPicPr>
            <p:cNvPr id="4" name="图片 3"/>
            <p:cNvPicPr>
              <a:picLocks noChangeAspect="1"/>
            </p:cNvPicPr>
            <p:nvPr/>
          </p:nvPicPr>
          <p:blipFill>
            <a:blip r:embed="rId3" cstate="print"/>
            <a:stretch>
              <a:fillRect/>
            </a:stretch>
          </p:blipFill>
          <p:spPr>
            <a:xfrm>
              <a:off x="10166" y="1466"/>
              <a:ext cx="441" cy="467"/>
            </a:xfrm>
            <a:prstGeom prst="rect">
              <a:avLst/>
            </a:prstGeom>
          </p:spPr>
        </p:pic>
        <p:pic>
          <p:nvPicPr>
            <p:cNvPr id="7" name="图片 6"/>
            <p:cNvPicPr>
              <a:picLocks noChangeAspect="1"/>
            </p:cNvPicPr>
            <p:nvPr/>
          </p:nvPicPr>
          <p:blipFill>
            <a:blip r:embed="rId3" cstate="print"/>
            <a:stretch>
              <a:fillRect/>
            </a:stretch>
          </p:blipFill>
          <p:spPr>
            <a:xfrm>
              <a:off x="10166" y="3594"/>
              <a:ext cx="441" cy="467"/>
            </a:xfrm>
            <a:prstGeom prst="rect">
              <a:avLst/>
            </a:prstGeom>
          </p:spPr>
        </p:pic>
        <p:pic>
          <p:nvPicPr>
            <p:cNvPr id="8" name="图片 7"/>
            <p:cNvPicPr>
              <a:picLocks noChangeAspect="1"/>
            </p:cNvPicPr>
            <p:nvPr/>
          </p:nvPicPr>
          <p:blipFill>
            <a:blip r:embed="rId3" cstate="print"/>
            <a:stretch>
              <a:fillRect/>
            </a:stretch>
          </p:blipFill>
          <p:spPr>
            <a:xfrm>
              <a:off x="10166" y="4176"/>
              <a:ext cx="441" cy="467"/>
            </a:xfrm>
            <a:prstGeom prst="rect">
              <a:avLst/>
            </a:prstGeom>
          </p:spPr>
        </p:pic>
        <p:pic>
          <p:nvPicPr>
            <p:cNvPr id="9" name="图片 8"/>
            <p:cNvPicPr>
              <a:picLocks noChangeAspect="1"/>
            </p:cNvPicPr>
            <p:nvPr/>
          </p:nvPicPr>
          <p:blipFill>
            <a:blip r:embed="rId3" cstate="print"/>
            <a:stretch>
              <a:fillRect/>
            </a:stretch>
          </p:blipFill>
          <p:spPr>
            <a:xfrm>
              <a:off x="10166" y="6459"/>
              <a:ext cx="441" cy="467"/>
            </a:xfrm>
            <a:prstGeom prst="rect">
              <a:avLst/>
            </a:prstGeom>
          </p:spPr>
        </p:pic>
        <p:pic>
          <p:nvPicPr>
            <p:cNvPr id="12" name="图片 11"/>
            <p:cNvPicPr>
              <a:picLocks noChangeAspect="1"/>
            </p:cNvPicPr>
            <p:nvPr/>
          </p:nvPicPr>
          <p:blipFill>
            <a:blip r:embed="rId3" cstate="print"/>
            <a:stretch>
              <a:fillRect/>
            </a:stretch>
          </p:blipFill>
          <p:spPr>
            <a:xfrm>
              <a:off x="10166" y="6966"/>
              <a:ext cx="441" cy="467"/>
            </a:xfrm>
            <a:prstGeom prst="rect">
              <a:avLst/>
            </a:prstGeom>
          </p:spPr>
        </p:pic>
        <p:pic>
          <p:nvPicPr>
            <p:cNvPr id="16" name="图片 15"/>
            <p:cNvPicPr>
              <a:picLocks noChangeAspect="1"/>
            </p:cNvPicPr>
            <p:nvPr/>
          </p:nvPicPr>
          <p:blipFill>
            <a:blip r:embed="rId3" cstate="print"/>
            <a:stretch>
              <a:fillRect/>
            </a:stretch>
          </p:blipFill>
          <p:spPr>
            <a:xfrm>
              <a:off x="10166" y="7520"/>
              <a:ext cx="441" cy="467"/>
            </a:xfrm>
            <a:prstGeom prst="rect">
              <a:avLst/>
            </a:prstGeom>
          </p:spPr>
        </p:pic>
        <p:pic>
          <p:nvPicPr>
            <p:cNvPr id="17" name="图片 16"/>
            <p:cNvPicPr>
              <a:picLocks noChangeAspect="1"/>
            </p:cNvPicPr>
            <p:nvPr/>
          </p:nvPicPr>
          <p:blipFill>
            <a:blip r:embed="rId3" cstate="print"/>
            <a:stretch>
              <a:fillRect/>
            </a:stretch>
          </p:blipFill>
          <p:spPr>
            <a:xfrm>
              <a:off x="10166" y="3044"/>
              <a:ext cx="441" cy="467"/>
            </a:xfrm>
            <a:prstGeom prst="rect">
              <a:avLst/>
            </a:prstGeom>
          </p:spPr>
        </p:pic>
      </p:grpSp>
      <p:pic>
        <p:nvPicPr>
          <p:cNvPr id="19" name="图片 18"/>
          <p:cNvPicPr>
            <a:picLocks noChangeAspect="1"/>
          </p:cNvPicPr>
          <p:nvPr/>
        </p:nvPicPr>
        <p:blipFill>
          <a:blip r:embed="rId4" cstate="print"/>
          <a:stretch>
            <a:fillRect/>
          </a:stretch>
        </p:blipFill>
        <p:spPr>
          <a:xfrm>
            <a:off x="8078470" y="3167380"/>
            <a:ext cx="623570" cy="582930"/>
          </a:xfrm>
          <a:prstGeom prst="rect">
            <a:avLst/>
          </a:prstGeom>
        </p:spPr>
      </p:pic>
      <p:grpSp>
        <p:nvGrpSpPr>
          <p:cNvPr id="5" name="组合 20"/>
          <p:cNvGrpSpPr/>
          <p:nvPr/>
        </p:nvGrpSpPr>
        <p:grpSpPr>
          <a:xfrm>
            <a:off x="6953250" y="1487170"/>
            <a:ext cx="466090" cy="2586990"/>
            <a:chOff x="10581" y="2496"/>
            <a:chExt cx="734" cy="4074"/>
          </a:xfrm>
        </p:grpSpPr>
        <p:pic>
          <p:nvPicPr>
            <p:cNvPr id="29" name="图片 28"/>
            <p:cNvPicPr>
              <a:picLocks noChangeAspect="1"/>
            </p:cNvPicPr>
            <p:nvPr/>
          </p:nvPicPr>
          <p:blipFill>
            <a:blip r:embed="rId5" cstate="print"/>
            <a:stretch>
              <a:fillRect/>
            </a:stretch>
          </p:blipFill>
          <p:spPr>
            <a:xfrm>
              <a:off x="10607" y="2496"/>
              <a:ext cx="708" cy="711"/>
            </a:xfrm>
            <a:prstGeom prst="rect">
              <a:avLst/>
            </a:prstGeom>
          </p:spPr>
        </p:pic>
        <p:pic>
          <p:nvPicPr>
            <p:cNvPr id="33" name="图片 32"/>
            <p:cNvPicPr>
              <a:picLocks noChangeAspect="1"/>
            </p:cNvPicPr>
            <p:nvPr/>
          </p:nvPicPr>
          <p:blipFill>
            <a:blip r:embed="rId5" cstate="print"/>
            <a:stretch>
              <a:fillRect/>
            </a:stretch>
          </p:blipFill>
          <p:spPr>
            <a:xfrm>
              <a:off x="10581" y="5860"/>
              <a:ext cx="708" cy="711"/>
            </a:xfrm>
            <a:prstGeom prst="rect">
              <a:avLst/>
            </a:prstGeom>
          </p:spPr>
        </p:pic>
      </p:grpSp>
      <p:grpSp>
        <p:nvGrpSpPr>
          <p:cNvPr id="6" name="组合 34"/>
          <p:cNvGrpSpPr/>
          <p:nvPr/>
        </p:nvGrpSpPr>
        <p:grpSpPr>
          <a:xfrm>
            <a:off x="7582535" y="1176020"/>
            <a:ext cx="344170" cy="2112645"/>
            <a:chOff x="11271" y="1946"/>
            <a:chExt cx="542" cy="3327"/>
          </a:xfrm>
        </p:grpSpPr>
        <p:pic>
          <p:nvPicPr>
            <p:cNvPr id="36" name="图片 35"/>
            <p:cNvPicPr>
              <a:picLocks noChangeAspect="1"/>
            </p:cNvPicPr>
            <p:nvPr/>
          </p:nvPicPr>
          <p:blipFill>
            <a:blip r:embed="rId6" cstate="print"/>
            <a:stretch>
              <a:fillRect/>
            </a:stretch>
          </p:blipFill>
          <p:spPr>
            <a:xfrm>
              <a:off x="11271" y="1946"/>
              <a:ext cx="542" cy="550"/>
            </a:xfrm>
            <a:prstGeom prst="rect">
              <a:avLst/>
            </a:prstGeom>
          </p:spPr>
        </p:pic>
        <p:pic>
          <p:nvPicPr>
            <p:cNvPr id="37" name="图片 36"/>
            <p:cNvPicPr>
              <a:picLocks noChangeAspect="1"/>
            </p:cNvPicPr>
            <p:nvPr/>
          </p:nvPicPr>
          <p:blipFill>
            <a:blip r:embed="rId6" cstate="print"/>
            <a:stretch>
              <a:fillRect/>
            </a:stretch>
          </p:blipFill>
          <p:spPr>
            <a:xfrm>
              <a:off x="11271" y="4723"/>
              <a:ext cx="542" cy="550"/>
            </a:xfrm>
            <a:prstGeom prst="rect">
              <a:avLst/>
            </a:prstGeom>
          </p:spPr>
        </p:pic>
      </p:grpSp>
      <p:sp>
        <p:nvSpPr>
          <p:cNvPr id="13" name="文本框 12"/>
          <p:cNvSpPr txBox="1"/>
          <p:nvPr/>
        </p:nvSpPr>
        <p:spPr>
          <a:xfrm>
            <a:off x="6620510" y="922655"/>
            <a:ext cx="256540" cy="288290"/>
          </a:xfrm>
          <a:prstGeom prst="rect">
            <a:avLst/>
          </a:prstGeom>
          <a:noFill/>
        </p:spPr>
        <p:txBody>
          <a:bodyPr wrap="square" rtlCol="0">
            <a:normAutofit fontScale="75000" lnSpcReduction="10000"/>
          </a:bodyPr>
          <a:lstStyle/>
          <a:p>
            <a:r>
              <a:rPr lang="en-US" altLang="zh-CN" dirty="0"/>
              <a:t>1</a:t>
            </a:r>
          </a:p>
        </p:txBody>
      </p:sp>
      <p:sp>
        <p:nvSpPr>
          <p:cNvPr id="14" name="文本框 13"/>
          <p:cNvSpPr txBox="1"/>
          <p:nvPr/>
        </p:nvSpPr>
        <p:spPr>
          <a:xfrm>
            <a:off x="6620510" y="2290445"/>
            <a:ext cx="256540" cy="288290"/>
          </a:xfrm>
          <a:prstGeom prst="rect">
            <a:avLst/>
          </a:prstGeom>
          <a:noFill/>
        </p:spPr>
        <p:txBody>
          <a:bodyPr wrap="square" rtlCol="0">
            <a:normAutofit fontScale="75000" lnSpcReduction="10000"/>
          </a:bodyPr>
          <a:lstStyle/>
          <a:p>
            <a:r>
              <a:rPr lang="en-US" altLang="zh-CN" dirty="0"/>
              <a:t>1</a:t>
            </a:r>
          </a:p>
        </p:txBody>
      </p:sp>
      <p:sp>
        <p:nvSpPr>
          <p:cNvPr id="15" name="文本框 14"/>
          <p:cNvSpPr txBox="1"/>
          <p:nvPr/>
        </p:nvSpPr>
        <p:spPr>
          <a:xfrm>
            <a:off x="6617970" y="2667635"/>
            <a:ext cx="256540" cy="288290"/>
          </a:xfrm>
          <a:prstGeom prst="rect">
            <a:avLst/>
          </a:prstGeom>
          <a:noFill/>
        </p:spPr>
        <p:txBody>
          <a:bodyPr wrap="square" rtlCol="0">
            <a:normAutofit fontScale="75000" lnSpcReduction="10000"/>
          </a:bodyPr>
          <a:lstStyle/>
          <a:p>
            <a:r>
              <a:rPr lang="en-US" altLang="zh-CN" dirty="0"/>
              <a:t>1</a:t>
            </a:r>
          </a:p>
        </p:txBody>
      </p:sp>
      <p:sp>
        <p:nvSpPr>
          <p:cNvPr id="18" name="文本框 17"/>
          <p:cNvSpPr txBox="1"/>
          <p:nvPr/>
        </p:nvSpPr>
        <p:spPr>
          <a:xfrm>
            <a:off x="6616065" y="4135120"/>
            <a:ext cx="256540" cy="288290"/>
          </a:xfrm>
          <a:prstGeom prst="rect">
            <a:avLst/>
          </a:prstGeom>
          <a:noFill/>
        </p:spPr>
        <p:txBody>
          <a:bodyPr wrap="square" rtlCol="0">
            <a:normAutofit fontScale="75000" lnSpcReduction="10000"/>
          </a:bodyPr>
          <a:lstStyle/>
          <a:p>
            <a:r>
              <a:rPr lang="en-US" altLang="zh-CN" dirty="0"/>
              <a:t>1</a:t>
            </a:r>
          </a:p>
        </p:txBody>
      </p:sp>
      <p:sp>
        <p:nvSpPr>
          <p:cNvPr id="20" name="文本框 19"/>
          <p:cNvSpPr txBox="1"/>
          <p:nvPr/>
        </p:nvSpPr>
        <p:spPr>
          <a:xfrm>
            <a:off x="6597650" y="4431665"/>
            <a:ext cx="256540" cy="288290"/>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6617970" y="1933575"/>
            <a:ext cx="256540" cy="288290"/>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6614795" y="4796790"/>
            <a:ext cx="256540" cy="288290"/>
          </a:xfrm>
          <a:prstGeom prst="rect">
            <a:avLst/>
          </a:prstGeom>
          <a:noFill/>
        </p:spPr>
        <p:txBody>
          <a:bodyPr wrap="square" rtlCol="0">
            <a:normAutofit fontScale="75000" lnSpcReduction="10000"/>
          </a:bodyPr>
          <a:lstStyle/>
          <a:p>
            <a:r>
              <a:rPr lang="en-US" altLang="zh-CN" dirty="0"/>
              <a:t>1</a:t>
            </a:r>
          </a:p>
        </p:txBody>
      </p:sp>
      <p:sp>
        <p:nvSpPr>
          <p:cNvPr id="21" name="文本框 20"/>
          <p:cNvSpPr txBox="1"/>
          <p:nvPr/>
        </p:nvSpPr>
        <p:spPr>
          <a:xfrm>
            <a:off x="7303770" y="3820795"/>
            <a:ext cx="256540" cy="280670"/>
          </a:xfrm>
          <a:prstGeom prst="rect">
            <a:avLst/>
          </a:prstGeom>
          <a:noFill/>
        </p:spPr>
        <p:txBody>
          <a:bodyPr wrap="square" rtlCol="0">
            <a:normAutofit fontScale="75000" lnSpcReduction="10000"/>
          </a:bodyPr>
          <a:lstStyle/>
          <a:p>
            <a:r>
              <a:rPr lang="en-US" altLang="zh-CN" dirty="0"/>
              <a:t>0</a:t>
            </a:r>
          </a:p>
        </p:txBody>
      </p:sp>
      <p:sp>
        <p:nvSpPr>
          <p:cNvPr id="22" name="文本框 21"/>
          <p:cNvSpPr txBox="1"/>
          <p:nvPr/>
        </p:nvSpPr>
        <p:spPr>
          <a:xfrm>
            <a:off x="7336155" y="1604645"/>
            <a:ext cx="256540" cy="280670"/>
          </a:xfrm>
          <a:prstGeom prst="rect">
            <a:avLst/>
          </a:prstGeom>
          <a:noFill/>
        </p:spPr>
        <p:txBody>
          <a:bodyPr wrap="square" rtlCol="0">
            <a:normAutofit fontScale="75000" lnSpcReduction="10000"/>
          </a:bodyPr>
          <a:lstStyle/>
          <a:p>
            <a:r>
              <a:rPr lang="en-US" altLang="zh-CN" dirty="0"/>
              <a:t>0</a:t>
            </a:r>
          </a:p>
        </p:txBody>
      </p:sp>
      <p:sp>
        <p:nvSpPr>
          <p:cNvPr id="35" name="文本框 34"/>
          <p:cNvSpPr txBox="1"/>
          <p:nvPr/>
        </p:nvSpPr>
        <p:spPr>
          <a:xfrm>
            <a:off x="7884160" y="1227455"/>
            <a:ext cx="256540" cy="295910"/>
          </a:xfrm>
          <a:prstGeom prst="rect">
            <a:avLst/>
          </a:prstGeom>
          <a:noFill/>
        </p:spPr>
        <p:txBody>
          <a:bodyPr wrap="square" rtlCol="0">
            <a:normAutofit fontScale="75000" lnSpcReduction="10000"/>
          </a:bodyPr>
          <a:lstStyle/>
          <a:p>
            <a:r>
              <a:rPr lang="en-US" altLang="zh-CN" dirty="0"/>
              <a:t>2</a:t>
            </a:r>
          </a:p>
        </p:txBody>
      </p:sp>
      <p:sp>
        <p:nvSpPr>
          <p:cNvPr id="23" name="文本框 22"/>
          <p:cNvSpPr txBox="1"/>
          <p:nvPr/>
        </p:nvSpPr>
        <p:spPr>
          <a:xfrm>
            <a:off x="7849870" y="3025775"/>
            <a:ext cx="256540" cy="295910"/>
          </a:xfrm>
          <a:prstGeom prst="rect">
            <a:avLst/>
          </a:prstGeom>
          <a:noFill/>
        </p:spPr>
        <p:txBody>
          <a:bodyPr wrap="square" rtlCol="0">
            <a:normAutofit fontScale="75000" lnSpcReduction="10000"/>
          </a:bodyPr>
          <a:lstStyle/>
          <a:p>
            <a:r>
              <a:rPr lang="en-US" altLang="zh-CN" dirty="0"/>
              <a:t>2</a:t>
            </a:r>
          </a:p>
        </p:txBody>
      </p:sp>
      <p:sp>
        <p:nvSpPr>
          <p:cNvPr id="25" name="文本框 24"/>
          <p:cNvSpPr txBox="1"/>
          <p:nvPr/>
        </p:nvSpPr>
        <p:spPr>
          <a:xfrm>
            <a:off x="8639810" y="3321685"/>
            <a:ext cx="256540" cy="295910"/>
          </a:xfrm>
          <a:prstGeom prst="rect">
            <a:avLst/>
          </a:prstGeom>
          <a:noFill/>
        </p:spPr>
        <p:txBody>
          <a:bodyPr wrap="square" rtlCol="0">
            <a:normAutofit fontScale="75000" lnSpcReduction="10000"/>
          </a:bodyPr>
          <a:lstStyle/>
          <a:p>
            <a:r>
              <a:rPr lang="en-US" altLang="zh-CN" dirty="0"/>
              <a:t>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98425" y="88900"/>
          <a:ext cx="8962390" cy="4988560"/>
        </p:xfrm>
        <a:graphic>
          <a:graphicData uri="http://schemas.openxmlformats.org/drawingml/2006/table">
            <a:tbl>
              <a:tblPr firstRow="1" bandRow="1">
                <a:tableStyleId>{5C22544A-7EE6-4342-B048-85BDC9FD1C3A}</a:tableStyleId>
              </a:tblPr>
              <a:tblGrid>
                <a:gridCol w="521970"/>
                <a:gridCol w="743585"/>
                <a:gridCol w="598170"/>
                <a:gridCol w="629920"/>
                <a:gridCol w="672465"/>
                <a:gridCol w="814705"/>
                <a:gridCol w="652780"/>
                <a:gridCol w="705485"/>
                <a:gridCol w="793750"/>
                <a:gridCol w="2829560"/>
              </a:tblGrid>
              <a:tr h="356870">
                <a:tc rowSpan="2">
                  <a:txBody>
                    <a:bodyPr/>
                    <a:lstStyle/>
                    <a:p>
                      <a:pPr indent="0" algn="ctr">
                        <a:buNone/>
                      </a:pPr>
                      <a:endParaRPr lang="en-US" altLang="en-US" sz="1000" b="1" dirty="0">
                        <a:solidFill>
                          <a:srgbClr val="000000"/>
                        </a:solidFill>
                        <a:latin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支出</a:t>
                      </a:r>
                      <a:endParaRPr lang="zh-CN" altLang="zh-CN"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支出合计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费用</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费用合计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800" b="1">
                          <a:solidFill>
                            <a:srgbClr val="000000"/>
                          </a:solidFill>
                          <a:ea typeface="宋体" panose="02010600030101010101" pitchFamily="2" charset="-122"/>
                        </a:rPr>
                        <a:t>生活幸福指数</a:t>
                      </a:r>
                      <a:endParaRPr lang="zh-CN" altLang="en-US" sz="18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25400" cap="flat" cmpd="sng">
                      <a:solidFill>
                        <a:srgbClr val="A9D08E"/>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vMerge="1">
                  <a:txBody>
                    <a:bodyPr/>
                    <a:lstStyle/>
                    <a:p>
                      <a:endParaRPr lang="zh-CN"/>
                    </a:p>
                  </a:txBody>
                  <a:tcP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3月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4月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5月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6月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7月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8月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5702"/>
                    </a:solid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5702"/>
                    </a:solid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5702"/>
                    </a:solid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5702"/>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5702"/>
                    </a:solidFill>
                  </a:tcPr>
                </a:tc>
              </a:tr>
              <a:tr h="349250">
                <a:tc>
                  <a:txBody>
                    <a:bodyPr/>
                    <a:lstStyle/>
                    <a:p>
                      <a:pPr indent="0">
                        <a:buNone/>
                      </a:pPr>
                      <a:r>
                        <a:rPr lang="zh-CN" sz="1000" b="1">
                          <a:solidFill>
                            <a:srgbClr val="000000"/>
                          </a:solidFill>
                          <a:ea typeface="宋体" panose="02010600030101010101" pitchFamily="2" charset="-122"/>
                        </a:rPr>
                        <a:t>9月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10月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A9D08E"/>
                      </a:solidFill>
                      <a:prstDash val="solid"/>
                      <a:headEnd type="none" w="med" len="med"/>
                      <a:tailEnd type="none" w="med" len="med"/>
                    </a:lnB>
                    <a:lnTlToBr>
                      <a:noFill/>
                    </a:lnTlToBr>
                    <a:lnBlToTr>
                      <a:noFill/>
                    </a:lnBlToTr>
                    <a:noFill/>
                  </a:tcPr>
                </a:tc>
              </a:tr>
            </a:tbl>
          </a:graphicData>
        </a:graphic>
      </p:graphicFrame>
      <p:grpSp>
        <p:nvGrpSpPr>
          <p:cNvPr id="3" name="组合 2"/>
          <p:cNvGrpSpPr/>
          <p:nvPr/>
        </p:nvGrpSpPr>
        <p:grpSpPr>
          <a:xfrm>
            <a:off x="6383655" y="859155"/>
            <a:ext cx="279400" cy="4140200"/>
            <a:chOff x="10166" y="1466"/>
            <a:chExt cx="440" cy="6520"/>
          </a:xfrm>
        </p:grpSpPr>
        <p:pic>
          <p:nvPicPr>
            <p:cNvPr id="4" name="图片 3"/>
            <p:cNvPicPr>
              <a:picLocks noChangeAspect="1"/>
            </p:cNvPicPr>
            <p:nvPr/>
          </p:nvPicPr>
          <p:blipFill>
            <a:blip r:embed="rId3" cstate="print"/>
            <a:stretch>
              <a:fillRect/>
            </a:stretch>
          </p:blipFill>
          <p:spPr>
            <a:xfrm>
              <a:off x="10166" y="1466"/>
              <a:ext cx="441" cy="467"/>
            </a:xfrm>
            <a:prstGeom prst="rect">
              <a:avLst/>
            </a:prstGeom>
          </p:spPr>
        </p:pic>
        <p:pic>
          <p:nvPicPr>
            <p:cNvPr id="7" name="图片 6"/>
            <p:cNvPicPr>
              <a:picLocks noChangeAspect="1"/>
            </p:cNvPicPr>
            <p:nvPr/>
          </p:nvPicPr>
          <p:blipFill>
            <a:blip r:embed="rId3" cstate="print"/>
            <a:stretch>
              <a:fillRect/>
            </a:stretch>
          </p:blipFill>
          <p:spPr>
            <a:xfrm>
              <a:off x="10166" y="3594"/>
              <a:ext cx="441" cy="467"/>
            </a:xfrm>
            <a:prstGeom prst="rect">
              <a:avLst/>
            </a:prstGeom>
          </p:spPr>
        </p:pic>
        <p:pic>
          <p:nvPicPr>
            <p:cNvPr id="8" name="图片 7"/>
            <p:cNvPicPr>
              <a:picLocks noChangeAspect="1"/>
            </p:cNvPicPr>
            <p:nvPr/>
          </p:nvPicPr>
          <p:blipFill>
            <a:blip r:embed="rId3" cstate="print"/>
            <a:stretch>
              <a:fillRect/>
            </a:stretch>
          </p:blipFill>
          <p:spPr>
            <a:xfrm>
              <a:off x="10166" y="4176"/>
              <a:ext cx="441" cy="467"/>
            </a:xfrm>
            <a:prstGeom prst="rect">
              <a:avLst/>
            </a:prstGeom>
          </p:spPr>
        </p:pic>
        <p:pic>
          <p:nvPicPr>
            <p:cNvPr id="9" name="图片 8"/>
            <p:cNvPicPr>
              <a:picLocks noChangeAspect="1"/>
            </p:cNvPicPr>
            <p:nvPr/>
          </p:nvPicPr>
          <p:blipFill>
            <a:blip r:embed="rId3" cstate="print"/>
            <a:stretch>
              <a:fillRect/>
            </a:stretch>
          </p:blipFill>
          <p:spPr>
            <a:xfrm>
              <a:off x="10166" y="6459"/>
              <a:ext cx="441" cy="467"/>
            </a:xfrm>
            <a:prstGeom prst="rect">
              <a:avLst/>
            </a:prstGeom>
          </p:spPr>
        </p:pic>
        <p:pic>
          <p:nvPicPr>
            <p:cNvPr id="12" name="图片 11"/>
            <p:cNvPicPr>
              <a:picLocks noChangeAspect="1"/>
            </p:cNvPicPr>
            <p:nvPr/>
          </p:nvPicPr>
          <p:blipFill>
            <a:blip r:embed="rId3" cstate="print"/>
            <a:stretch>
              <a:fillRect/>
            </a:stretch>
          </p:blipFill>
          <p:spPr>
            <a:xfrm>
              <a:off x="10166" y="6966"/>
              <a:ext cx="441" cy="467"/>
            </a:xfrm>
            <a:prstGeom prst="rect">
              <a:avLst/>
            </a:prstGeom>
          </p:spPr>
        </p:pic>
        <p:pic>
          <p:nvPicPr>
            <p:cNvPr id="16" name="图片 15"/>
            <p:cNvPicPr>
              <a:picLocks noChangeAspect="1"/>
            </p:cNvPicPr>
            <p:nvPr/>
          </p:nvPicPr>
          <p:blipFill>
            <a:blip r:embed="rId3" cstate="print"/>
            <a:stretch>
              <a:fillRect/>
            </a:stretch>
          </p:blipFill>
          <p:spPr>
            <a:xfrm>
              <a:off x="10166" y="7520"/>
              <a:ext cx="441" cy="467"/>
            </a:xfrm>
            <a:prstGeom prst="rect">
              <a:avLst/>
            </a:prstGeom>
          </p:spPr>
        </p:pic>
        <p:pic>
          <p:nvPicPr>
            <p:cNvPr id="17" name="图片 16"/>
            <p:cNvPicPr>
              <a:picLocks noChangeAspect="1"/>
            </p:cNvPicPr>
            <p:nvPr/>
          </p:nvPicPr>
          <p:blipFill>
            <a:blip r:embed="rId3" cstate="print"/>
            <a:stretch>
              <a:fillRect/>
            </a:stretch>
          </p:blipFill>
          <p:spPr>
            <a:xfrm>
              <a:off x="10166" y="3044"/>
              <a:ext cx="441" cy="467"/>
            </a:xfrm>
            <a:prstGeom prst="rect">
              <a:avLst/>
            </a:prstGeom>
          </p:spPr>
        </p:pic>
      </p:grpSp>
      <p:pic>
        <p:nvPicPr>
          <p:cNvPr id="19" name="图片 18"/>
          <p:cNvPicPr>
            <a:picLocks noChangeAspect="1"/>
          </p:cNvPicPr>
          <p:nvPr/>
        </p:nvPicPr>
        <p:blipFill>
          <a:blip r:embed="rId4" cstate="print"/>
          <a:stretch>
            <a:fillRect/>
          </a:stretch>
        </p:blipFill>
        <p:spPr>
          <a:xfrm>
            <a:off x="8078470" y="3167380"/>
            <a:ext cx="623570" cy="582930"/>
          </a:xfrm>
          <a:prstGeom prst="rect">
            <a:avLst/>
          </a:prstGeom>
        </p:spPr>
      </p:pic>
      <p:grpSp>
        <p:nvGrpSpPr>
          <p:cNvPr id="5" name="组合 20"/>
          <p:cNvGrpSpPr/>
          <p:nvPr/>
        </p:nvGrpSpPr>
        <p:grpSpPr>
          <a:xfrm>
            <a:off x="6953250" y="1487170"/>
            <a:ext cx="466090" cy="2586990"/>
            <a:chOff x="10581" y="2496"/>
            <a:chExt cx="734" cy="4074"/>
          </a:xfrm>
        </p:grpSpPr>
        <p:pic>
          <p:nvPicPr>
            <p:cNvPr id="29" name="图片 28"/>
            <p:cNvPicPr>
              <a:picLocks noChangeAspect="1"/>
            </p:cNvPicPr>
            <p:nvPr/>
          </p:nvPicPr>
          <p:blipFill>
            <a:blip r:embed="rId5" cstate="print"/>
            <a:stretch>
              <a:fillRect/>
            </a:stretch>
          </p:blipFill>
          <p:spPr>
            <a:xfrm>
              <a:off x="10607" y="2496"/>
              <a:ext cx="708" cy="711"/>
            </a:xfrm>
            <a:prstGeom prst="rect">
              <a:avLst/>
            </a:prstGeom>
          </p:spPr>
        </p:pic>
        <p:pic>
          <p:nvPicPr>
            <p:cNvPr id="33" name="图片 32"/>
            <p:cNvPicPr>
              <a:picLocks noChangeAspect="1"/>
            </p:cNvPicPr>
            <p:nvPr/>
          </p:nvPicPr>
          <p:blipFill>
            <a:blip r:embed="rId5" cstate="print"/>
            <a:stretch>
              <a:fillRect/>
            </a:stretch>
          </p:blipFill>
          <p:spPr>
            <a:xfrm>
              <a:off x="10581" y="5860"/>
              <a:ext cx="708" cy="711"/>
            </a:xfrm>
            <a:prstGeom prst="rect">
              <a:avLst/>
            </a:prstGeom>
          </p:spPr>
        </p:pic>
      </p:grpSp>
      <p:grpSp>
        <p:nvGrpSpPr>
          <p:cNvPr id="6" name="组合 34"/>
          <p:cNvGrpSpPr/>
          <p:nvPr/>
        </p:nvGrpSpPr>
        <p:grpSpPr>
          <a:xfrm>
            <a:off x="7582535" y="1176020"/>
            <a:ext cx="344170" cy="2112645"/>
            <a:chOff x="11271" y="1946"/>
            <a:chExt cx="542" cy="3327"/>
          </a:xfrm>
        </p:grpSpPr>
        <p:pic>
          <p:nvPicPr>
            <p:cNvPr id="36" name="图片 35"/>
            <p:cNvPicPr>
              <a:picLocks noChangeAspect="1"/>
            </p:cNvPicPr>
            <p:nvPr/>
          </p:nvPicPr>
          <p:blipFill>
            <a:blip r:embed="rId6" cstate="print"/>
            <a:stretch>
              <a:fillRect/>
            </a:stretch>
          </p:blipFill>
          <p:spPr>
            <a:xfrm>
              <a:off x="11271" y="1946"/>
              <a:ext cx="542" cy="550"/>
            </a:xfrm>
            <a:prstGeom prst="rect">
              <a:avLst/>
            </a:prstGeom>
          </p:spPr>
        </p:pic>
        <p:pic>
          <p:nvPicPr>
            <p:cNvPr id="37" name="图片 36"/>
            <p:cNvPicPr>
              <a:picLocks noChangeAspect="1"/>
            </p:cNvPicPr>
            <p:nvPr/>
          </p:nvPicPr>
          <p:blipFill>
            <a:blip r:embed="rId6" cstate="print"/>
            <a:stretch>
              <a:fillRect/>
            </a:stretch>
          </p:blipFill>
          <p:spPr>
            <a:xfrm>
              <a:off x="11271" y="4723"/>
              <a:ext cx="542" cy="550"/>
            </a:xfrm>
            <a:prstGeom prst="rect">
              <a:avLst/>
            </a:prstGeom>
          </p:spPr>
        </p:pic>
      </p:grpSp>
      <p:sp>
        <p:nvSpPr>
          <p:cNvPr id="13" name="文本框 12"/>
          <p:cNvSpPr txBox="1"/>
          <p:nvPr/>
        </p:nvSpPr>
        <p:spPr>
          <a:xfrm>
            <a:off x="6620510" y="922655"/>
            <a:ext cx="256540" cy="288290"/>
          </a:xfrm>
          <a:prstGeom prst="rect">
            <a:avLst/>
          </a:prstGeom>
          <a:noFill/>
        </p:spPr>
        <p:txBody>
          <a:bodyPr wrap="square" rtlCol="0">
            <a:normAutofit fontScale="75000" lnSpcReduction="10000"/>
          </a:bodyPr>
          <a:lstStyle/>
          <a:p>
            <a:r>
              <a:rPr lang="en-US" altLang="zh-CN" dirty="0"/>
              <a:t>1</a:t>
            </a:r>
          </a:p>
        </p:txBody>
      </p:sp>
      <p:sp>
        <p:nvSpPr>
          <p:cNvPr id="14" name="文本框 13"/>
          <p:cNvSpPr txBox="1"/>
          <p:nvPr/>
        </p:nvSpPr>
        <p:spPr>
          <a:xfrm>
            <a:off x="6620510" y="2290445"/>
            <a:ext cx="256540" cy="288290"/>
          </a:xfrm>
          <a:prstGeom prst="rect">
            <a:avLst/>
          </a:prstGeom>
          <a:noFill/>
        </p:spPr>
        <p:txBody>
          <a:bodyPr wrap="square" rtlCol="0">
            <a:normAutofit fontScale="75000" lnSpcReduction="10000"/>
          </a:bodyPr>
          <a:lstStyle/>
          <a:p>
            <a:r>
              <a:rPr lang="en-US" altLang="zh-CN" dirty="0"/>
              <a:t>1</a:t>
            </a:r>
          </a:p>
        </p:txBody>
      </p:sp>
      <p:sp>
        <p:nvSpPr>
          <p:cNvPr id="15" name="文本框 14"/>
          <p:cNvSpPr txBox="1"/>
          <p:nvPr/>
        </p:nvSpPr>
        <p:spPr>
          <a:xfrm>
            <a:off x="6617970" y="2667635"/>
            <a:ext cx="256540" cy="288290"/>
          </a:xfrm>
          <a:prstGeom prst="rect">
            <a:avLst/>
          </a:prstGeom>
          <a:noFill/>
        </p:spPr>
        <p:txBody>
          <a:bodyPr wrap="square" rtlCol="0">
            <a:normAutofit fontScale="75000" lnSpcReduction="10000"/>
          </a:bodyPr>
          <a:lstStyle/>
          <a:p>
            <a:r>
              <a:rPr lang="en-US" altLang="zh-CN" dirty="0"/>
              <a:t>1</a:t>
            </a:r>
          </a:p>
        </p:txBody>
      </p:sp>
      <p:sp>
        <p:nvSpPr>
          <p:cNvPr id="18" name="文本框 17"/>
          <p:cNvSpPr txBox="1"/>
          <p:nvPr/>
        </p:nvSpPr>
        <p:spPr>
          <a:xfrm>
            <a:off x="6616065" y="4135120"/>
            <a:ext cx="256540" cy="288290"/>
          </a:xfrm>
          <a:prstGeom prst="rect">
            <a:avLst/>
          </a:prstGeom>
          <a:noFill/>
        </p:spPr>
        <p:txBody>
          <a:bodyPr wrap="square" rtlCol="0">
            <a:normAutofit fontScale="75000" lnSpcReduction="10000"/>
          </a:bodyPr>
          <a:lstStyle/>
          <a:p>
            <a:r>
              <a:rPr lang="en-US" altLang="zh-CN" dirty="0"/>
              <a:t>1</a:t>
            </a:r>
          </a:p>
        </p:txBody>
      </p:sp>
      <p:sp>
        <p:nvSpPr>
          <p:cNvPr id="20" name="文本框 19"/>
          <p:cNvSpPr txBox="1"/>
          <p:nvPr/>
        </p:nvSpPr>
        <p:spPr>
          <a:xfrm>
            <a:off x="6597650" y="4431665"/>
            <a:ext cx="256540" cy="288290"/>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6617970" y="1933575"/>
            <a:ext cx="256540" cy="288290"/>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6614795" y="4796790"/>
            <a:ext cx="256540" cy="288290"/>
          </a:xfrm>
          <a:prstGeom prst="rect">
            <a:avLst/>
          </a:prstGeom>
          <a:noFill/>
        </p:spPr>
        <p:txBody>
          <a:bodyPr wrap="square" rtlCol="0">
            <a:normAutofit fontScale="75000" lnSpcReduction="10000"/>
          </a:bodyPr>
          <a:lstStyle/>
          <a:p>
            <a:r>
              <a:rPr lang="en-US" altLang="zh-CN" dirty="0"/>
              <a:t>1</a:t>
            </a:r>
          </a:p>
        </p:txBody>
      </p:sp>
      <p:sp>
        <p:nvSpPr>
          <p:cNvPr id="21" name="文本框 20"/>
          <p:cNvSpPr txBox="1"/>
          <p:nvPr/>
        </p:nvSpPr>
        <p:spPr>
          <a:xfrm>
            <a:off x="7303770" y="3820795"/>
            <a:ext cx="256540" cy="280670"/>
          </a:xfrm>
          <a:prstGeom prst="rect">
            <a:avLst/>
          </a:prstGeom>
          <a:noFill/>
        </p:spPr>
        <p:txBody>
          <a:bodyPr wrap="square" rtlCol="0">
            <a:normAutofit fontScale="75000" lnSpcReduction="10000"/>
          </a:bodyPr>
          <a:lstStyle/>
          <a:p>
            <a:r>
              <a:rPr lang="en-US" altLang="zh-CN" dirty="0"/>
              <a:t>0</a:t>
            </a:r>
          </a:p>
        </p:txBody>
      </p:sp>
      <p:sp>
        <p:nvSpPr>
          <p:cNvPr id="22" name="文本框 21"/>
          <p:cNvSpPr txBox="1"/>
          <p:nvPr/>
        </p:nvSpPr>
        <p:spPr>
          <a:xfrm>
            <a:off x="7336155" y="1604645"/>
            <a:ext cx="256540" cy="280670"/>
          </a:xfrm>
          <a:prstGeom prst="rect">
            <a:avLst/>
          </a:prstGeom>
          <a:noFill/>
        </p:spPr>
        <p:txBody>
          <a:bodyPr wrap="square" rtlCol="0">
            <a:normAutofit fontScale="75000" lnSpcReduction="10000"/>
          </a:bodyPr>
          <a:lstStyle/>
          <a:p>
            <a:r>
              <a:rPr lang="en-US" altLang="zh-CN" dirty="0"/>
              <a:t>0</a:t>
            </a:r>
          </a:p>
        </p:txBody>
      </p:sp>
      <p:sp>
        <p:nvSpPr>
          <p:cNvPr id="35" name="文本框 34"/>
          <p:cNvSpPr txBox="1"/>
          <p:nvPr/>
        </p:nvSpPr>
        <p:spPr>
          <a:xfrm>
            <a:off x="7884160" y="1227455"/>
            <a:ext cx="256540" cy="295910"/>
          </a:xfrm>
          <a:prstGeom prst="rect">
            <a:avLst/>
          </a:prstGeom>
          <a:noFill/>
        </p:spPr>
        <p:txBody>
          <a:bodyPr wrap="square" rtlCol="0">
            <a:normAutofit fontScale="75000" lnSpcReduction="10000"/>
          </a:bodyPr>
          <a:lstStyle/>
          <a:p>
            <a:r>
              <a:rPr lang="en-US" altLang="zh-CN" dirty="0"/>
              <a:t>2</a:t>
            </a:r>
          </a:p>
        </p:txBody>
      </p:sp>
      <p:sp>
        <p:nvSpPr>
          <p:cNvPr id="23" name="文本框 22"/>
          <p:cNvSpPr txBox="1"/>
          <p:nvPr/>
        </p:nvSpPr>
        <p:spPr>
          <a:xfrm>
            <a:off x="7849870" y="3025775"/>
            <a:ext cx="256540" cy="295910"/>
          </a:xfrm>
          <a:prstGeom prst="rect">
            <a:avLst/>
          </a:prstGeom>
          <a:noFill/>
        </p:spPr>
        <p:txBody>
          <a:bodyPr wrap="square" rtlCol="0">
            <a:normAutofit fontScale="75000" lnSpcReduction="10000"/>
          </a:bodyPr>
          <a:lstStyle/>
          <a:p>
            <a:r>
              <a:rPr lang="en-US" altLang="zh-CN" dirty="0"/>
              <a:t>2</a:t>
            </a:r>
          </a:p>
        </p:txBody>
      </p:sp>
      <p:sp>
        <p:nvSpPr>
          <p:cNvPr id="25" name="文本框 24"/>
          <p:cNvSpPr txBox="1"/>
          <p:nvPr/>
        </p:nvSpPr>
        <p:spPr>
          <a:xfrm>
            <a:off x="8639810" y="3321685"/>
            <a:ext cx="256540" cy="295910"/>
          </a:xfrm>
          <a:prstGeom prst="rect">
            <a:avLst/>
          </a:prstGeom>
          <a:noFill/>
        </p:spPr>
        <p:txBody>
          <a:bodyPr wrap="square" rtlCol="0">
            <a:normAutofit fontScale="75000" lnSpcReduction="10000"/>
          </a:bodyPr>
          <a:lstStyle/>
          <a:p>
            <a:r>
              <a:rPr lang="en-US" altLang="zh-CN" dirty="0"/>
              <a:t>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98425" y="88900"/>
          <a:ext cx="8962390" cy="4988560"/>
        </p:xfrm>
        <a:graphic>
          <a:graphicData uri="http://schemas.openxmlformats.org/drawingml/2006/table">
            <a:tbl>
              <a:tblPr firstRow="1" bandRow="1">
                <a:tableStyleId>{5C22544A-7EE6-4342-B048-85BDC9FD1C3A}</a:tableStyleId>
              </a:tblPr>
              <a:tblGrid>
                <a:gridCol w="521970"/>
                <a:gridCol w="743585"/>
                <a:gridCol w="598170"/>
                <a:gridCol w="629920"/>
                <a:gridCol w="672465"/>
                <a:gridCol w="814705"/>
                <a:gridCol w="652780"/>
                <a:gridCol w="705485"/>
                <a:gridCol w="793750"/>
                <a:gridCol w="2829560"/>
              </a:tblGrid>
              <a:tr h="356870">
                <a:tc rowSpan="2">
                  <a:txBody>
                    <a:bodyPr/>
                    <a:lstStyle/>
                    <a:p>
                      <a:pPr indent="0" algn="ctr">
                        <a:buNone/>
                      </a:pPr>
                      <a:endParaRPr lang="en-US" altLang="en-US" sz="1000" b="1" dirty="0">
                        <a:solidFill>
                          <a:srgbClr val="000000"/>
                        </a:solidFill>
                        <a:latin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000" b="1">
                          <a:solidFill>
                            <a:srgbClr val="000000"/>
                          </a:solidFill>
                          <a:ea typeface="宋体" panose="02010600030101010101" pitchFamily="2" charset="-122"/>
                        </a:rPr>
                        <a:t>支出</a:t>
                      </a:r>
                      <a:endParaRPr lang="zh-CN" altLang="zh-CN"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hMerge="1">
                  <a:txBody>
                    <a:bodyPr/>
                    <a:lstStyle/>
                    <a:p>
                      <a:endParaRPr lang="zh-CN"/>
                    </a:p>
                  </a:txBody>
                  <a:tcP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支出合计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2F75B5"/>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gridSpan="3">
                  <a:txBody>
                    <a:bodyPr/>
                    <a:lstStyle/>
                    <a:p>
                      <a:pPr indent="0" algn="ctr">
                        <a:buNone/>
                      </a:pPr>
                      <a:r>
                        <a:rPr lang="zh-CN" sz="1000" b="1">
                          <a:solidFill>
                            <a:srgbClr val="000000"/>
                          </a:solidFill>
                          <a:ea typeface="宋体" panose="02010600030101010101" pitchFamily="2" charset="-122"/>
                        </a:rPr>
                        <a:t>费用</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000" b="1">
                          <a:solidFill>
                            <a:srgbClr val="000000"/>
                          </a:solidFill>
                          <a:ea typeface="宋体" panose="02010600030101010101" pitchFamily="2" charset="-122"/>
                        </a:rPr>
                        <a:t>费用合计</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25400" cap="flat" cmpd="sng">
                      <a:solidFill>
                        <a:srgbClr val="FF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rowSpan="2">
                  <a:txBody>
                    <a:bodyPr/>
                    <a:lstStyle/>
                    <a:p>
                      <a:pPr indent="0" algn="ctr">
                        <a:buNone/>
                      </a:pPr>
                      <a:r>
                        <a:rPr lang="zh-CN" sz="1800" b="1">
                          <a:solidFill>
                            <a:srgbClr val="000000"/>
                          </a:solidFill>
                          <a:ea typeface="宋体" panose="02010600030101010101" pitchFamily="2" charset="-122"/>
                        </a:rPr>
                        <a:t>生活幸福指数</a:t>
                      </a:r>
                      <a:endParaRPr lang="zh-CN" altLang="en-US" sz="18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25400" cap="flat" cmpd="sng">
                      <a:solidFill>
                        <a:srgbClr val="A9D08E"/>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vMerge="1">
                  <a:txBody>
                    <a:bodyPr/>
                    <a:lstStyle/>
                    <a:p>
                      <a:endParaRPr lang="zh-CN"/>
                    </a:p>
                  </a:txBody>
                  <a:tcP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vMerge="1">
                  <a:txBody>
                    <a:bodyPr/>
                    <a:lstStyle/>
                    <a:p>
                      <a:endParaRPr lang="zh-CN"/>
                    </a:p>
                  </a:txBody>
                  <a:tcP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000" b="1">
                          <a:solidFill>
                            <a:srgbClr val="000000"/>
                          </a:solidFill>
                          <a:ea typeface="宋体" panose="02010600030101010101" pitchFamily="2" charset="-122"/>
                        </a:rPr>
                        <a:t>家庭生活</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lgn="ctr">
                        <a:buNone/>
                      </a:pPr>
                      <a:r>
                        <a:rPr lang="zh-CN" sz="1000" b="1">
                          <a:solidFill>
                            <a:srgbClr val="000000"/>
                          </a:solidFill>
                          <a:ea typeface="宋体" panose="02010600030101010101" pitchFamily="2" charset="-122"/>
                        </a:rPr>
                        <a:t>学费</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lgn="ctr">
                        <a:buNone/>
                      </a:pPr>
                      <a:r>
                        <a:rPr lang="zh-CN" sz="1000" b="1">
                          <a:solidFill>
                            <a:srgbClr val="000000"/>
                          </a:solidFill>
                          <a:ea typeface="宋体" panose="02010600030101010101" pitchFamily="2" charset="-122"/>
                        </a:rPr>
                        <a:t>旅游</a:t>
                      </a:r>
                      <a:endParaRPr lang="zh-CN" altLang="en-US" sz="10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vMerge="1">
                  <a:txBody>
                    <a:bodyPr/>
                    <a:lstStyle/>
                    <a:p>
                      <a:endParaRPr lang="zh-CN"/>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3月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4月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5月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6月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3230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6380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7月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8月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18000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21150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250">
                <a:tc>
                  <a:txBody>
                    <a:bodyPr/>
                    <a:lstStyle/>
                    <a:p>
                      <a:pPr indent="0">
                        <a:buNone/>
                      </a:pPr>
                      <a:r>
                        <a:rPr lang="zh-CN" sz="1000" b="1">
                          <a:solidFill>
                            <a:srgbClr val="000000"/>
                          </a:solidFill>
                          <a:ea typeface="宋体" panose="02010600030101010101" pitchFamily="2" charset="-122"/>
                        </a:rPr>
                        <a:t>9月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12920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16070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10月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11月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6870">
                <a:tc>
                  <a:txBody>
                    <a:bodyPr/>
                    <a:lstStyle/>
                    <a:p>
                      <a:pPr indent="0">
                        <a:buNone/>
                      </a:pPr>
                      <a:r>
                        <a:rPr lang="zh-CN" sz="1000" b="1">
                          <a:solidFill>
                            <a:srgbClr val="000000"/>
                          </a:solidFill>
                          <a:ea typeface="宋体" panose="02010600030101010101" pitchFamily="2" charset="-122"/>
                        </a:rPr>
                        <a:t>12月</a:t>
                      </a:r>
                      <a:endParaRPr lang="zh-CN" altLang="en-US" sz="1000" b="1">
                        <a:solidFill>
                          <a:srgbClr val="000000"/>
                        </a:solidFill>
                        <a:latin typeface="宋体" panose="02010600030101010101" pitchFamily="2" charset="-122"/>
                        <a:ea typeface="宋体" panose="02010600030101010101" pitchFamily="2" charset="-122"/>
                      </a:endParaRPr>
                    </a:p>
                  </a:txBody>
                  <a:tcPr anchor="ctr">
                    <a:lnL w="25400" cap="flat" cmpd="sng">
                      <a:solidFill>
                        <a:srgbClr val="2F75B5"/>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2F75B5"/>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000" b="1">
                          <a:solidFill>
                            <a:srgbClr val="000000"/>
                          </a:solidFill>
                          <a:latin typeface="宋体" panose="02010600030101010101" pitchFamily="2" charset="-122"/>
                        </a:rPr>
                        <a:t>3150</a:t>
                      </a:r>
                      <a:endParaRPr lang="en-US" altLang="en-US" sz="1000" b="1">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2584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noFill/>
                  </a:tcPr>
                </a:tc>
                <a:tc>
                  <a:txBody>
                    <a:bodyPr/>
                    <a:lstStyle/>
                    <a:p>
                      <a:pPr indent="0" algn="r">
                        <a:buNone/>
                      </a:pPr>
                      <a:r>
                        <a:rPr lang="en-US" sz="1000" b="1">
                          <a:solidFill>
                            <a:srgbClr val="000000"/>
                          </a:solidFill>
                          <a:latin typeface="宋体" panose="02010600030101010101" pitchFamily="2" charset="-122"/>
                        </a:rPr>
                        <a:t>5734</a:t>
                      </a:r>
                      <a:endParaRPr lang="en-US" altLang="en-US" sz="10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25400" cap="flat" cmpd="sng">
                      <a:solidFill>
                        <a:srgbClr val="FF0000"/>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FF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buNone/>
                      </a:pPr>
                      <a:endParaRPr lang="en-US" altLang="en-US" sz="1000" b="1" dirty="0">
                        <a:solidFill>
                          <a:srgbClr val="000000"/>
                        </a:solidFill>
                        <a:latin typeface="宋体" panose="02010600030101010101" pitchFamily="2" charset="-122"/>
                      </a:endParaRPr>
                    </a:p>
                  </a:txBody>
                  <a:tcPr anchor="ctr">
                    <a:lnL w="25400" cap="flat" cmpd="sng">
                      <a:solidFill>
                        <a:srgbClr val="FF0000"/>
                      </a:solidFill>
                      <a:prstDash val="solid"/>
                      <a:headEnd type="none" w="med" len="med"/>
                      <a:tailEnd type="none" w="med" len="med"/>
                    </a:lnL>
                    <a:lnR w="25400" cap="flat" cmpd="sng">
                      <a:solidFill>
                        <a:srgbClr val="A9D08E"/>
                      </a:solidFill>
                      <a:prstDash val="solid"/>
                      <a:headEnd type="none" w="med" len="med"/>
                      <a:tailEnd type="none" w="med" len="med"/>
                    </a:lnR>
                    <a:lnT w="6350" cap="flat" cmpd="sng">
                      <a:solidFill>
                        <a:srgbClr val="000000"/>
                      </a:solidFill>
                      <a:prstDash val="solid"/>
                      <a:headEnd type="none" w="med" len="med"/>
                      <a:tailEnd type="none" w="med" len="med"/>
                    </a:lnT>
                    <a:lnB w="25400" cap="flat" cmpd="sng">
                      <a:solidFill>
                        <a:srgbClr val="A9D08E"/>
                      </a:solidFill>
                      <a:prstDash val="solid"/>
                      <a:headEnd type="none" w="med" len="med"/>
                      <a:tailEnd type="none" w="med" len="med"/>
                    </a:lnB>
                    <a:lnTlToBr>
                      <a:noFill/>
                    </a:lnTlToBr>
                    <a:lnBlToTr>
                      <a:noFill/>
                    </a:lnBlToTr>
                    <a:noFill/>
                  </a:tcPr>
                </a:tc>
              </a:tr>
            </a:tbl>
          </a:graphicData>
        </a:graphic>
      </p:graphicFrame>
      <p:grpSp>
        <p:nvGrpSpPr>
          <p:cNvPr id="3" name="组合 2"/>
          <p:cNvGrpSpPr/>
          <p:nvPr/>
        </p:nvGrpSpPr>
        <p:grpSpPr>
          <a:xfrm>
            <a:off x="6383655" y="859155"/>
            <a:ext cx="279400" cy="4140200"/>
            <a:chOff x="10166" y="1466"/>
            <a:chExt cx="440" cy="6520"/>
          </a:xfrm>
        </p:grpSpPr>
        <p:pic>
          <p:nvPicPr>
            <p:cNvPr id="4" name="图片 3"/>
            <p:cNvPicPr>
              <a:picLocks noChangeAspect="1"/>
            </p:cNvPicPr>
            <p:nvPr/>
          </p:nvPicPr>
          <p:blipFill>
            <a:blip r:embed="rId3" cstate="print"/>
            <a:stretch>
              <a:fillRect/>
            </a:stretch>
          </p:blipFill>
          <p:spPr>
            <a:xfrm>
              <a:off x="10166" y="1466"/>
              <a:ext cx="441" cy="467"/>
            </a:xfrm>
            <a:prstGeom prst="rect">
              <a:avLst/>
            </a:prstGeom>
          </p:spPr>
        </p:pic>
        <p:pic>
          <p:nvPicPr>
            <p:cNvPr id="7" name="图片 6"/>
            <p:cNvPicPr>
              <a:picLocks noChangeAspect="1"/>
            </p:cNvPicPr>
            <p:nvPr/>
          </p:nvPicPr>
          <p:blipFill>
            <a:blip r:embed="rId3" cstate="print"/>
            <a:stretch>
              <a:fillRect/>
            </a:stretch>
          </p:blipFill>
          <p:spPr>
            <a:xfrm>
              <a:off x="10166" y="3594"/>
              <a:ext cx="441" cy="467"/>
            </a:xfrm>
            <a:prstGeom prst="rect">
              <a:avLst/>
            </a:prstGeom>
          </p:spPr>
        </p:pic>
        <p:pic>
          <p:nvPicPr>
            <p:cNvPr id="8" name="图片 7"/>
            <p:cNvPicPr>
              <a:picLocks noChangeAspect="1"/>
            </p:cNvPicPr>
            <p:nvPr/>
          </p:nvPicPr>
          <p:blipFill>
            <a:blip r:embed="rId3" cstate="print"/>
            <a:stretch>
              <a:fillRect/>
            </a:stretch>
          </p:blipFill>
          <p:spPr>
            <a:xfrm>
              <a:off x="10166" y="4176"/>
              <a:ext cx="441" cy="467"/>
            </a:xfrm>
            <a:prstGeom prst="rect">
              <a:avLst/>
            </a:prstGeom>
          </p:spPr>
        </p:pic>
        <p:pic>
          <p:nvPicPr>
            <p:cNvPr id="9" name="图片 8"/>
            <p:cNvPicPr>
              <a:picLocks noChangeAspect="1"/>
            </p:cNvPicPr>
            <p:nvPr/>
          </p:nvPicPr>
          <p:blipFill>
            <a:blip r:embed="rId3" cstate="print"/>
            <a:stretch>
              <a:fillRect/>
            </a:stretch>
          </p:blipFill>
          <p:spPr>
            <a:xfrm>
              <a:off x="10166" y="6459"/>
              <a:ext cx="441" cy="467"/>
            </a:xfrm>
            <a:prstGeom prst="rect">
              <a:avLst/>
            </a:prstGeom>
          </p:spPr>
        </p:pic>
        <p:pic>
          <p:nvPicPr>
            <p:cNvPr id="12" name="图片 11"/>
            <p:cNvPicPr>
              <a:picLocks noChangeAspect="1"/>
            </p:cNvPicPr>
            <p:nvPr/>
          </p:nvPicPr>
          <p:blipFill>
            <a:blip r:embed="rId3" cstate="print"/>
            <a:stretch>
              <a:fillRect/>
            </a:stretch>
          </p:blipFill>
          <p:spPr>
            <a:xfrm>
              <a:off x="10166" y="6966"/>
              <a:ext cx="441" cy="467"/>
            </a:xfrm>
            <a:prstGeom prst="rect">
              <a:avLst/>
            </a:prstGeom>
          </p:spPr>
        </p:pic>
        <p:pic>
          <p:nvPicPr>
            <p:cNvPr id="16" name="图片 15"/>
            <p:cNvPicPr>
              <a:picLocks noChangeAspect="1"/>
            </p:cNvPicPr>
            <p:nvPr/>
          </p:nvPicPr>
          <p:blipFill>
            <a:blip r:embed="rId3" cstate="print"/>
            <a:stretch>
              <a:fillRect/>
            </a:stretch>
          </p:blipFill>
          <p:spPr>
            <a:xfrm>
              <a:off x="10166" y="7520"/>
              <a:ext cx="441" cy="467"/>
            </a:xfrm>
            <a:prstGeom prst="rect">
              <a:avLst/>
            </a:prstGeom>
          </p:spPr>
        </p:pic>
        <p:pic>
          <p:nvPicPr>
            <p:cNvPr id="17" name="图片 16"/>
            <p:cNvPicPr>
              <a:picLocks noChangeAspect="1"/>
            </p:cNvPicPr>
            <p:nvPr/>
          </p:nvPicPr>
          <p:blipFill>
            <a:blip r:embed="rId3" cstate="print"/>
            <a:stretch>
              <a:fillRect/>
            </a:stretch>
          </p:blipFill>
          <p:spPr>
            <a:xfrm>
              <a:off x="10166" y="3044"/>
              <a:ext cx="441" cy="467"/>
            </a:xfrm>
            <a:prstGeom prst="rect">
              <a:avLst/>
            </a:prstGeom>
          </p:spPr>
        </p:pic>
      </p:grpSp>
      <p:pic>
        <p:nvPicPr>
          <p:cNvPr id="19" name="图片 18"/>
          <p:cNvPicPr>
            <a:picLocks noChangeAspect="1"/>
          </p:cNvPicPr>
          <p:nvPr/>
        </p:nvPicPr>
        <p:blipFill>
          <a:blip r:embed="rId4" cstate="print"/>
          <a:stretch>
            <a:fillRect/>
          </a:stretch>
        </p:blipFill>
        <p:spPr>
          <a:xfrm>
            <a:off x="8078470" y="3167380"/>
            <a:ext cx="623570" cy="582930"/>
          </a:xfrm>
          <a:prstGeom prst="rect">
            <a:avLst/>
          </a:prstGeom>
        </p:spPr>
      </p:pic>
      <p:grpSp>
        <p:nvGrpSpPr>
          <p:cNvPr id="5" name="组合 20"/>
          <p:cNvGrpSpPr/>
          <p:nvPr/>
        </p:nvGrpSpPr>
        <p:grpSpPr>
          <a:xfrm>
            <a:off x="6953250" y="1487170"/>
            <a:ext cx="466090" cy="2586990"/>
            <a:chOff x="10581" y="2496"/>
            <a:chExt cx="734" cy="4074"/>
          </a:xfrm>
        </p:grpSpPr>
        <p:pic>
          <p:nvPicPr>
            <p:cNvPr id="29" name="图片 28"/>
            <p:cNvPicPr>
              <a:picLocks noChangeAspect="1"/>
            </p:cNvPicPr>
            <p:nvPr/>
          </p:nvPicPr>
          <p:blipFill>
            <a:blip r:embed="rId5" cstate="print"/>
            <a:stretch>
              <a:fillRect/>
            </a:stretch>
          </p:blipFill>
          <p:spPr>
            <a:xfrm>
              <a:off x="10607" y="2496"/>
              <a:ext cx="708" cy="711"/>
            </a:xfrm>
            <a:prstGeom prst="rect">
              <a:avLst/>
            </a:prstGeom>
          </p:spPr>
        </p:pic>
        <p:pic>
          <p:nvPicPr>
            <p:cNvPr id="33" name="图片 32"/>
            <p:cNvPicPr>
              <a:picLocks noChangeAspect="1"/>
            </p:cNvPicPr>
            <p:nvPr/>
          </p:nvPicPr>
          <p:blipFill>
            <a:blip r:embed="rId5" cstate="print"/>
            <a:stretch>
              <a:fillRect/>
            </a:stretch>
          </p:blipFill>
          <p:spPr>
            <a:xfrm>
              <a:off x="10581" y="5860"/>
              <a:ext cx="708" cy="711"/>
            </a:xfrm>
            <a:prstGeom prst="rect">
              <a:avLst/>
            </a:prstGeom>
          </p:spPr>
        </p:pic>
      </p:grpSp>
      <p:grpSp>
        <p:nvGrpSpPr>
          <p:cNvPr id="6" name="组合 34"/>
          <p:cNvGrpSpPr/>
          <p:nvPr/>
        </p:nvGrpSpPr>
        <p:grpSpPr>
          <a:xfrm>
            <a:off x="7582535" y="1176020"/>
            <a:ext cx="344170" cy="2112645"/>
            <a:chOff x="11271" y="1946"/>
            <a:chExt cx="542" cy="3327"/>
          </a:xfrm>
        </p:grpSpPr>
        <p:pic>
          <p:nvPicPr>
            <p:cNvPr id="36" name="图片 35"/>
            <p:cNvPicPr>
              <a:picLocks noChangeAspect="1"/>
            </p:cNvPicPr>
            <p:nvPr/>
          </p:nvPicPr>
          <p:blipFill>
            <a:blip r:embed="rId6" cstate="print"/>
            <a:stretch>
              <a:fillRect/>
            </a:stretch>
          </p:blipFill>
          <p:spPr>
            <a:xfrm>
              <a:off x="11271" y="1946"/>
              <a:ext cx="542" cy="550"/>
            </a:xfrm>
            <a:prstGeom prst="rect">
              <a:avLst/>
            </a:prstGeom>
          </p:spPr>
        </p:pic>
        <p:pic>
          <p:nvPicPr>
            <p:cNvPr id="37" name="图片 36"/>
            <p:cNvPicPr>
              <a:picLocks noChangeAspect="1"/>
            </p:cNvPicPr>
            <p:nvPr/>
          </p:nvPicPr>
          <p:blipFill>
            <a:blip r:embed="rId6" cstate="print"/>
            <a:stretch>
              <a:fillRect/>
            </a:stretch>
          </p:blipFill>
          <p:spPr>
            <a:xfrm>
              <a:off x="11271" y="4723"/>
              <a:ext cx="542" cy="550"/>
            </a:xfrm>
            <a:prstGeom prst="rect">
              <a:avLst/>
            </a:prstGeom>
          </p:spPr>
        </p:pic>
      </p:grpSp>
      <p:grpSp>
        <p:nvGrpSpPr>
          <p:cNvPr id="11" name="组合 53"/>
          <p:cNvGrpSpPr/>
          <p:nvPr/>
        </p:nvGrpSpPr>
        <p:grpSpPr>
          <a:xfrm>
            <a:off x="628015" y="99060"/>
            <a:ext cx="4806315" cy="348615"/>
            <a:chOff x="989" y="156"/>
            <a:chExt cx="7569" cy="549"/>
          </a:xfrm>
        </p:grpSpPr>
        <p:sp>
          <p:nvSpPr>
            <p:cNvPr id="47" name="文本框 46"/>
            <p:cNvSpPr txBox="1"/>
            <p:nvPr/>
          </p:nvSpPr>
          <p:spPr>
            <a:xfrm>
              <a:off x="989" y="156"/>
              <a:ext cx="3090" cy="539"/>
            </a:xfrm>
            <a:prstGeom prst="rect">
              <a:avLst/>
            </a:prstGeom>
            <a:solidFill>
              <a:schemeClr val="accent6">
                <a:lumMod val="60000"/>
                <a:lumOff val="40000"/>
              </a:schemeClr>
            </a:solidFill>
          </p:spPr>
          <p:txBody>
            <a:bodyPr wrap="square" rtlCol="0">
              <a:noAutofit/>
            </a:bodyPr>
            <a:lstStyle/>
            <a:p>
              <a:r>
                <a:rPr lang="zh-CN" altLang="en-US" sz="1500" b="1" dirty="0"/>
                <a:t>支出（收付实现制）</a:t>
              </a:r>
            </a:p>
          </p:txBody>
        </p:sp>
        <p:sp>
          <p:nvSpPr>
            <p:cNvPr id="52" name="文本框 51"/>
            <p:cNvSpPr txBox="1"/>
            <p:nvPr/>
          </p:nvSpPr>
          <p:spPr>
            <a:xfrm>
              <a:off x="5156" y="167"/>
              <a:ext cx="3402" cy="539"/>
            </a:xfrm>
            <a:prstGeom prst="rect">
              <a:avLst/>
            </a:prstGeom>
            <a:solidFill>
              <a:schemeClr val="accent5">
                <a:lumMod val="60000"/>
                <a:lumOff val="40000"/>
              </a:schemeClr>
            </a:solidFill>
          </p:spPr>
          <p:txBody>
            <a:bodyPr wrap="square" rtlCol="0">
              <a:noAutofit/>
            </a:bodyPr>
            <a:lstStyle/>
            <a:p>
              <a:pPr algn="ctr"/>
              <a:r>
                <a:rPr lang="zh-CN" altLang="en-US" sz="1500" b="1" dirty="0"/>
                <a:t>费用（权责发生制）</a:t>
              </a:r>
            </a:p>
          </p:txBody>
        </p:sp>
      </p:grpSp>
      <p:sp>
        <p:nvSpPr>
          <p:cNvPr id="13" name="文本框 12"/>
          <p:cNvSpPr txBox="1"/>
          <p:nvPr/>
        </p:nvSpPr>
        <p:spPr>
          <a:xfrm>
            <a:off x="6620510" y="922655"/>
            <a:ext cx="256540" cy="288290"/>
          </a:xfrm>
          <a:prstGeom prst="rect">
            <a:avLst/>
          </a:prstGeom>
          <a:noFill/>
        </p:spPr>
        <p:txBody>
          <a:bodyPr wrap="square" rtlCol="0">
            <a:normAutofit fontScale="75000" lnSpcReduction="10000"/>
          </a:bodyPr>
          <a:lstStyle/>
          <a:p>
            <a:r>
              <a:rPr lang="en-US" altLang="zh-CN" dirty="0"/>
              <a:t>1</a:t>
            </a:r>
          </a:p>
        </p:txBody>
      </p:sp>
      <p:sp>
        <p:nvSpPr>
          <p:cNvPr id="14" name="文本框 13"/>
          <p:cNvSpPr txBox="1"/>
          <p:nvPr/>
        </p:nvSpPr>
        <p:spPr>
          <a:xfrm>
            <a:off x="6620510" y="2290445"/>
            <a:ext cx="256540" cy="288290"/>
          </a:xfrm>
          <a:prstGeom prst="rect">
            <a:avLst/>
          </a:prstGeom>
          <a:noFill/>
        </p:spPr>
        <p:txBody>
          <a:bodyPr wrap="square" rtlCol="0">
            <a:normAutofit fontScale="75000" lnSpcReduction="10000"/>
          </a:bodyPr>
          <a:lstStyle/>
          <a:p>
            <a:r>
              <a:rPr lang="en-US" altLang="zh-CN" dirty="0"/>
              <a:t>1</a:t>
            </a:r>
          </a:p>
        </p:txBody>
      </p:sp>
      <p:sp>
        <p:nvSpPr>
          <p:cNvPr id="15" name="文本框 14"/>
          <p:cNvSpPr txBox="1"/>
          <p:nvPr/>
        </p:nvSpPr>
        <p:spPr>
          <a:xfrm>
            <a:off x="6617970" y="2667635"/>
            <a:ext cx="256540" cy="288290"/>
          </a:xfrm>
          <a:prstGeom prst="rect">
            <a:avLst/>
          </a:prstGeom>
          <a:noFill/>
        </p:spPr>
        <p:txBody>
          <a:bodyPr wrap="square" rtlCol="0">
            <a:normAutofit fontScale="75000" lnSpcReduction="10000"/>
          </a:bodyPr>
          <a:lstStyle/>
          <a:p>
            <a:r>
              <a:rPr lang="en-US" altLang="zh-CN" dirty="0"/>
              <a:t>1</a:t>
            </a:r>
          </a:p>
        </p:txBody>
      </p:sp>
      <p:sp>
        <p:nvSpPr>
          <p:cNvPr id="18" name="文本框 17"/>
          <p:cNvSpPr txBox="1"/>
          <p:nvPr/>
        </p:nvSpPr>
        <p:spPr>
          <a:xfrm>
            <a:off x="6616065" y="4135120"/>
            <a:ext cx="256540" cy="288290"/>
          </a:xfrm>
          <a:prstGeom prst="rect">
            <a:avLst/>
          </a:prstGeom>
          <a:noFill/>
        </p:spPr>
        <p:txBody>
          <a:bodyPr wrap="square" rtlCol="0">
            <a:normAutofit fontScale="75000" lnSpcReduction="10000"/>
          </a:bodyPr>
          <a:lstStyle/>
          <a:p>
            <a:r>
              <a:rPr lang="en-US" altLang="zh-CN" dirty="0"/>
              <a:t>1</a:t>
            </a:r>
          </a:p>
        </p:txBody>
      </p:sp>
      <p:sp>
        <p:nvSpPr>
          <p:cNvPr id="20" name="文本框 19"/>
          <p:cNvSpPr txBox="1"/>
          <p:nvPr/>
        </p:nvSpPr>
        <p:spPr>
          <a:xfrm>
            <a:off x="6597650" y="4431665"/>
            <a:ext cx="256540" cy="288290"/>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6617970" y="1933575"/>
            <a:ext cx="256540" cy="288290"/>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6614795" y="4796790"/>
            <a:ext cx="256540" cy="288290"/>
          </a:xfrm>
          <a:prstGeom prst="rect">
            <a:avLst/>
          </a:prstGeom>
          <a:noFill/>
        </p:spPr>
        <p:txBody>
          <a:bodyPr wrap="square" rtlCol="0">
            <a:normAutofit fontScale="75000" lnSpcReduction="10000"/>
          </a:bodyPr>
          <a:lstStyle/>
          <a:p>
            <a:r>
              <a:rPr lang="en-US" altLang="zh-CN" dirty="0"/>
              <a:t>1</a:t>
            </a:r>
          </a:p>
        </p:txBody>
      </p:sp>
      <p:sp>
        <p:nvSpPr>
          <p:cNvPr id="21" name="文本框 20"/>
          <p:cNvSpPr txBox="1"/>
          <p:nvPr/>
        </p:nvSpPr>
        <p:spPr>
          <a:xfrm>
            <a:off x="7303770" y="3820795"/>
            <a:ext cx="256540" cy="280670"/>
          </a:xfrm>
          <a:prstGeom prst="rect">
            <a:avLst/>
          </a:prstGeom>
          <a:noFill/>
        </p:spPr>
        <p:txBody>
          <a:bodyPr wrap="square" rtlCol="0">
            <a:normAutofit fontScale="75000" lnSpcReduction="10000"/>
          </a:bodyPr>
          <a:lstStyle/>
          <a:p>
            <a:r>
              <a:rPr lang="en-US" altLang="zh-CN" dirty="0"/>
              <a:t>0</a:t>
            </a:r>
          </a:p>
        </p:txBody>
      </p:sp>
      <p:sp>
        <p:nvSpPr>
          <p:cNvPr id="22" name="文本框 21"/>
          <p:cNvSpPr txBox="1"/>
          <p:nvPr/>
        </p:nvSpPr>
        <p:spPr>
          <a:xfrm>
            <a:off x="7336155" y="1604645"/>
            <a:ext cx="256540" cy="280670"/>
          </a:xfrm>
          <a:prstGeom prst="rect">
            <a:avLst/>
          </a:prstGeom>
          <a:noFill/>
        </p:spPr>
        <p:txBody>
          <a:bodyPr wrap="square" rtlCol="0">
            <a:normAutofit fontScale="75000" lnSpcReduction="10000"/>
          </a:bodyPr>
          <a:lstStyle/>
          <a:p>
            <a:r>
              <a:rPr lang="en-US" altLang="zh-CN" dirty="0"/>
              <a:t>0</a:t>
            </a:r>
          </a:p>
        </p:txBody>
      </p:sp>
      <p:sp>
        <p:nvSpPr>
          <p:cNvPr id="35" name="文本框 34"/>
          <p:cNvSpPr txBox="1"/>
          <p:nvPr/>
        </p:nvSpPr>
        <p:spPr>
          <a:xfrm>
            <a:off x="7884160" y="1227455"/>
            <a:ext cx="256540" cy="295910"/>
          </a:xfrm>
          <a:prstGeom prst="rect">
            <a:avLst/>
          </a:prstGeom>
          <a:noFill/>
        </p:spPr>
        <p:txBody>
          <a:bodyPr wrap="square" rtlCol="0">
            <a:normAutofit fontScale="75000" lnSpcReduction="10000"/>
          </a:bodyPr>
          <a:lstStyle/>
          <a:p>
            <a:r>
              <a:rPr lang="en-US" altLang="zh-CN" dirty="0"/>
              <a:t>2</a:t>
            </a:r>
          </a:p>
        </p:txBody>
      </p:sp>
      <p:sp>
        <p:nvSpPr>
          <p:cNvPr id="23" name="文本框 22"/>
          <p:cNvSpPr txBox="1"/>
          <p:nvPr/>
        </p:nvSpPr>
        <p:spPr>
          <a:xfrm>
            <a:off x="7849870" y="3025775"/>
            <a:ext cx="256540" cy="295910"/>
          </a:xfrm>
          <a:prstGeom prst="rect">
            <a:avLst/>
          </a:prstGeom>
          <a:noFill/>
        </p:spPr>
        <p:txBody>
          <a:bodyPr wrap="square" rtlCol="0">
            <a:normAutofit fontScale="75000" lnSpcReduction="10000"/>
          </a:bodyPr>
          <a:lstStyle/>
          <a:p>
            <a:r>
              <a:rPr lang="en-US" altLang="zh-CN" dirty="0"/>
              <a:t>2</a:t>
            </a:r>
          </a:p>
        </p:txBody>
      </p:sp>
      <p:sp>
        <p:nvSpPr>
          <p:cNvPr id="25" name="文本框 24"/>
          <p:cNvSpPr txBox="1"/>
          <p:nvPr/>
        </p:nvSpPr>
        <p:spPr>
          <a:xfrm>
            <a:off x="8639810" y="3321685"/>
            <a:ext cx="256540" cy="295910"/>
          </a:xfrm>
          <a:prstGeom prst="rect">
            <a:avLst/>
          </a:prstGeom>
          <a:noFill/>
        </p:spPr>
        <p:txBody>
          <a:bodyPr wrap="square" rtlCol="0">
            <a:normAutofit fontScale="75000" lnSpcReduction="10000"/>
          </a:bodyPr>
          <a:lstStyle/>
          <a:p>
            <a:r>
              <a:rPr lang="en-US" altLang="zh-CN" dirty="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ou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33468"/>
            <a:ext cx="7056784" cy="540060"/>
          </a:xfrm>
        </p:spPr>
        <p:txBody>
          <a:bodyPr>
            <a:normAutofit/>
          </a:bodyPr>
          <a:lstStyle/>
          <a:p>
            <a:pPr algn="l"/>
            <a:r>
              <a:rPr lang="zh-CN" altLang="en-US" sz="2800" b="1" dirty="0" smtClean="0">
                <a:solidFill>
                  <a:srgbClr val="FF4B02"/>
                </a:solidFill>
                <a:latin typeface="微软雅黑" panose="020B0503020204020204" pitchFamily="34" charset="-122"/>
                <a:ea typeface="微软雅黑" panose="020B0503020204020204" pitchFamily="34" charset="-122"/>
              </a:rPr>
              <a:t>政府会计改革</a:t>
            </a:r>
            <a:r>
              <a:rPr lang="en-US" altLang="zh-CN" sz="2800" b="1" dirty="0" smtClean="0">
                <a:solidFill>
                  <a:srgbClr val="FF4B02"/>
                </a:solidFill>
                <a:latin typeface="微软雅黑" panose="020B0503020204020204" pitchFamily="34" charset="-122"/>
                <a:ea typeface="微软雅黑" panose="020B0503020204020204" pitchFamily="34" charset="-122"/>
              </a:rPr>
              <a:t>——</a:t>
            </a:r>
            <a:r>
              <a:rPr lang="zh-CN" altLang="en-US" sz="2800" b="1" dirty="0" smtClean="0">
                <a:solidFill>
                  <a:srgbClr val="FF4B02"/>
                </a:solidFill>
                <a:latin typeface="微软雅黑" panose="020B0503020204020204" pitchFamily="34" charset="-122"/>
                <a:ea typeface="微软雅黑" panose="020B0503020204020204" pitchFamily="34" charset="-122"/>
              </a:rPr>
              <a:t>固定资产</a:t>
            </a:r>
            <a:endParaRPr lang="zh-CN" altLang="en-US" sz="2800" b="1" dirty="0">
              <a:solidFill>
                <a:srgbClr val="FF4B02"/>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755576" y="573528"/>
            <a:ext cx="64807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副标题 8"/>
          <p:cNvSpPr>
            <a:spLocks noGrp="1"/>
          </p:cNvSpPr>
          <p:nvPr>
            <p:ph type="subTitle" idx="1"/>
          </p:nvPr>
        </p:nvSpPr>
        <p:spPr>
          <a:xfrm>
            <a:off x="1022350" y="676275"/>
            <a:ext cx="6928485" cy="1085850"/>
          </a:xfrm>
          <a:solidFill>
            <a:schemeClr val="accent6"/>
          </a:solidFill>
        </p:spPr>
        <p:txBody>
          <a:bodyPr>
            <a:noAutofit/>
          </a:bodyPr>
          <a:lstStyle/>
          <a:p>
            <a:r>
              <a:rPr lang="zh-CN" altLang="zh-CN" b="1" dirty="0"/>
              <a:t>政府会计准则第</a:t>
            </a:r>
            <a:r>
              <a:rPr lang="en-US" altLang="zh-CN" b="1" dirty="0"/>
              <a:t>3</a:t>
            </a:r>
            <a:r>
              <a:rPr lang="zh-CN" altLang="zh-CN" b="1" dirty="0"/>
              <a:t>号——</a:t>
            </a:r>
            <a:r>
              <a:rPr lang="zh-CN" altLang="zh-CN" b="1" dirty="0" smtClean="0"/>
              <a:t>固定资产</a:t>
            </a:r>
          </a:p>
          <a:p>
            <a:r>
              <a:rPr lang="zh-CN" altLang="zh-CN" dirty="0"/>
              <a:t>财会</a:t>
            </a:r>
            <a:r>
              <a:rPr lang="en-US" altLang="zh-CN" dirty="0"/>
              <a:t>[2016]12</a:t>
            </a:r>
            <a:r>
              <a:rPr lang="zh-CN" altLang="zh-CN" dirty="0"/>
              <a:t>号</a:t>
            </a:r>
          </a:p>
          <a:p>
            <a:endParaRPr lang="zh-CN" altLang="zh-CN" dirty="0"/>
          </a:p>
          <a:p>
            <a:endParaRPr lang="zh-CN" altLang="en-US" dirty="0"/>
          </a:p>
        </p:txBody>
      </p:sp>
      <p:sp>
        <p:nvSpPr>
          <p:cNvPr id="3" name="副标题 8"/>
          <p:cNvSpPr>
            <a:spLocks noGrp="1"/>
          </p:cNvSpPr>
          <p:nvPr/>
        </p:nvSpPr>
        <p:spPr>
          <a:xfrm>
            <a:off x="1046480" y="663575"/>
            <a:ext cx="6928485" cy="10858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zh-CN" altLang="zh-CN" b="1" dirty="0">
                <a:solidFill>
                  <a:schemeClr val="bg1"/>
                </a:solidFill>
              </a:rPr>
              <a:t>政府会计准则第</a:t>
            </a:r>
            <a:r>
              <a:rPr lang="en-US" altLang="zh-CN" b="1" dirty="0">
                <a:solidFill>
                  <a:schemeClr val="bg1"/>
                </a:solidFill>
              </a:rPr>
              <a:t>3</a:t>
            </a:r>
            <a:r>
              <a:rPr lang="zh-CN" altLang="zh-CN" b="1" dirty="0">
                <a:solidFill>
                  <a:schemeClr val="bg1"/>
                </a:solidFill>
              </a:rPr>
              <a:t>号——</a:t>
            </a:r>
            <a:r>
              <a:rPr lang="zh-CN" altLang="zh-CN" b="1" dirty="0" smtClean="0">
                <a:solidFill>
                  <a:schemeClr val="bg1"/>
                </a:solidFill>
              </a:rPr>
              <a:t>固定资产</a:t>
            </a:r>
          </a:p>
          <a:p>
            <a:r>
              <a:rPr lang="zh-CN" altLang="zh-CN" dirty="0">
                <a:solidFill>
                  <a:schemeClr val="bg1"/>
                </a:solidFill>
              </a:rPr>
              <a:t>财会</a:t>
            </a:r>
            <a:r>
              <a:rPr lang="en-US" altLang="zh-CN" dirty="0">
                <a:solidFill>
                  <a:schemeClr val="bg1"/>
                </a:solidFill>
              </a:rPr>
              <a:t>[2016]12</a:t>
            </a:r>
            <a:r>
              <a:rPr lang="zh-CN" altLang="zh-CN" dirty="0">
                <a:solidFill>
                  <a:schemeClr val="bg1"/>
                </a:solidFill>
              </a:rPr>
              <a:t>号</a:t>
            </a:r>
            <a:endParaRPr lang="zh-CN" altLang="zh-CN" dirty="0"/>
          </a:p>
          <a:p>
            <a:endParaRPr lang="zh-CN" altLang="zh-CN" dirty="0"/>
          </a:p>
          <a:p>
            <a:endParaRPr lang="zh-CN" altLang="en-US" dirty="0"/>
          </a:p>
        </p:txBody>
      </p:sp>
      <p:sp>
        <p:nvSpPr>
          <p:cNvPr id="4" name="文本框 3"/>
          <p:cNvSpPr txBox="1"/>
          <p:nvPr/>
        </p:nvSpPr>
        <p:spPr>
          <a:xfrm>
            <a:off x="1033780" y="1852295"/>
            <a:ext cx="6953885" cy="2929255"/>
          </a:xfrm>
          <a:prstGeom prst="rect">
            <a:avLst/>
          </a:prstGeom>
          <a:noFill/>
        </p:spPr>
        <p:txBody>
          <a:bodyPr wrap="square" rtlCol="0">
            <a:normAutofit fontScale="87500" lnSpcReduction="20000"/>
          </a:bodyPr>
          <a:lstStyle/>
          <a:p>
            <a:pPr marL="342900" indent="-342900">
              <a:lnSpc>
                <a:spcPct val="150000"/>
              </a:lnSpc>
              <a:buClr>
                <a:srgbClr val="FF4B02"/>
              </a:buClr>
              <a:buSzPct val="115000"/>
              <a:buFont typeface="Wingdings" panose="05000000000000000000" charset="0"/>
              <a:buChar char="l"/>
            </a:pPr>
            <a:r>
              <a:rPr lang="zh-CN" altLang="en-US" sz="2000" dirty="0"/>
              <a:t>颁布时间：2016-07-06         执行时间：2017 年 1 月 1 日起施行</a:t>
            </a:r>
          </a:p>
          <a:p>
            <a:pPr indent="0">
              <a:lnSpc>
                <a:spcPct val="150000"/>
              </a:lnSpc>
              <a:buClr>
                <a:srgbClr val="FF4B02"/>
              </a:buClr>
              <a:buSzPct val="115000"/>
              <a:buFont typeface="Wingdings" panose="05000000000000000000" charset="0"/>
              <a:buNone/>
            </a:pPr>
            <a:endParaRPr lang="zh-CN" altLang="en-US" sz="900" dirty="0"/>
          </a:p>
          <a:p>
            <a:pPr marL="342900" indent="-342900">
              <a:lnSpc>
                <a:spcPct val="150000"/>
              </a:lnSpc>
              <a:buClr>
                <a:srgbClr val="FF4B02"/>
              </a:buClr>
              <a:buSzPct val="115000"/>
              <a:buFont typeface="Wingdings" panose="05000000000000000000" charset="0"/>
              <a:buChar char="l"/>
            </a:pPr>
            <a:r>
              <a:rPr lang="zh-CN" altLang="en-US" sz="2000" dirty="0"/>
              <a:t>体例</a:t>
            </a:r>
            <a:r>
              <a:rPr lang="zh-CN" altLang="en-US" sz="2000" dirty="0" smtClean="0"/>
              <a:t>结构</a:t>
            </a:r>
            <a:r>
              <a:rPr lang="zh-CN" altLang="en-US" sz="2000" dirty="0" smtClean="0">
                <a:sym typeface="Wingdings" panose="05000000000000000000" pitchFamily="2" charset="2"/>
              </a:rPr>
              <a:t>：（</a:t>
            </a:r>
            <a:r>
              <a:rPr lang="en-US" altLang="zh-CN" sz="2000" dirty="0" smtClean="0">
                <a:sym typeface="Wingdings" panose="05000000000000000000" pitchFamily="2" charset="2"/>
              </a:rPr>
              <a:t>3096</a:t>
            </a:r>
            <a:r>
              <a:rPr lang="zh-CN" altLang="en-US" sz="2000" dirty="0" smtClean="0">
                <a:sym typeface="Wingdings" panose="05000000000000000000" pitchFamily="2" charset="2"/>
              </a:rPr>
              <a:t>字）</a:t>
            </a:r>
            <a:endParaRPr lang="zh-CN" altLang="en-US" sz="2000" dirty="0"/>
          </a:p>
          <a:p>
            <a:pPr>
              <a:lnSpc>
                <a:spcPct val="150000"/>
              </a:lnSpc>
            </a:pPr>
            <a:r>
              <a:rPr lang="zh-CN" altLang="en-US" sz="2000" dirty="0"/>
              <a:t>                       </a:t>
            </a:r>
            <a:r>
              <a:rPr lang="en-US" altLang="zh-CN" sz="2000" dirty="0"/>
              <a:t>——</a:t>
            </a:r>
            <a:r>
              <a:rPr lang="zh-CN" altLang="en-US" sz="2000" dirty="0"/>
              <a:t>六章     二十八条  </a:t>
            </a:r>
          </a:p>
          <a:p>
            <a:pPr>
              <a:lnSpc>
                <a:spcPct val="150000"/>
              </a:lnSpc>
            </a:pPr>
            <a:r>
              <a:rPr lang="zh-CN" altLang="en-US" sz="2000" dirty="0"/>
              <a:t>           </a:t>
            </a:r>
          </a:p>
          <a:p>
            <a:pPr>
              <a:lnSpc>
                <a:spcPct val="150000"/>
              </a:lnSpc>
            </a:pPr>
            <a:r>
              <a:rPr lang="zh-CN" altLang="en-US" sz="2000" dirty="0"/>
              <a:t>第一章 总 则                                                  第四章 固定资产的后续计量</a:t>
            </a:r>
          </a:p>
          <a:p>
            <a:pPr>
              <a:lnSpc>
                <a:spcPct val="150000"/>
              </a:lnSpc>
            </a:pPr>
            <a:r>
              <a:rPr lang="zh-CN" altLang="en-US" sz="2000" dirty="0"/>
              <a:t>第二章 固定资产的确认                             第五章 固定资产的披露</a:t>
            </a:r>
          </a:p>
          <a:p>
            <a:pPr>
              <a:lnSpc>
                <a:spcPct val="150000"/>
              </a:lnSpc>
            </a:pPr>
            <a:r>
              <a:rPr lang="zh-CN" altLang="en-US" sz="2000" dirty="0"/>
              <a:t>第三章 固定资产的初始计量                    第六章 附则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612775" y="1290955"/>
            <a:ext cx="7321550" cy="3622675"/>
          </a:xfrm>
          <a:prstGeom prst="rect">
            <a:avLst/>
          </a:prstGeom>
          <a:noFill/>
        </p:spPr>
        <p:txBody>
          <a:bodyPr wrap="square" rtlCol="0">
            <a:normAutofit/>
          </a:bodyPr>
          <a:lstStyle/>
          <a:p>
            <a:pPr>
              <a:lnSpc>
                <a:spcPct val="200000"/>
              </a:lnSpc>
            </a:pPr>
            <a:r>
              <a:rPr lang="zh-CN" altLang="en-US" dirty="0"/>
              <a:t>指政府会计主体为满足自身开展业务活动或其他活动需要而控制的</a:t>
            </a:r>
          </a:p>
          <a:p>
            <a:pPr>
              <a:lnSpc>
                <a:spcPct val="200000"/>
              </a:lnSpc>
            </a:pPr>
            <a:r>
              <a:rPr lang="zh-CN" altLang="en-US" dirty="0"/>
              <a:t>使用年限超过 1 年（不含 1 年</a:t>
            </a:r>
            <a:r>
              <a:rPr lang="zh-CN" altLang="en-US" dirty="0" smtClean="0"/>
              <a:t>）</a:t>
            </a:r>
            <a:endParaRPr lang="en-US" altLang="zh-CN" dirty="0" smtClean="0"/>
          </a:p>
          <a:p>
            <a:pPr>
              <a:lnSpc>
                <a:spcPct val="200000"/>
              </a:lnSpc>
            </a:pPr>
            <a:r>
              <a:rPr lang="zh-CN" altLang="en-US" dirty="0" smtClean="0">
                <a:sym typeface="+mn-ea"/>
              </a:rPr>
              <a:t>使用</a:t>
            </a:r>
            <a:r>
              <a:rPr lang="zh-CN" altLang="en-US" dirty="0">
                <a:sym typeface="+mn-ea"/>
              </a:rPr>
              <a:t>过程中基本保持原有物质形态的资产（一般包括房屋及构筑物、专用设备、通用设备等）</a:t>
            </a:r>
            <a:endParaRPr lang="zh-CN" altLang="en-US" dirty="0"/>
          </a:p>
          <a:p>
            <a:pPr>
              <a:lnSpc>
                <a:spcPct val="200000"/>
              </a:lnSpc>
            </a:pPr>
            <a:r>
              <a:rPr lang="zh-CN" altLang="en-US" dirty="0"/>
              <a:t>单位价值在规定标准以上</a:t>
            </a:r>
          </a:p>
          <a:p>
            <a:pPr>
              <a:lnSpc>
                <a:spcPct val="200000"/>
              </a:lnSpc>
            </a:pPr>
            <a:r>
              <a:rPr lang="zh-CN" altLang="en-US" dirty="0"/>
              <a:t>未达到规定标准，但是使用年限超过 1 年（不含 1 年）的大批同类物资</a:t>
            </a:r>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概念</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783125"/>
            <a:ext cx="2267744" cy="1026114"/>
          </a:xfrm>
          <a:prstGeom prst="homePlate">
            <a:avLst>
              <a:gd name="adj" fmla="val 19401"/>
            </a:avLst>
          </a:prstGeom>
          <a:solidFill>
            <a:srgbClr val="FF6E02"/>
          </a:solidFill>
        </p:spPr>
        <p:txBody>
          <a:bodyPr anchor="ctr">
            <a:normAutofit/>
          </a:bodyPr>
          <a:lstStyle/>
          <a:p>
            <a:pPr algn="l"/>
            <a:r>
              <a:rPr lang="zh-CN" altLang="en-US" sz="4800" b="1" dirty="0" smtClean="0">
                <a:latin typeface="微软雅黑" panose="020B0503020204020204" pitchFamily="34" charset="-122"/>
                <a:ea typeface="微软雅黑" panose="020B0503020204020204" pitchFamily="34" charset="-122"/>
              </a:rPr>
              <a:t> </a:t>
            </a:r>
            <a:r>
              <a:rPr lang="zh-CN" altLang="en-US" sz="5400" b="1" dirty="0" smtClean="0">
                <a:solidFill>
                  <a:schemeClr val="tx1"/>
                </a:solidFill>
                <a:latin typeface="微软雅黑" panose="020B0503020204020204" pitchFamily="34" charset="-122"/>
                <a:ea typeface="微软雅黑" panose="020B0503020204020204" pitchFamily="34" charset="-122"/>
              </a:rPr>
              <a:t>例：</a:t>
            </a:r>
            <a:r>
              <a:rPr lang="en-US" altLang="zh-CN" sz="4000" b="1" dirty="0">
                <a:solidFill>
                  <a:schemeClr val="tx1"/>
                </a:solidFill>
                <a:latin typeface="微软雅黑" panose="020B0503020204020204" pitchFamily="34" charset="-122"/>
                <a:ea typeface="微软雅黑" panose="020B0503020204020204" pitchFamily="34" charset="-122"/>
              </a:rPr>
              <a:t>2</a:t>
            </a:r>
            <a:endParaRPr lang="zh-CN" altLang="en-US" sz="40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218500" y="801616"/>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2185670" y="2106295"/>
            <a:ext cx="4806950" cy="1722120"/>
          </a:xfrm>
          <a:prstGeom prst="flowChartAlternateProcess">
            <a:avLst/>
          </a:prstGeom>
          <a:noFill/>
          <a:ln w="12700">
            <a:solidFill>
              <a:srgbClr val="FF6E02"/>
            </a:solidFill>
          </a:ln>
        </p:spPr>
        <p:txBody>
          <a:bodyPr wrap="square" lIns="136525" tIns="136525" rIns="136525" bIns="136525" rtlCol="0" anchor="ctr" anchorCtr="1">
            <a:noAutofit/>
          </a:bodyPr>
          <a:lstStyle/>
          <a:p>
            <a:pPr algn="ctr">
              <a:lnSpc>
                <a:spcPct val="160000"/>
              </a:lnSpc>
            </a:pPr>
            <a:r>
              <a:rPr lang="zh-CN" altLang="en-US" sz="4400" b="1" dirty="0" smtClean="0">
                <a:latin typeface="微软雅黑" panose="020B0503020204020204" pitchFamily="34" charset="-122"/>
                <a:ea typeface="微软雅黑" panose="020B0503020204020204" pitchFamily="34" charset="-122"/>
              </a:rPr>
              <a:t>建  设  桥  梁</a:t>
            </a:r>
            <a:endParaRPr lang="zh-CN" altLang="en-US" sz="4400" b="1" dirty="0">
              <a:latin typeface="微软雅黑" panose="020B0503020204020204" pitchFamily="34" charset="-122"/>
              <a:ea typeface="微软雅黑" panose="020B0503020204020204" pitchFamily="34" charset="-122"/>
            </a:endParaRPr>
          </a:p>
        </p:txBody>
      </p:sp>
      <p:sp>
        <p:nvSpPr>
          <p:cNvPr id="3" name="文本框 2"/>
          <p:cNvSpPr txBox="1"/>
          <p:nvPr/>
        </p:nvSpPr>
        <p:spPr>
          <a:xfrm>
            <a:off x="4519930" y="2478515"/>
            <a:ext cx="1077595" cy="1144270"/>
          </a:xfrm>
          <a:prstGeom prst="ellipse">
            <a:avLst/>
          </a:prstGeom>
          <a:solidFill>
            <a:schemeClr val="accent5">
              <a:lumMod val="20000"/>
              <a:lumOff val="80000"/>
              <a:alpha val="68000"/>
            </a:schemeClr>
          </a:solidFill>
        </p:spPr>
        <p:txBody>
          <a:bodyPr wrap="square" rtlCol="0" anchor="ctr" anchorCtr="0">
            <a:normAutofit/>
          </a:bodyPr>
          <a:lstStyle/>
          <a:p>
            <a:pPr algn="ctr"/>
            <a:r>
              <a:rPr lang="zh-CN" altLang="en-US" sz="4400" b="1" dirty="0" smtClean="0">
                <a:solidFill>
                  <a:srgbClr val="FF5702"/>
                </a:solidFill>
                <a:latin typeface="微软雅黑" panose="020B0503020204020204" pitchFamily="34" charset="-122"/>
                <a:ea typeface="微软雅黑" panose="020B0503020204020204" pitchFamily="34" charset="-122"/>
                <a:sym typeface="+mn-ea"/>
              </a:rPr>
              <a:t>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612775" y="1290955"/>
            <a:ext cx="7321550" cy="3622675"/>
          </a:xfrm>
          <a:prstGeom prst="rect">
            <a:avLst/>
          </a:prstGeom>
          <a:noFill/>
        </p:spPr>
        <p:txBody>
          <a:bodyPr wrap="square" rtlCol="0">
            <a:normAutofit/>
          </a:bodyPr>
          <a:lstStyle/>
          <a:p>
            <a:pPr>
              <a:lnSpc>
                <a:spcPct val="200000"/>
              </a:lnSpc>
            </a:pPr>
            <a:r>
              <a:rPr lang="zh-CN" altLang="en-US" dirty="0"/>
              <a:t>指政府会计主体为满足自身开展业务活动或其他活动需要而控制的</a:t>
            </a:r>
          </a:p>
          <a:p>
            <a:pPr>
              <a:lnSpc>
                <a:spcPct val="200000"/>
              </a:lnSpc>
            </a:pPr>
            <a:r>
              <a:rPr lang="zh-CN" altLang="en-US" dirty="0"/>
              <a:t>使用年限超过 1 年（不含 1 年</a:t>
            </a:r>
            <a:r>
              <a:rPr lang="zh-CN" altLang="en-US" dirty="0" smtClean="0"/>
              <a:t>）</a:t>
            </a:r>
            <a:endParaRPr lang="en-US" altLang="zh-CN" dirty="0" smtClean="0"/>
          </a:p>
          <a:p>
            <a:pPr>
              <a:lnSpc>
                <a:spcPct val="200000"/>
              </a:lnSpc>
            </a:pPr>
            <a:r>
              <a:rPr lang="zh-CN" altLang="en-US" dirty="0" smtClean="0">
                <a:sym typeface="+mn-ea"/>
              </a:rPr>
              <a:t>使用</a:t>
            </a:r>
            <a:r>
              <a:rPr lang="zh-CN" altLang="en-US" dirty="0">
                <a:sym typeface="+mn-ea"/>
              </a:rPr>
              <a:t>过程中基本保持原有物质形态的资产（一般包括房屋及构筑物、专用设备、通用设备等）</a:t>
            </a:r>
            <a:endParaRPr lang="zh-CN" altLang="en-US" dirty="0"/>
          </a:p>
          <a:p>
            <a:pPr>
              <a:lnSpc>
                <a:spcPct val="200000"/>
              </a:lnSpc>
            </a:pPr>
            <a:r>
              <a:rPr lang="zh-CN" altLang="en-US" dirty="0"/>
              <a:t>单位价值在规定标准以上</a:t>
            </a:r>
          </a:p>
          <a:p>
            <a:pPr>
              <a:lnSpc>
                <a:spcPct val="200000"/>
              </a:lnSpc>
            </a:pPr>
            <a:r>
              <a:rPr lang="zh-CN" altLang="en-US" dirty="0"/>
              <a:t>未达到规定标准，但是使用年限超过 1 年（不含 1 年）的大批同类物资</a:t>
            </a:r>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概念</a:t>
            </a:r>
          </a:p>
        </p:txBody>
      </p:sp>
      <p:sp>
        <p:nvSpPr>
          <p:cNvPr id="8" name="文本框 7"/>
          <p:cNvSpPr txBox="1"/>
          <p:nvPr/>
        </p:nvSpPr>
        <p:spPr>
          <a:xfrm>
            <a:off x="4211960" y="843558"/>
            <a:ext cx="4541520" cy="3578860"/>
          </a:xfrm>
          <a:prstGeom prst="flowChartAlternateProcess">
            <a:avLst/>
          </a:prstGeom>
          <a:solidFill>
            <a:schemeClr val="bg1"/>
          </a:solidFill>
          <a:ln>
            <a:solidFill>
              <a:schemeClr val="accent6">
                <a:lumMod val="75000"/>
              </a:schemeClr>
            </a:solidFill>
          </a:ln>
          <a:effectLst/>
        </p:spPr>
        <p:txBody>
          <a:bodyPr wrap="square" rtlCol="0">
            <a:normAutofit/>
          </a:bodyPr>
          <a:lstStyle/>
          <a:p>
            <a:pPr>
              <a:lnSpc>
                <a:spcPct val="150000"/>
              </a:lnSpc>
            </a:pPr>
            <a:r>
              <a:rPr lang="zh-CN" altLang="en-US" b="1" dirty="0">
                <a:solidFill>
                  <a:schemeClr val="tx1"/>
                </a:solidFill>
              </a:rPr>
              <a:t>行政单位财务规则：</a:t>
            </a:r>
          </a:p>
          <a:p>
            <a:pPr>
              <a:lnSpc>
                <a:spcPct val="100000"/>
              </a:lnSpc>
            </a:pPr>
            <a:r>
              <a:rPr lang="zh-CN" altLang="en-US" sz="1400" dirty="0">
                <a:solidFill>
                  <a:schemeClr val="tx1"/>
                </a:solidFill>
              </a:rPr>
              <a:t>中华人民共和国财政部令第71号</a:t>
            </a:r>
          </a:p>
          <a:p>
            <a:pPr>
              <a:lnSpc>
                <a:spcPct val="100000"/>
              </a:lnSpc>
            </a:pPr>
            <a:r>
              <a:rPr lang="zh-CN" altLang="en-US" sz="1400" dirty="0">
                <a:solidFill>
                  <a:schemeClr val="tx1"/>
                </a:solidFill>
              </a:rPr>
              <a:t>2012年12月6日</a:t>
            </a:r>
            <a:endParaRPr lang="zh-CN" altLang="en-US" dirty="0">
              <a:solidFill>
                <a:schemeClr val="tx1"/>
              </a:solidFill>
            </a:endParaRPr>
          </a:p>
          <a:p>
            <a:pPr>
              <a:lnSpc>
                <a:spcPct val="100000"/>
              </a:lnSpc>
            </a:pPr>
            <a:r>
              <a:rPr lang="zh-CN" altLang="en-US" b="1" dirty="0">
                <a:solidFill>
                  <a:schemeClr val="tx1"/>
                </a:solidFill>
              </a:rPr>
              <a:t>事业单位财务规则</a:t>
            </a:r>
            <a:endParaRPr lang="zh-CN" altLang="en-US" dirty="0">
              <a:solidFill>
                <a:schemeClr val="tx1"/>
              </a:solidFill>
            </a:endParaRPr>
          </a:p>
          <a:p>
            <a:pPr>
              <a:lnSpc>
                <a:spcPct val="100000"/>
              </a:lnSpc>
            </a:pPr>
            <a:r>
              <a:rPr lang="zh-CN" altLang="en-US" sz="1400" dirty="0">
                <a:solidFill>
                  <a:schemeClr val="tx1"/>
                </a:solidFill>
              </a:rPr>
              <a:t>中华人民共和国财政部令第 68 号</a:t>
            </a:r>
          </a:p>
          <a:p>
            <a:pPr>
              <a:lnSpc>
                <a:spcPct val="100000"/>
              </a:lnSpc>
            </a:pPr>
            <a:r>
              <a:rPr lang="en-US" altLang="zh-CN" sz="1400" dirty="0">
                <a:solidFill>
                  <a:schemeClr val="tx1"/>
                </a:solidFill>
              </a:rPr>
              <a:t>2012</a:t>
            </a:r>
            <a:r>
              <a:rPr lang="zh-CN" altLang="en-US" sz="1400" dirty="0">
                <a:solidFill>
                  <a:schemeClr val="tx1"/>
                </a:solidFill>
              </a:rPr>
              <a:t>年</a:t>
            </a:r>
            <a:r>
              <a:rPr lang="en-US" altLang="zh-CN" sz="1400" dirty="0">
                <a:solidFill>
                  <a:schemeClr val="tx1"/>
                </a:solidFill>
              </a:rPr>
              <a:t>2</a:t>
            </a:r>
            <a:r>
              <a:rPr lang="zh-CN" altLang="en-US" sz="1400" dirty="0">
                <a:solidFill>
                  <a:schemeClr val="tx1"/>
                </a:solidFill>
              </a:rPr>
              <a:t>月</a:t>
            </a:r>
            <a:r>
              <a:rPr lang="en-US" altLang="zh-CN" sz="1400" dirty="0">
                <a:solidFill>
                  <a:schemeClr val="tx1"/>
                </a:solidFill>
              </a:rPr>
              <a:t>7</a:t>
            </a:r>
            <a:r>
              <a:rPr lang="zh-CN" altLang="en-US" sz="1400" dirty="0">
                <a:solidFill>
                  <a:schemeClr val="tx1"/>
                </a:solidFill>
              </a:rPr>
              <a:t>日</a:t>
            </a:r>
          </a:p>
          <a:p>
            <a:pPr>
              <a:lnSpc>
                <a:spcPct val="100000"/>
              </a:lnSpc>
            </a:pPr>
            <a:endParaRPr lang="zh-CN" altLang="en-US" sz="1400" b="1" dirty="0">
              <a:solidFill>
                <a:schemeClr val="tx1"/>
              </a:solidFill>
            </a:endParaRPr>
          </a:p>
          <a:p>
            <a:pPr>
              <a:lnSpc>
                <a:spcPct val="100000"/>
              </a:lnSpc>
            </a:pPr>
            <a:r>
              <a:rPr lang="zh-CN" altLang="en-US" b="1" dirty="0">
                <a:solidFill>
                  <a:schemeClr val="tx1"/>
                </a:solidFill>
              </a:rPr>
              <a:t>标准：</a:t>
            </a:r>
          </a:p>
          <a:p>
            <a:pPr>
              <a:lnSpc>
                <a:spcPct val="150000"/>
              </a:lnSpc>
            </a:pPr>
            <a:r>
              <a:rPr lang="zh-CN" altLang="en-US" b="1" dirty="0">
                <a:solidFill>
                  <a:schemeClr val="tx1"/>
                </a:solidFill>
              </a:rPr>
              <a:t>单位价值在1000元以上</a:t>
            </a:r>
          </a:p>
          <a:p>
            <a:pPr>
              <a:lnSpc>
                <a:spcPct val="150000"/>
              </a:lnSpc>
            </a:pPr>
            <a:r>
              <a:rPr lang="zh-CN" altLang="en-US" b="1" dirty="0">
                <a:solidFill>
                  <a:schemeClr val="tx1"/>
                </a:solidFill>
              </a:rPr>
              <a:t>其中：专用设备单位价值在1500元以上</a:t>
            </a:r>
          </a:p>
          <a:p>
            <a:pPr>
              <a:lnSpc>
                <a:spcPct val="150000"/>
              </a:lnSpc>
            </a:pPr>
            <a:endParaRPr lang="zh-CN" alt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solidFill>
                  <a:schemeClr val="tx1"/>
                </a:solidFill>
                <a:latin typeface="微软雅黑" panose="020B0503020204020204" pitchFamily="34" charset="-122"/>
                <a:ea typeface="微软雅黑" panose="020B0503020204020204" pitchFamily="34" charset="-122"/>
              </a:rPr>
              <a:t>  政府会计改革</a:t>
            </a:r>
            <a:r>
              <a:rPr lang="en-US" altLang="zh-CN" sz="2800" b="1" dirty="0" smtClean="0">
                <a:solidFill>
                  <a:schemeClr val="tx1"/>
                </a:solidFill>
                <a:latin typeface="微软雅黑" panose="020B0503020204020204" pitchFamily="34" charset="-122"/>
                <a:ea typeface="微软雅黑" panose="020B0503020204020204" pitchFamily="34" charset="-122"/>
              </a:rPr>
              <a:t>——</a:t>
            </a:r>
            <a:r>
              <a:rPr lang="zh-CN" altLang="en-US" sz="2800" b="1" dirty="0" smtClean="0">
                <a:solidFill>
                  <a:schemeClr val="tx1"/>
                </a:solidFill>
                <a:latin typeface="微软雅黑" panose="020B0503020204020204" pitchFamily="34" charset="-122"/>
                <a:ea typeface="微软雅黑" panose="020B0503020204020204" pitchFamily="34" charset="-122"/>
              </a:rPr>
              <a:t>固定资产</a:t>
            </a:r>
          </a:p>
        </p:txBody>
      </p:sp>
      <p:cxnSp>
        <p:nvCxnSpPr>
          <p:cNvPr id="5" name="直接连接符 4"/>
          <p:cNvCxnSpPr/>
          <p:nvPr/>
        </p:nvCxnSpPr>
        <p:spPr>
          <a:xfrm>
            <a:off x="511736" y="699542"/>
            <a:ext cx="64807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副标题 6"/>
          <p:cNvSpPr>
            <a:spLocks noGrp="1"/>
          </p:cNvSpPr>
          <p:nvPr>
            <p:ph type="subTitle" idx="1"/>
          </p:nvPr>
        </p:nvSpPr>
        <p:spPr>
          <a:xfrm>
            <a:off x="960025" y="1425632"/>
            <a:ext cx="3200400" cy="1313284"/>
          </a:xfrm>
          <a:solidFill>
            <a:srgbClr val="FF6E02"/>
          </a:solidFill>
          <a:ln>
            <a:noFill/>
          </a:ln>
        </p:spPr>
        <p:txBody>
          <a:bodyPr anchor="ctr"/>
          <a:lstStyle/>
          <a:p>
            <a:r>
              <a:rPr lang="zh-CN" altLang="en-US" b="1" spc="600" dirty="0" smtClean="0">
                <a:solidFill>
                  <a:schemeClr val="tx1"/>
                </a:solidFill>
                <a:latin typeface="微软雅黑" panose="020B0503020204020204" pitchFamily="34" charset="-122"/>
                <a:ea typeface="微软雅黑" panose="020B0503020204020204" pitchFamily="34" charset="-122"/>
              </a:rPr>
              <a:t>为什么改革</a:t>
            </a:r>
            <a:endParaRPr lang="zh-CN" altLang="en-US" b="1" spc="600" dirty="0">
              <a:solidFill>
                <a:schemeClr val="tx1"/>
              </a:solidFill>
              <a:latin typeface="微软雅黑" panose="020B0503020204020204" pitchFamily="34" charset="-122"/>
              <a:ea typeface="微软雅黑" panose="020B0503020204020204" pitchFamily="34" charset="-122"/>
            </a:endParaRPr>
          </a:p>
        </p:txBody>
      </p:sp>
      <p:sp>
        <p:nvSpPr>
          <p:cNvPr id="11" name="副标题 6"/>
          <p:cNvSpPr txBox="1"/>
          <p:nvPr/>
        </p:nvSpPr>
        <p:spPr>
          <a:xfrm>
            <a:off x="4139952" y="1437207"/>
            <a:ext cx="3200400" cy="1313284"/>
          </a:xfrm>
          <a:prstGeom prst="rect">
            <a:avLst/>
          </a:prstGeom>
          <a:ln>
            <a:solidFill>
              <a:srgbClr val="FF6E02"/>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3200" b="1" spc="600" dirty="0">
                <a:solidFill>
                  <a:schemeClr val="bg1">
                    <a:lumMod val="65000"/>
                  </a:schemeClr>
                </a:solidFill>
                <a:latin typeface="微软雅黑" panose="020B0503020204020204" pitchFamily="34" charset="-122"/>
                <a:ea typeface="微软雅黑" panose="020B0503020204020204" pitchFamily="34" charset="-122"/>
              </a:rPr>
              <a:t>改革的意义</a:t>
            </a:r>
          </a:p>
        </p:txBody>
      </p:sp>
      <p:sp>
        <p:nvSpPr>
          <p:cNvPr id="14" name="副标题 6"/>
          <p:cNvSpPr txBox="1"/>
          <p:nvPr/>
        </p:nvSpPr>
        <p:spPr>
          <a:xfrm>
            <a:off x="4151527" y="2718324"/>
            <a:ext cx="3200400" cy="1313284"/>
          </a:xfrm>
          <a:prstGeom prst="rect">
            <a:avLst/>
          </a:prstGeom>
          <a:solidFill>
            <a:srgbClr val="FF6E02"/>
          </a:solid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3200" b="1" spc="600" dirty="0">
                <a:latin typeface="微软雅黑" panose="020B0503020204020204" pitchFamily="34" charset="-122"/>
                <a:ea typeface="微软雅黑" panose="020B0503020204020204" pitchFamily="34" charset="-122"/>
              </a:rPr>
              <a:t>主要变化</a:t>
            </a:r>
          </a:p>
        </p:txBody>
      </p:sp>
      <p:sp>
        <p:nvSpPr>
          <p:cNvPr id="15" name="副标题 6"/>
          <p:cNvSpPr txBox="1"/>
          <p:nvPr/>
        </p:nvSpPr>
        <p:spPr>
          <a:xfrm>
            <a:off x="974277" y="2704191"/>
            <a:ext cx="3200400" cy="1313284"/>
          </a:xfrm>
          <a:prstGeom prst="rect">
            <a:avLst/>
          </a:prstGeom>
          <a:ln>
            <a:solidFill>
              <a:srgbClr val="FF4B02"/>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3200" b="1" spc="600" dirty="0">
                <a:solidFill>
                  <a:schemeClr val="bg1">
                    <a:lumMod val="65000"/>
                  </a:schemeClr>
                </a:solidFill>
                <a:latin typeface="微软雅黑" panose="020B0503020204020204" pitchFamily="34" charset="-122"/>
                <a:ea typeface="微软雅黑" panose="020B0503020204020204" pitchFamily="34" charset="-122"/>
              </a:rPr>
              <a:t>资产相关</a:t>
            </a:r>
          </a:p>
        </p:txBody>
      </p:sp>
      <p:sp>
        <p:nvSpPr>
          <p:cNvPr id="28" name="副标题 6"/>
          <p:cNvSpPr txBox="1"/>
          <p:nvPr/>
        </p:nvSpPr>
        <p:spPr>
          <a:xfrm>
            <a:off x="1007450" y="1418497"/>
            <a:ext cx="3200400" cy="1313284"/>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3200" b="1" i="0" u="none" strike="noStrike" kern="1200" cap="none" spc="60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rPr>
              <a:t>为什么改革</a:t>
            </a:r>
          </a:p>
        </p:txBody>
      </p:sp>
      <p:sp>
        <p:nvSpPr>
          <p:cNvPr id="29" name="副标题 6"/>
          <p:cNvSpPr txBox="1"/>
          <p:nvPr/>
        </p:nvSpPr>
        <p:spPr>
          <a:xfrm>
            <a:off x="4186252" y="1419622"/>
            <a:ext cx="3200400" cy="1313284"/>
          </a:xfrm>
          <a:prstGeom prst="rect">
            <a:avLst/>
          </a:prstGeom>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3200" b="1" spc="600" dirty="0">
                <a:solidFill>
                  <a:srgbClr val="FF5702"/>
                </a:solidFill>
                <a:latin typeface="微软雅黑" panose="020B0503020204020204" pitchFamily="34" charset="-122"/>
                <a:ea typeface="微软雅黑" panose="020B0503020204020204" pitchFamily="34" charset="-122"/>
              </a:rPr>
              <a:t>改革的意义</a:t>
            </a:r>
          </a:p>
        </p:txBody>
      </p:sp>
      <p:sp>
        <p:nvSpPr>
          <p:cNvPr id="30" name="副标题 6"/>
          <p:cNvSpPr txBox="1"/>
          <p:nvPr/>
        </p:nvSpPr>
        <p:spPr>
          <a:xfrm>
            <a:off x="4186252" y="2689164"/>
            <a:ext cx="3200400" cy="1313284"/>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3200" b="1" spc="600" dirty="0">
                <a:solidFill>
                  <a:schemeClr val="bg1"/>
                </a:solidFill>
                <a:latin typeface="微软雅黑" panose="020B0503020204020204" pitchFamily="34" charset="-122"/>
                <a:ea typeface="微软雅黑" panose="020B0503020204020204" pitchFamily="34" charset="-122"/>
              </a:rPr>
              <a:t>主要变化</a:t>
            </a:r>
          </a:p>
        </p:txBody>
      </p:sp>
      <p:sp>
        <p:nvSpPr>
          <p:cNvPr id="31" name="副标题 6"/>
          <p:cNvSpPr txBox="1"/>
          <p:nvPr/>
        </p:nvSpPr>
        <p:spPr>
          <a:xfrm>
            <a:off x="1009002" y="2675031"/>
            <a:ext cx="3200400" cy="1313284"/>
          </a:xfrm>
          <a:prstGeom prst="rect">
            <a:avLst/>
          </a:prstGeom>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3200" b="1" spc="600" dirty="0">
                <a:solidFill>
                  <a:srgbClr val="FF5702"/>
                </a:solidFill>
                <a:latin typeface="微软雅黑" panose="020B0503020204020204" pitchFamily="34" charset="-122"/>
                <a:ea typeface="微软雅黑" panose="020B0503020204020204" pitchFamily="34" charset="-122"/>
              </a:rPr>
              <a:t>资产相关</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585595" y="1421131"/>
            <a:ext cx="6514797" cy="3382868"/>
          </a:xfrm>
          <a:prstGeom prst="rect">
            <a:avLst/>
          </a:prstGeom>
          <a:noFill/>
        </p:spPr>
        <p:txBody>
          <a:bodyPr wrap="square" rtlCol="0">
            <a:normAutofit/>
          </a:bodyPr>
          <a:lstStyle/>
          <a:p>
            <a:pPr>
              <a:lnSpc>
                <a:spcPct val="200000"/>
              </a:lnSpc>
              <a:buSzPct val="130000"/>
              <a:buBlip>
                <a:blip r:embed="rId2"/>
              </a:buBlip>
            </a:pPr>
            <a:r>
              <a:rPr lang="zh-CN" altLang="en-US" sz="2400" b="1" dirty="0"/>
              <a:t>确认条件</a:t>
            </a:r>
          </a:p>
          <a:p>
            <a:pPr>
              <a:lnSpc>
                <a:spcPct val="200000"/>
              </a:lnSpc>
              <a:buSzPct val="130000"/>
              <a:buBlip>
                <a:blip r:embed="rId2"/>
              </a:buBlip>
            </a:pPr>
            <a:r>
              <a:rPr lang="zh-CN" altLang="en-US" sz="2400" b="1" dirty="0"/>
              <a:t>确认时点</a:t>
            </a:r>
          </a:p>
          <a:p>
            <a:pPr>
              <a:lnSpc>
                <a:spcPct val="200000"/>
              </a:lnSpc>
              <a:buSzPct val="130000"/>
              <a:buBlip>
                <a:blip r:embed="rId2"/>
              </a:buBlip>
            </a:pPr>
            <a:r>
              <a:rPr lang="zh-CN" altLang="en-US" sz="2400" b="1" dirty="0"/>
              <a:t>三种特殊情况</a:t>
            </a:r>
          </a:p>
          <a:p>
            <a:pPr>
              <a:lnSpc>
                <a:spcPct val="200000"/>
              </a:lnSpc>
              <a:buSzPct val="130000"/>
              <a:buBlip>
                <a:blip r:embed="rId2"/>
              </a:buBlip>
            </a:pPr>
            <a:r>
              <a:rPr lang="zh-CN" altLang="en-US" sz="2400" b="1" dirty="0"/>
              <a:t>后续支出</a:t>
            </a:r>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2052955" y="1092200"/>
            <a:ext cx="5888355" cy="3622675"/>
          </a:xfrm>
          <a:prstGeom prst="rect">
            <a:avLst/>
          </a:prstGeom>
          <a:noFill/>
        </p:spPr>
        <p:txBody>
          <a:bodyPr wrap="square" rtlCol="0">
            <a:normAutofit/>
          </a:bodyPr>
          <a:lstStyle/>
          <a:p>
            <a:pPr indent="0">
              <a:lnSpc>
                <a:spcPct val="200000"/>
              </a:lnSpc>
              <a:buSzPct val="130000"/>
              <a:buBlip>
                <a:blip r:embed="rId2"/>
              </a:buBlip>
            </a:pPr>
            <a:r>
              <a:rPr lang="zh-CN" altLang="en-US" sz="2400" b="1" dirty="0"/>
              <a:t>确认条件同时满足：</a:t>
            </a:r>
          </a:p>
          <a:p>
            <a:pPr marL="532130" indent="-532130">
              <a:lnSpc>
                <a:spcPct val="200000"/>
              </a:lnSpc>
              <a:buSzPct val="180000"/>
              <a:buBlip>
                <a:blip r:embed="rId3"/>
              </a:buBlip>
            </a:pPr>
            <a:r>
              <a:rPr lang="zh-CN" altLang="en-US" sz="2000" dirty="0" smtClean="0"/>
              <a:t>与</a:t>
            </a:r>
            <a:r>
              <a:rPr lang="zh-CN" altLang="en-US" sz="2000" dirty="0"/>
              <a:t>该固定资产相关的服务潜力很可能实现或者经济利益很可能流入政府会计主体。</a:t>
            </a:r>
          </a:p>
          <a:p>
            <a:pPr>
              <a:lnSpc>
                <a:spcPct val="200000"/>
              </a:lnSpc>
              <a:buSzPct val="180000"/>
              <a:buBlip>
                <a:blip r:embed="rId3"/>
              </a:buBlip>
            </a:pPr>
            <a:r>
              <a:rPr lang="zh-CN" altLang="en-US" sz="2000" dirty="0"/>
              <a:t> 该固定资产的成本或者价值能够可靠地计量。</a:t>
            </a:r>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598170" y="1139825"/>
            <a:ext cx="8170545" cy="3622675"/>
          </a:xfrm>
          <a:prstGeom prst="rect">
            <a:avLst/>
          </a:prstGeom>
          <a:noFill/>
        </p:spPr>
        <p:txBody>
          <a:bodyPr wrap="square" rtlCol="0">
            <a:normAutofit lnSpcReduction="10000"/>
          </a:bodyPr>
          <a:lstStyle/>
          <a:p>
            <a:pPr marL="400050" indent="-400050">
              <a:lnSpc>
                <a:spcPct val="200000"/>
              </a:lnSpc>
              <a:buSzPct val="130000"/>
              <a:buFont typeface="+mj-lt"/>
              <a:buBlip>
                <a:blip r:embed="rId2"/>
              </a:buBlip>
            </a:pPr>
            <a:r>
              <a:rPr lang="zh-CN" altLang="en-US" sz="3600" b="1" dirty="0"/>
              <a:t>确认时点：</a:t>
            </a:r>
            <a:endParaRPr lang="zh-CN" altLang="en-US" dirty="0"/>
          </a:p>
          <a:p>
            <a:pPr>
              <a:lnSpc>
                <a:spcPct val="150000"/>
              </a:lnSpc>
            </a:pPr>
            <a:r>
              <a:rPr lang="zh-CN" altLang="en-US" dirty="0"/>
              <a:t>取得方式</a:t>
            </a:r>
            <a:r>
              <a:rPr lang="zh-CN" altLang="en-US" dirty="0" smtClean="0"/>
              <a:t>：</a:t>
            </a:r>
            <a:endParaRPr lang="en-US" altLang="zh-CN" dirty="0" smtClean="0"/>
          </a:p>
          <a:p>
            <a:pPr>
              <a:lnSpc>
                <a:spcPct val="150000"/>
              </a:lnSpc>
            </a:pPr>
            <a:r>
              <a:rPr lang="zh-CN" altLang="en-US" b="1" dirty="0" smtClean="0"/>
              <a:t>购</a:t>
            </a:r>
            <a:r>
              <a:rPr lang="zh-CN" altLang="en-US" b="1" dirty="0"/>
              <a:t>入、换入、接受捐赠、无偿调入</a:t>
            </a:r>
          </a:p>
          <a:p>
            <a:pPr lvl="1">
              <a:lnSpc>
                <a:spcPct val="150000"/>
              </a:lnSpc>
              <a:buSzPct val="180000"/>
              <a:buBlip>
                <a:blip r:embed="rId3"/>
              </a:buBlip>
            </a:pPr>
            <a:r>
              <a:rPr lang="zh-CN" altLang="en-US" sz="1600" dirty="0"/>
              <a:t>不需安装的固定资产，在固定资产</a:t>
            </a:r>
            <a:r>
              <a:rPr lang="zh-CN" altLang="en-US" sz="2000" b="1" dirty="0">
                <a:solidFill>
                  <a:srgbClr val="FF0000"/>
                </a:solidFill>
              </a:rPr>
              <a:t>验收合格</a:t>
            </a:r>
            <a:r>
              <a:rPr lang="zh-CN" altLang="en-US" sz="1600" dirty="0"/>
              <a:t>时确认</a:t>
            </a:r>
          </a:p>
          <a:p>
            <a:pPr lvl="1">
              <a:lnSpc>
                <a:spcPct val="150000"/>
              </a:lnSpc>
              <a:buSzPct val="180000"/>
              <a:buBlip>
                <a:blip r:embed="rId3"/>
              </a:buBlip>
            </a:pPr>
            <a:r>
              <a:rPr lang="zh-CN" altLang="en-US" sz="1600" dirty="0"/>
              <a:t>需要安装的固定资产，在固定资产安装完成</a:t>
            </a:r>
            <a:r>
              <a:rPr lang="zh-CN" altLang="en-US" sz="2000" b="1" dirty="0">
                <a:solidFill>
                  <a:srgbClr val="FF0000"/>
                </a:solidFill>
              </a:rPr>
              <a:t>交付使用</a:t>
            </a:r>
            <a:r>
              <a:rPr lang="zh-CN" altLang="en-US" sz="1600" dirty="0"/>
              <a:t>时确认</a:t>
            </a:r>
          </a:p>
          <a:p>
            <a:pPr marL="0" lvl="1">
              <a:lnSpc>
                <a:spcPct val="150000"/>
              </a:lnSpc>
              <a:buSzPct val="180000"/>
              <a:buNone/>
            </a:pPr>
            <a:r>
              <a:rPr lang="zh-CN" altLang="en-US" sz="1800" b="1" dirty="0"/>
              <a:t>自行建造、改建、扩建</a:t>
            </a:r>
            <a:endParaRPr lang="zh-CN" altLang="en-US" sz="1600" b="1" dirty="0"/>
          </a:p>
          <a:p>
            <a:pPr lvl="1">
              <a:lnSpc>
                <a:spcPct val="150000"/>
              </a:lnSpc>
              <a:buSzPct val="180000"/>
              <a:buBlip>
                <a:blip r:embed="rId3"/>
              </a:buBlip>
            </a:pPr>
            <a:r>
              <a:rPr lang="zh-CN" altLang="en-US" sz="1600" dirty="0"/>
              <a:t>自行建造、改建、扩建的固定资产，在建造完成</a:t>
            </a:r>
            <a:r>
              <a:rPr lang="zh-CN" altLang="en-US" sz="2000" b="1" dirty="0">
                <a:solidFill>
                  <a:srgbClr val="FF0000"/>
                </a:solidFill>
              </a:rPr>
              <a:t>交付使用</a:t>
            </a:r>
            <a:r>
              <a:rPr lang="zh-CN" altLang="en-US" sz="1600" dirty="0"/>
              <a:t>时确认。</a:t>
            </a:r>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524635" y="1041400"/>
            <a:ext cx="5705475" cy="3110230"/>
          </a:xfrm>
          <a:prstGeom prst="rect">
            <a:avLst/>
          </a:prstGeom>
          <a:noFill/>
        </p:spPr>
        <p:txBody>
          <a:bodyPr wrap="square" rtlCol="0">
            <a:normAutofit/>
          </a:bodyPr>
          <a:lstStyle/>
          <a:p>
            <a:pPr>
              <a:lnSpc>
                <a:spcPct val="200000"/>
              </a:lnSpc>
              <a:buSzPct val="130000"/>
              <a:buBlip>
                <a:blip r:embed="rId2"/>
              </a:buBlip>
            </a:pPr>
            <a:r>
              <a:rPr lang="zh-CN" altLang="en-US" sz="2800" dirty="0"/>
              <a:t>特殊情况</a:t>
            </a:r>
            <a:r>
              <a:rPr lang="zh-CN" altLang="en-US" sz="1600" dirty="0"/>
              <a:t>：</a:t>
            </a:r>
          </a:p>
          <a:p>
            <a:pPr marL="742950" lvl="1" indent="-285750">
              <a:lnSpc>
                <a:spcPct val="200000"/>
              </a:lnSpc>
              <a:buSzPct val="130000"/>
              <a:buFont typeface="Arial" panose="020B0604020202020204" pitchFamily="34" charset="0"/>
              <a:buBlip>
                <a:blip r:embed="rId3"/>
              </a:buBlip>
            </a:pPr>
            <a:r>
              <a:rPr lang="zh-CN" altLang="en-US" sz="2000" dirty="0"/>
              <a:t>组合资产</a:t>
            </a:r>
          </a:p>
          <a:p>
            <a:pPr marL="742950" lvl="1" indent="-285750">
              <a:lnSpc>
                <a:spcPct val="200000"/>
              </a:lnSpc>
              <a:buSzPct val="130000"/>
              <a:buFont typeface="Arial" panose="020B0604020202020204" pitchFamily="34" charset="0"/>
              <a:buBlip>
                <a:blip r:embed="rId3"/>
              </a:buBlip>
            </a:pPr>
            <a:r>
              <a:rPr lang="zh-CN" altLang="en-US" sz="2000" dirty="0"/>
              <a:t>应用软件</a:t>
            </a:r>
          </a:p>
          <a:p>
            <a:pPr marL="742950" lvl="1" indent="-285750">
              <a:lnSpc>
                <a:spcPct val="200000"/>
              </a:lnSpc>
              <a:buSzPct val="130000"/>
              <a:buFont typeface="Arial" panose="020B0604020202020204" pitchFamily="34" charset="0"/>
              <a:buBlip>
                <a:blip r:embed="rId3"/>
              </a:buBlip>
            </a:pPr>
            <a:r>
              <a:rPr lang="zh-CN" altLang="en-US" sz="2000" dirty="0"/>
              <a:t>土地使用权</a:t>
            </a:r>
            <a:endParaRPr lang="zh-CN" altLang="en-US" sz="1600" dirty="0"/>
          </a:p>
          <a:p>
            <a:pPr marL="285750" indent="-285750">
              <a:lnSpc>
                <a:spcPct val="200000"/>
              </a:lnSpc>
            </a:pPr>
            <a:endParaRPr lang="zh-CN" altLang="en-US" sz="1600" dirty="0"/>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838325" y="946150"/>
            <a:ext cx="6210935" cy="3622675"/>
          </a:xfrm>
          <a:prstGeom prst="rect">
            <a:avLst/>
          </a:prstGeom>
          <a:noFill/>
        </p:spPr>
        <p:txBody>
          <a:bodyPr wrap="square" rtlCol="0">
            <a:normAutofit fontScale="92500" lnSpcReduction="10000"/>
          </a:bodyPr>
          <a:lstStyle/>
          <a:p>
            <a:pPr>
              <a:lnSpc>
                <a:spcPct val="200000"/>
              </a:lnSpc>
            </a:pPr>
            <a:r>
              <a:rPr lang="zh-CN" altLang="en-US" sz="2000" dirty="0"/>
              <a:t>特殊情况：</a:t>
            </a:r>
          </a:p>
          <a:p>
            <a:pPr>
              <a:lnSpc>
                <a:spcPct val="200000"/>
              </a:lnSpc>
              <a:buSzPct val="220000"/>
              <a:buBlip>
                <a:blip r:embed="rId2"/>
              </a:buBlip>
            </a:pPr>
            <a:r>
              <a:rPr lang="zh-CN" altLang="en-US" sz="2000" b="1" dirty="0"/>
              <a:t> 组合资产</a:t>
            </a:r>
            <a:endParaRPr lang="zh-CN" altLang="en-US" dirty="0"/>
          </a:p>
          <a:p>
            <a:pPr lvl="1">
              <a:lnSpc>
                <a:spcPct val="200000"/>
              </a:lnSpc>
              <a:buSzPct val="180000"/>
              <a:buBlip>
                <a:blip r:embed="rId3"/>
              </a:buBlip>
            </a:pPr>
            <a:r>
              <a:rPr lang="zh-CN" altLang="en-US" sz="1600" dirty="0"/>
              <a:t>具有不同使用年限或者以不同方式为政府会计主体实现服务潜力或提供经济利益</a:t>
            </a:r>
          </a:p>
          <a:p>
            <a:pPr lvl="1">
              <a:lnSpc>
                <a:spcPct val="200000"/>
              </a:lnSpc>
              <a:buSzPct val="180000"/>
              <a:buBlip>
                <a:blip r:embed="rId3"/>
              </a:buBlip>
            </a:pPr>
            <a:r>
              <a:rPr lang="zh-CN" altLang="en-US" sz="1600" dirty="0"/>
              <a:t>适用不同折旧率或折旧方法</a:t>
            </a:r>
            <a:endParaRPr lang="zh-CN" altLang="en-US" dirty="0"/>
          </a:p>
          <a:p>
            <a:pPr>
              <a:lnSpc>
                <a:spcPct val="200000"/>
              </a:lnSpc>
            </a:pPr>
            <a:r>
              <a:rPr lang="zh-CN" altLang="en-US" sz="2000" dirty="0"/>
              <a:t>   确认方法</a:t>
            </a:r>
          </a:p>
          <a:p>
            <a:pPr>
              <a:lnSpc>
                <a:spcPct val="200000"/>
              </a:lnSpc>
            </a:pPr>
            <a:r>
              <a:rPr lang="zh-CN" altLang="en-US" sz="2000" dirty="0"/>
              <a:t>           分别将各组成部分确认为单项固定资产</a:t>
            </a:r>
            <a:endParaRPr lang="zh-CN" altLang="en-US" dirty="0"/>
          </a:p>
          <a:p>
            <a:pPr>
              <a:lnSpc>
                <a:spcPct val="200000"/>
              </a:lnSpc>
            </a:pPr>
            <a:endParaRPr lang="zh-CN" altLang="en-US" sz="1600" dirty="0"/>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524635" y="1100455"/>
            <a:ext cx="7520305" cy="3622675"/>
          </a:xfrm>
          <a:prstGeom prst="rect">
            <a:avLst/>
          </a:prstGeom>
          <a:noFill/>
        </p:spPr>
        <p:txBody>
          <a:bodyPr wrap="square" rtlCol="0">
            <a:normAutofit fontScale="90000" lnSpcReduction="10000"/>
          </a:bodyPr>
          <a:lstStyle/>
          <a:p>
            <a:pPr>
              <a:lnSpc>
                <a:spcPct val="200000"/>
              </a:lnSpc>
            </a:pPr>
            <a:r>
              <a:rPr lang="zh-CN" altLang="en-US" sz="2800" dirty="0"/>
              <a:t>特殊情况：</a:t>
            </a:r>
          </a:p>
          <a:p>
            <a:pPr>
              <a:lnSpc>
                <a:spcPct val="200000"/>
              </a:lnSpc>
              <a:buSzPct val="220000"/>
              <a:buBlip>
                <a:blip r:embed="rId2"/>
              </a:buBlip>
            </a:pPr>
            <a:r>
              <a:rPr lang="zh-CN" altLang="en-US" sz="2400" b="1" dirty="0"/>
              <a:t> 应用软件</a:t>
            </a:r>
            <a:endParaRPr lang="zh-CN" altLang="en-US" dirty="0"/>
          </a:p>
          <a:p>
            <a:pPr lvl="1" indent="0">
              <a:lnSpc>
                <a:spcPct val="200000"/>
              </a:lnSpc>
              <a:buSzPct val="180000"/>
              <a:buBlip>
                <a:blip r:embed="rId3"/>
              </a:buBlip>
            </a:pPr>
            <a:r>
              <a:rPr lang="zh-CN" altLang="en-US" sz="2000" dirty="0"/>
              <a:t>应用软件构成相关硬件不可缺少的组成部分的</a:t>
            </a:r>
          </a:p>
          <a:p>
            <a:pPr lvl="1" indent="0">
              <a:lnSpc>
                <a:spcPct val="200000"/>
              </a:lnSpc>
              <a:buSzPct val="180000"/>
              <a:buNone/>
            </a:pPr>
            <a:r>
              <a:rPr lang="zh-CN" altLang="en-US" sz="2000" dirty="0"/>
              <a:t>确认为固定资产</a:t>
            </a:r>
          </a:p>
          <a:p>
            <a:pPr lvl="1" algn="l">
              <a:lnSpc>
                <a:spcPct val="200000"/>
              </a:lnSpc>
              <a:buSzPct val="180000"/>
              <a:buBlip>
                <a:blip r:embed="rId3"/>
              </a:buBlip>
            </a:pPr>
            <a:r>
              <a:rPr lang="zh-CN" altLang="en-US" sz="2000" dirty="0"/>
              <a:t>不构成相关硬件不可缺少的组成部分的</a:t>
            </a:r>
          </a:p>
          <a:p>
            <a:pPr lvl="1" indent="0">
              <a:lnSpc>
                <a:spcPct val="200000"/>
              </a:lnSpc>
              <a:buSzPct val="180000"/>
              <a:buNone/>
            </a:pPr>
            <a:r>
              <a:rPr lang="zh-CN" altLang="en-US" sz="2000" dirty="0">
                <a:sym typeface="+mn-ea"/>
              </a:rPr>
              <a:t>确认为无形资产</a:t>
            </a:r>
            <a:endParaRPr lang="zh-CN" altLang="en-US" sz="2000" dirty="0"/>
          </a:p>
          <a:p>
            <a:pPr lvl="1" indent="0">
              <a:lnSpc>
                <a:spcPct val="200000"/>
              </a:lnSpc>
              <a:buSzPct val="180000"/>
              <a:buNone/>
            </a:pPr>
            <a:endParaRPr lang="zh-CN" altLang="en-US" sz="2000" dirty="0"/>
          </a:p>
          <a:p>
            <a:pPr lvl="1" indent="0">
              <a:lnSpc>
                <a:spcPct val="200000"/>
              </a:lnSpc>
              <a:buSzPct val="180000"/>
              <a:buNone/>
            </a:pPr>
            <a:endParaRPr lang="zh-CN" altLang="en-US" sz="2000" dirty="0"/>
          </a:p>
          <a:p>
            <a:pPr>
              <a:lnSpc>
                <a:spcPct val="200000"/>
              </a:lnSpc>
            </a:pPr>
            <a:endParaRPr lang="zh-CN" altLang="en-US" dirty="0"/>
          </a:p>
          <a:p>
            <a:pPr>
              <a:lnSpc>
                <a:spcPct val="200000"/>
              </a:lnSpc>
            </a:pPr>
            <a:endParaRPr lang="zh-CN" altLang="en-US" dirty="0"/>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517015" y="1100455"/>
            <a:ext cx="7520305" cy="3622675"/>
          </a:xfrm>
          <a:prstGeom prst="rect">
            <a:avLst/>
          </a:prstGeom>
          <a:noFill/>
        </p:spPr>
        <p:txBody>
          <a:bodyPr wrap="square" rtlCol="0">
            <a:normAutofit fontScale="92500"/>
          </a:bodyPr>
          <a:lstStyle/>
          <a:p>
            <a:pPr>
              <a:lnSpc>
                <a:spcPct val="200000"/>
              </a:lnSpc>
            </a:pPr>
            <a:r>
              <a:rPr lang="zh-CN" altLang="en-US" sz="2800" dirty="0"/>
              <a:t>特殊情况：</a:t>
            </a:r>
          </a:p>
          <a:p>
            <a:pPr>
              <a:lnSpc>
                <a:spcPct val="200000"/>
              </a:lnSpc>
              <a:buSzPct val="220000"/>
              <a:buBlip>
                <a:blip r:embed="rId2"/>
              </a:buBlip>
            </a:pPr>
            <a:r>
              <a:rPr lang="zh-CN" altLang="en-US" sz="2000" b="1" dirty="0"/>
              <a:t>土地使用权（购建房屋及构筑物）</a:t>
            </a:r>
            <a:endParaRPr lang="zh-CN" altLang="en-US" sz="2000" dirty="0"/>
          </a:p>
          <a:p>
            <a:pPr indent="0">
              <a:lnSpc>
                <a:spcPct val="200000"/>
              </a:lnSpc>
              <a:buSzPct val="220000"/>
              <a:buNone/>
            </a:pPr>
            <a:r>
              <a:rPr lang="zh-CN" altLang="en-US" sz="2000" dirty="0"/>
              <a:t>         购建成本中的房屋及构筑物部分与土地使用权部分</a:t>
            </a:r>
            <a:endParaRPr lang="zh-CN" altLang="en-US" dirty="0"/>
          </a:p>
          <a:p>
            <a:pPr marL="742950" lvl="1" indent="-285750">
              <a:lnSpc>
                <a:spcPct val="200000"/>
              </a:lnSpc>
              <a:buSzPct val="180000"/>
              <a:buFont typeface="Arial" panose="020B0604020202020204" pitchFamily="34" charset="0"/>
              <a:buBlip>
                <a:blip r:embed="rId3"/>
              </a:buBlip>
            </a:pPr>
            <a:r>
              <a:rPr lang="zh-CN" altLang="en-US" dirty="0"/>
              <a:t>  不能分清                固定资产</a:t>
            </a:r>
            <a:r>
              <a:rPr lang="en-US" altLang="zh-CN" dirty="0"/>
              <a:t>—</a:t>
            </a:r>
            <a:r>
              <a:rPr lang="zh-CN" altLang="en-US" dirty="0"/>
              <a:t>房屋及建筑物</a:t>
            </a:r>
          </a:p>
          <a:p>
            <a:pPr marL="742950" lvl="1" indent="-285750">
              <a:lnSpc>
                <a:spcPct val="200000"/>
              </a:lnSpc>
              <a:buSzPct val="180000"/>
              <a:buFont typeface="Arial" panose="020B0604020202020204" pitchFamily="34" charset="0"/>
              <a:buBlip>
                <a:blip r:embed="rId3"/>
              </a:buBlip>
            </a:pPr>
            <a:r>
              <a:rPr lang="zh-CN" altLang="en-US" dirty="0"/>
              <a:t>   能够分清                无形资产</a:t>
            </a:r>
            <a:r>
              <a:rPr lang="en-US" altLang="zh-CN" dirty="0"/>
              <a:t>—</a:t>
            </a:r>
            <a:r>
              <a:rPr lang="zh-CN" altLang="en-US" dirty="0"/>
              <a:t>土地使用权</a:t>
            </a:r>
          </a:p>
          <a:p>
            <a:pPr marL="285750" indent="-285750">
              <a:lnSpc>
                <a:spcPct val="200000"/>
              </a:lnSpc>
              <a:buSzPct val="220000"/>
              <a:buNone/>
            </a:pPr>
            <a:r>
              <a:rPr lang="zh-CN" altLang="en-US" dirty="0"/>
              <a:t>         </a:t>
            </a:r>
          </a:p>
          <a:p>
            <a:pPr lvl="1" indent="0">
              <a:lnSpc>
                <a:spcPct val="200000"/>
              </a:lnSpc>
              <a:buSzPct val="180000"/>
              <a:buNone/>
            </a:pPr>
            <a:endParaRPr lang="zh-CN" altLang="en-US" sz="2000" dirty="0"/>
          </a:p>
          <a:p>
            <a:pPr lvl="1" indent="0">
              <a:lnSpc>
                <a:spcPct val="200000"/>
              </a:lnSpc>
              <a:buSzPct val="180000"/>
              <a:buNone/>
            </a:pPr>
            <a:endParaRPr lang="zh-CN" altLang="en-US" sz="2000" dirty="0"/>
          </a:p>
          <a:p>
            <a:pPr>
              <a:lnSpc>
                <a:spcPct val="200000"/>
              </a:lnSpc>
            </a:pPr>
            <a:endParaRPr lang="zh-CN" altLang="en-US" dirty="0"/>
          </a:p>
          <a:p>
            <a:pPr>
              <a:lnSpc>
                <a:spcPct val="200000"/>
              </a:lnSpc>
            </a:pPr>
            <a:endParaRPr lang="zh-CN" altLang="en-US" dirty="0"/>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231900"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524635" y="1100455"/>
            <a:ext cx="7230110" cy="3622675"/>
          </a:xfrm>
          <a:prstGeom prst="rect">
            <a:avLst/>
          </a:prstGeom>
          <a:noFill/>
        </p:spPr>
        <p:txBody>
          <a:bodyPr wrap="square" rtlCol="0">
            <a:normAutofit/>
          </a:bodyPr>
          <a:lstStyle/>
          <a:p>
            <a:pPr>
              <a:lnSpc>
                <a:spcPct val="200000"/>
              </a:lnSpc>
            </a:pPr>
            <a:r>
              <a:rPr lang="zh-CN" altLang="en-US" sz="2000" b="1" dirty="0"/>
              <a:t>后续支出：</a:t>
            </a:r>
            <a:endParaRPr lang="zh-CN" altLang="en-US" dirty="0"/>
          </a:p>
          <a:p>
            <a:pPr marL="285750" indent="-285750">
              <a:lnSpc>
                <a:spcPct val="200000"/>
              </a:lnSpc>
              <a:buSzPct val="220000"/>
              <a:buNone/>
            </a:pPr>
            <a:r>
              <a:rPr lang="zh-CN" altLang="en-US" dirty="0"/>
              <a:t>       固定资产在使用过程中发生的后续支出 </a:t>
            </a:r>
          </a:p>
          <a:p>
            <a:pPr marL="285750" indent="-285750">
              <a:lnSpc>
                <a:spcPct val="200000"/>
              </a:lnSpc>
              <a:buSzPct val="220000"/>
              <a:buNone/>
            </a:pPr>
            <a:r>
              <a:rPr lang="zh-CN" altLang="en-US" dirty="0"/>
              <a:t>     </a:t>
            </a:r>
            <a:r>
              <a:rPr lang="zh-CN" altLang="en-US" sz="2400" dirty="0">
                <a:solidFill>
                  <a:srgbClr val="FF0000"/>
                </a:solidFill>
              </a:rPr>
              <a:t>符合</a:t>
            </a:r>
            <a:r>
              <a:rPr lang="zh-CN" altLang="en-US" dirty="0"/>
              <a:t>本准则第四条规定的确认条件</a:t>
            </a:r>
            <a:r>
              <a:rPr lang="zh-CN" altLang="en-US" sz="2000" dirty="0"/>
              <a:t>  </a:t>
            </a:r>
            <a:r>
              <a:rPr lang="zh-CN" altLang="en-US" sz="1800" dirty="0"/>
              <a:t>                       计入固定资产</a:t>
            </a:r>
          </a:p>
          <a:p>
            <a:pPr marL="285750" indent="-285750">
              <a:lnSpc>
                <a:spcPct val="200000"/>
              </a:lnSpc>
              <a:buSzPct val="220000"/>
              <a:buNone/>
            </a:pPr>
            <a:r>
              <a:rPr lang="zh-CN" altLang="en-US" sz="2000" dirty="0"/>
              <a:t>   </a:t>
            </a:r>
            <a:r>
              <a:rPr lang="zh-CN" altLang="en-US" sz="2400" dirty="0">
                <a:solidFill>
                  <a:srgbClr val="FF0000"/>
                </a:solidFill>
              </a:rPr>
              <a:t> 不符合                                         </a:t>
            </a:r>
            <a:r>
              <a:rPr lang="zh-CN" altLang="en-US" sz="1800" dirty="0"/>
              <a:t> 当期费用或者相关资产成本</a:t>
            </a:r>
          </a:p>
          <a:p>
            <a:pPr>
              <a:lnSpc>
                <a:spcPct val="200000"/>
              </a:lnSpc>
            </a:pPr>
            <a:endParaRPr lang="zh-CN" altLang="en-US" dirty="0"/>
          </a:p>
          <a:p>
            <a:pPr>
              <a:lnSpc>
                <a:spcPct val="200000"/>
              </a:lnSpc>
            </a:pPr>
            <a:endParaRPr lang="zh-CN" altLang="en-US" dirty="0"/>
          </a:p>
        </p:txBody>
      </p:sp>
      <p:sp>
        <p:nvSpPr>
          <p:cNvPr id="4" name="文本框 3"/>
          <p:cNvSpPr txBox="1"/>
          <p:nvPr/>
        </p:nvSpPr>
        <p:spPr>
          <a:xfrm>
            <a:off x="211455" y="885825"/>
            <a:ext cx="122936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确认</a:t>
            </a:r>
          </a:p>
        </p:txBody>
      </p:sp>
      <p:pic>
        <p:nvPicPr>
          <p:cNvPr id="7" name="图片 6"/>
          <p:cNvPicPr>
            <a:picLocks noChangeAspect="1"/>
          </p:cNvPicPr>
          <p:nvPr/>
        </p:nvPicPr>
        <p:blipFill>
          <a:blip r:embed="rId2" cstate="print"/>
          <a:stretch>
            <a:fillRect/>
          </a:stretch>
        </p:blipFill>
        <p:spPr>
          <a:xfrm>
            <a:off x="4572000" y="1131590"/>
            <a:ext cx="4404360" cy="1579880"/>
          </a:xfrm>
          <a:prstGeom prst="roundRect">
            <a:avLst>
              <a:gd name="adj" fmla="val 13722"/>
            </a:avLst>
          </a:prstGeom>
          <a:solidFill>
            <a:srgbClr val="FFFFFF">
              <a:shade val="85000"/>
            </a:srgbClr>
          </a:solidFill>
          <a:ln>
            <a:noFill/>
          </a:ln>
          <a:effectLst>
            <a:reflection blurRad="12700" stA="38000" endPos="28000" dist="5000" dir="5400000" sy="-100000" algn="bl" rotWithShape="0"/>
          </a:effectLst>
        </p:spPr>
      </p:pic>
      <p:sp>
        <p:nvSpPr>
          <p:cNvPr id="8" name="虚尾箭头 7"/>
          <p:cNvSpPr/>
          <p:nvPr/>
        </p:nvSpPr>
        <p:spPr>
          <a:xfrm>
            <a:off x="5542715" y="2664350"/>
            <a:ext cx="1151890" cy="215900"/>
          </a:xfrm>
          <a:prstGeom prst="stripedRightArrow">
            <a:avLst/>
          </a:prstGeom>
          <a:noFill/>
          <a:ln w="15875">
            <a:solidFill>
              <a:srgbClr val="FF4B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虚尾箭头 8"/>
          <p:cNvSpPr/>
          <p:nvPr/>
        </p:nvSpPr>
        <p:spPr>
          <a:xfrm>
            <a:off x="2915920" y="3411980"/>
            <a:ext cx="2592070" cy="215900"/>
          </a:xfrm>
          <a:prstGeom prst="stripedRightArrow">
            <a:avLst/>
          </a:prstGeom>
          <a:noFill/>
          <a:ln w="15875">
            <a:solidFill>
              <a:srgbClr val="FF4B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41985" y="1421130"/>
            <a:ext cx="8382635" cy="3453130"/>
          </a:xfrm>
          <a:prstGeom prst="rect">
            <a:avLst/>
          </a:prstGeom>
          <a:noFill/>
        </p:spPr>
        <p:txBody>
          <a:bodyPr wrap="square" rtlCol="0">
            <a:normAutofit/>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2" indent="0">
              <a:lnSpc>
                <a:spcPct val="150000"/>
              </a:lnSpc>
              <a:buSzPct val="180000"/>
              <a:buNone/>
            </a:pPr>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
        <p:nvSpPr>
          <p:cNvPr id="3" name="文本框 2"/>
          <p:cNvSpPr txBox="1"/>
          <p:nvPr/>
        </p:nvSpPr>
        <p:spPr>
          <a:xfrm>
            <a:off x="1093470" y="2110105"/>
            <a:ext cx="2484755" cy="2487295"/>
          </a:xfrm>
          <a:prstGeom prst="rect">
            <a:avLst/>
          </a:prstGeom>
          <a:noFill/>
        </p:spPr>
        <p:txBody>
          <a:bodyPr wrap="square" rtlCol="0">
            <a:normAutofit/>
          </a:bodyPr>
          <a:lstStyle/>
          <a:p>
            <a:pPr marL="554355" lvl="2" indent="-435610">
              <a:lnSpc>
                <a:spcPct val="150000"/>
              </a:lnSpc>
              <a:buSzPct val="180000"/>
              <a:buBlip>
                <a:blip r:embed="rId2"/>
              </a:buBlip>
            </a:pPr>
            <a:r>
              <a:rPr lang="zh-CN" altLang="en-US" sz="2400" b="1" dirty="0">
                <a:latin typeface="+mj-ea"/>
                <a:ea typeface="+mj-ea"/>
                <a:sym typeface="+mn-ea"/>
              </a:rPr>
              <a:t>外购</a:t>
            </a:r>
            <a:endParaRPr lang="zh-CN" altLang="en-US" sz="2400" b="1" dirty="0">
              <a:latin typeface="+mj-ea"/>
              <a:ea typeface="+mj-ea"/>
            </a:endParaRPr>
          </a:p>
          <a:p>
            <a:pPr marL="554355" lvl="2" indent="-435610">
              <a:lnSpc>
                <a:spcPct val="150000"/>
              </a:lnSpc>
              <a:buSzPct val="180000"/>
              <a:buBlip>
                <a:blip r:embed="rId2"/>
              </a:buBlip>
            </a:pPr>
            <a:r>
              <a:rPr lang="zh-CN" altLang="en-US" sz="2400" b="1" dirty="0">
                <a:latin typeface="+mj-ea"/>
                <a:ea typeface="+mj-ea"/>
                <a:sym typeface="+mn-ea"/>
              </a:rPr>
              <a:t>自行建造</a:t>
            </a:r>
            <a:endParaRPr lang="zh-CN" altLang="en-US" sz="2400" b="1" dirty="0">
              <a:latin typeface="+mj-ea"/>
              <a:ea typeface="+mj-ea"/>
            </a:endParaRPr>
          </a:p>
          <a:p>
            <a:pPr marL="554355" lvl="2" indent="-435610">
              <a:lnSpc>
                <a:spcPct val="150000"/>
              </a:lnSpc>
              <a:buSzPct val="180000"/>
              <a:buBlip>
                <a:blip r:embed="rId2"/>
              </a:buBlip>
            </a:pPr>
            <a:r>
              <a:rPr lang="zh-CN" altLang="en-US" sz="2400" b="1" dirty="0">
                <a:latin typeface="+mj-ea"/>
                <a:ea typeface="+mj-ea"/>
                <a:sym typeface="+mn-ea"/>
              </a:rPr>
              <a:t>置换取得</a:t>
            </a:r>
          </a:p>
        </p:txBody>
      </p:sp>
      <p:sp>
        <p:nvSpPr>
          <p:cNvPr id="7" name="文本框 6"/>
          <p:cNvSpPr txBox="1"/>
          <p:nvPr/>
        </p:nvSpPr>
        <p:spPr>
          <a:xfrm>
            <a:off x="4897120" y="2110105"/>
            <a:ext cx="2475230" cy="2486660"/>
          </a:xfrm>
          <a:prstGeom prst="rect">
            <a:avLst/>
          </a:prstGeom>
          <a:noFill/>
        </p:spPr>
        <p:txBody>
          <a:bodyPr wrap="square" rtlCol="0">
            <a:noAutofit/>
          </a:bodyPr>
          <a:lstStyle/>
          <a:p>
            <a:pPr marL="690880" lvl="2" indent="-466090" defTabSz="914400">
              <a:lnSpc>
                <a:spcPct val="150000"/>
              </a:lnSpc>
              <a:buSzPct val="180000"/>
              <a:buBlip>
                <a:blip r:embed="rId2"/>
              </a:buBlip>
              <a:tabLst>
                <a:tab pos="805815" algn="l"/>
              </a:tabLst>
            </a:pPr>
            <a:r>
              <a:rPr lang="zh-CN" altLang="en-US" sz="2400" b="1" dirty="0">
                <a:latin typeface="+mj-ea"/>
                <a:ea typeface="+mj-ea"/>
                <a:sym typeface="+mn-ea"/>
              </a:rPr>
              <a:t>接受捐赠</a:t>
            </a:r>
            <a:endParaRPr lang="zh-CN" altLang="en-US" sz="2400" b="1" dirty="0">
              <a:latin typeface="+mj-ea"/>
              <a:ea typeface="+mj-ea"/>
            </a:endParaRPr>
          </a:p>
          <a:p>
            <a:pPr marL="690880" lvl="2" indent="-466090" defTabSz="914400">
              <a:lnSpc>
                <a:spcPct val="150000"/>
              </a:lnSpc>
              <a:buSzPct val="180000"/>
              <a:buBlip>
                <a:blip r:embed="rId2"/>
              </a:buBlip>
              <a:tabLst>
                <a:tab pos="805815" algn="l"/>
              </a:tabLst>
            </a:pPr>
            <a:r>
              <a:rPr lang="zh-CN" altLang="en-US" sz="2400" b="1" dirty="0">
                <a:latin typeface="+mj-ea"/>
                <a:ea typeface="+mj-ea"/>
                <a:sym typeface="+mn-ea"/>
              </a:rPr>
              <a:t>无偿调入</a:t>
            </a:r>
            <a:endParaRPr lang="zh-CN" altLang="en-US" sz="2400" b="1" dirty="0">
              <a:latin typeface="+mj-ea"/>
              <a:ea typeface="+mj-ea"/>
            </a:endParaRPr>
          </a:p>
          <a:p>
            <a:pPr marL="690880" lvl="2" indent="-466090" defTabSz="914400">
              <a:lnSpc>
                <a:spcPct val="150000"/>
              </a:lnSpc>
              <a:buSzPct val="180000"/>
              <a:buBlip>
                <a:blip r:embed="rId2"/>
              </a:buBlip>
              <a:tabLst>
                <a:tab pos="805815" algn="l"/>
              </a:tabLst>
            </a:pPr>
            <a:r>
              <a:rPr lang="zh-CN" altLang="en-US" sz="2400" b="1" dirty="0">
                <a:latin typeface="+mj-ea"/>
                <a:ea typeface="+mj-ea"/>
                <a:sym typeface="+mn-ea"/>
              </a:rPr>
              <a:t>盘盈</a:t>
            </a:r>
            <a:endParaRPr lang="zh-CN" altLang="en-US" sz="2400" b="1" dirty="0">
              <a:latin typeface="+mj-ea"/>
              <a:ea typeface="+mj-ea"/>
            </a:endParaRPr>
          </a:p>
          <a:p>
            <a:pPr marL="690880" lvl="2" indent="-466090" defTabSz="914400">
              <a:lnSpc>
                <a:spcPct val="150000"/>
              </a:lnSpc>
              <a:buSzPct val="180000"/>
              <a:buBlip>
                <a:blip r:embed="rId2"/>
              </a:buBlip>
              <a:tabLst>
                <a:tab pos="805815" algn="l"/>
              </a:tabLst>
            </a:pPr>
            <a:r>
              <a:rPr lang="zh-CN" altLang="en-US" sz="2400" b="1" dirty="0">
                <a:latin typeface="+mj-ea"/>
                <a:ea typeface="+mj-ea"/>
                <a:sym typeface="+mn-ea"/>
              </a:rPr>
              <a:t>融资租赁</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82635" cy="3621405"/>
          </a:xfrm>
          <a:prstGeom prst="rect">
            <a:avLst/>
          </a:prstGeom>
          <a:noFill/>
        </p:spPr>
        <p:txBody>
          <a:bodyPr wrap="square" rtlCol="0">
            <a:normAutofit fontScale="97500" lnSpcReduction="10000"/>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外购：</a:t>
            </a:r>
            <a:endParaRPr lang="zh-CN" altLang="en-US" sz="2000" b="1" dirty="0">
              <a:latin typeface="+mj-ea"/>
              <a:ea typeface="+mj-ea"/>
            </a:endParaRPr>
          </a:p>
          <a:p>
            <a:pPr lvl="0">
              <a:lnSpc>
                <a:spcPct val="150000"/>
              </a:lnSpc>
            </a:pPr>
            <a:r>
              <a:rPr lang="zh-CN" altLang="en-US" sz="2000" dirty="0">
                <a:latin typeface="+mj-ea"/>
                <a:ea typeface="+mj-ea"/>
              </a:rPr>
              <a:t>     购</a:t>
            </a:r>
            <a:r>
              <a:rPr lang="zh-CN" altLang="en-US" sz="2400" b="1" dirty="0">
                <a:solidFill>
                  <a:srgbClr val="FF4B02"/>
                </a:solidFill>
                <a:latin typeface="+mj-ea"/>
                <a:ea typeface="+mj-ea"/>
              </a:rPr>
              <a:t>买价款、相关税费</a:t>
            </a:r>
            <a:r>
              <a:rPr lang="zh-CN" altLang="en-US" sz="2000" dirty="0">
                <a:latin typeface="+mj-ea"/>
                <a:ea typeface="+mj-ea"/>
              </a:rPr>
              <a:t>以及固定资产交付使用前所发生的可归属于该项资产的</a:t>
            </a:r>
            <a:r>
              <a:rPr lang="zh-CN" altLang="en-US" sz="2400" b="1" dirty="0">
                <a:solidFill>
                  <a:srgbClr val="FF4B02"/>
                </a:solidFill>
                <a:latin typeface="+mj-ea"/>
                <a:ea typeface="+mj-ea"/>
              </a:rPr>
              <a:t>运输费、装卸费、安装费</a:t>
            </a:r>
            <a:r>
              <a:rPr lang="zh-CN" altLang="en-US" sz="2000" dirty="0">
                <a:latin typeface="+mj-ea"/>
                <a:ea typeface="+mj-ea"/>
              </a:rPr>
              <a:t>和</a:t>
            </a:r>
            <a:r>
              <a:rPr lang="zh-CN" altLang="en-US" sz="2400" b="1" dirty="0">
                <a:solidFill>
                  <a:srgbClr val="FF4B02"/>
                </a:solidFill>
                <a:latin typeface="+mj-ea"/>
                <a:ea typeface="+mj-ea"/>
              </a:rPr>
              <a:t>专业人员服务费</a:t>
            </a:r>
            <a:r>
              <a:rPr lang="zh-CN" altLang="en-US" sz="2000" dirty="0">
                <a:latin typeface="+mj-ea"/>
                <a:ea typeface="+mj-ea"/>
              </a:rPr>
              <a:t>等</a:t>
            </a:r>
          </a:p>
          <a:p>
            <a:pPr lvl="0">
              <a:lnSpc>
                <a:spcPct val="150000"/>
              </a:lnSpc>
            </a:pPr>
            <a:endParaRPr lang="zh-CN" altLang="en-US" sz="800" dirty="0">
              <a:latin typeface="+mj-ea"/>
              <a:ea typeface="+mj-ea"/>
            </a:endParaRPr>
          </a:p>
          <a:p>
            <a:pPr lvl="0">
              <a:lnSpc>
                <a:spcPct val="150000"/>
              </a:lnSpc>
            </a:pPr>
            <a:r>
              <a:rPr lang="zh-CN" altLang="en-US" sz="2000" dirty="0">
                <a:latin typeface="+mj-ea"/>
                <a:ea typeface="+mj-ea"/>
              </a:rPr>
              <a:t>     </a:t>
            </a:r>
            <a:r>
              <a:rPr lang="zh-CN" altLang="en-US" sz="2200" b="1" dirty="0">
                <a:solidFill>
                  <a:srgbClr val="FF0000"/>
                </a:solidFill>
                <a:latin typeface="+mj-ea"/>
                <a:ea typeface="+mj-ea"/>
              </a:rPr>
              <a:t>一笔款项购入多项没有单独标价</a:t>
            </a:r>
            <a:r>
              <a:rPr lang="zh-CN" altLang="en-US" sz="2000" dirty="0">
                <a:latin typeface="+mj-ea"/>
                <a:ea typeface="+mj-ea"/>
              </a:rPr>
              <a:t>的固定资产，应当按照各项固定资产同类或类似资产市场价格的比例对总成本进行分配，分别确定各项固定资产的成本</a:t>
            </a:r>
            <a:r>
              <a:rPr lang="zh-CN" altLang="en-US" sz="2400" dirty="0">
                <a:latin typeface="微软雅黑" panose="020B0503020204020204" pitchFamily="34" charset="-122"/>
                <a:ea typeface="微软雅黑" panose="020B0503020204020204" pitchFamily="34" charset="-122"/>
              </a:rPr>
              <a:t>。</a:t>
            </a:r>
          </a:p>
          <a:p>
            <a:pPr lvl="0">
              <a:lnSpc>
                <a:spcPct val="150000"/>
              </a:lnSpc>
            </a:pPr>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a:t>
            </a:r>
            <a:r>
              <a:rPr lang="zh-CN" altLang="en-US" sz="2800" b="1" dirty="0" smtClean="0">
                <a:solidFill>
                  <a:srgbClr val="FF4B02"/>
                </a:solidFill>
                <a:latin typeface="微软雅黑" panose="020B0503020204020204" pitchFamily="34" charset="-122"/>
                <a:ea typeface="微软雅黑" panose="020B0503020204020204" pitchFamily="34" charset="-122"/>
              </a:rPr>
              <a:t>政府会计改革</a:t>
            </a:r>
            <a:r>
              <a:rPr lang="en-US" altLang="zh-CN" sz="2800" b="1" dirty="0" smtClean="0">
                <a:solidFill>
                  <a:srgbClr val="FF4B02"/>
                </a:solidFill>
                <a:latin typeface="微软雅黑" panose="020B0503020204020204" pitchFamily="34" charset="-122"/>
                <a:ea typeface="微软雅黑" panose="020B0503020204020204" pitchFamily="34" charset="-122"/>
              </a:rPr>
              <a:t>——</a:t>
            </a:r>
            <a:r>
              <a:rPr lang="zh-CN" altLang="en-US" sz="2800" b="1" dirty="0" smtClean="0">
                <a:solidFill>
                  <a:srgbClr val="FF4B02"/>
                </a:solidFill>
                <a:latin typeface="微软雅黑" panose="020B0503020204020204" pitchFamily="34" charset="-122"/>
                <a:ea typeface="微软雅黑" panose="020B0503020204020204" pitchFamily="34" charset="-122"/>
              </a:rPr>
              <a:t>固定资产</a:t>
            </a:r>
            <a:endParaRPr lang="zh-CN" altLang="en-US" sz="2800" b="1" dirty="0">
              <a:solidFill>
                <a:srgbClr val="FF4B02"/>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789552"/>
            <a:ext cx="2267744" cy="1026114"/>
          </a:xfrm>
          <a:prstGeom prst="homePlate">
            <a:avLst>
              <a:gd name="adj" fmla="val 19401"/>
            </a:avLst>
          </a:prstGeom>
          <a:solidFill>
            <a:srgbClr val="FF6E02"/>
          </a:solidFill>
        </p:spPr>
        <p:txBody>
          <a:bodyPr anchor="ctr">
            <a:normAutofit/>
          </a:bodyPr>
          <a:lstStyle/>
          <a:p>
            <a:pPr algn="l"/>
            <a:r>
              <a:rPr lang="zh-CN" altLang="en-US" sz="4800" b="1" dirty="0" smtClean="0">
                <a:latin typeface="微软雅黑" panose="020B0503020204020204" pitchFamily="34" charset="-122"/>
                <a:ea typeface="微软雅黑" panose="020B0503020204020204" pitchFamily="34" charset="-122"/>
              </a:rPr>
              <a:t> </a:t>
            </a:r>
            <a:r>
              <a:rPr lang="zh-CN" altLang="en-US" sz="5400" b="1" dirty="0" smtClean="0">
                <a:solidFill>
                  <a:schemeClr val="tx1"/>
                </a:solidFill>
                <a:latin typeface="微软雅黑" panose="020B0503020204020204" pitchFamily="34" charset="-122"/>
                <a:ea typeface="微软雅黑" panose="020B0503020204020204" pitchFamily="34" charset="-122"/>
              </a:rPr>
              <a:t>例：</a:t>
            </a:r>
            <a:r>
              <a:rPr lang="en-US" altLang="zh-CN" sz="4000" b="1" dirty="0" smtClean="0">
                <a:solidFill>
                  <a:schemeClr val="tx1"/>
                </a:solidFill>
                <a:latin typeface="微软雅黑" panose="020B0503020204020204" pitchFamily="34" charset="-122"/>
                <a:ea typeface="微软雅黑" panose="020B0503020204020204" pitchFamily="34" charset="-122"/>
              </a:rPr>
              <a:t>1</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245745" y="832485"/>
            <a:ext cx="2216785" cy="92202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27305" y="1891665"/>
            <a:ext cx="3425190" cy="3333115"/>
            <a:chOff x="-43" y="2979"/>
            <a:chExt cx="5394" cy="5249"/>
          </a:xfrm>
        </p:grpSpPr>
        <p:pic>
          <p:nvPicPr>
            <p:cNvPr id="7" name="图片 6"/>
            <p:cNvPicPr>
              <a:picLocks noChangeAspect="1"/>
            </p:cNvPicPr>
            <p:nvPr/>
          </p:nvPicPr>
          <p:blipFill>
            <a:blip r:embed="rId2" cstate="print"/>
            <a:stretch>
              <a:fillRect/>
            </a:stretch>
          </p:blipFill>
          <p:spPr>
            <a:xfrm>
              <a:off x="134" y="2979"/>
              <a:ext cx="3437" cy="2142"/>
            </a:xfrm>
            <a:prstGeom prst="rect">
              <a:avLst/>
            </a:prstGeom>
          </p:spPr>
        </p:pic>
        <p:sp>
          <p:nvSpPr>
            <p:cNvPr id="8" name="文本框 7"/>
            <p:cNvSpPr txBox="1"/>
            <p:nvPr/>
          </p:nvSpPr>
          <p:spPr>
            <a:xfrm>
              <a:off x="-43" y="5460"/>
              <a:ext cx="5395" cy="2769"/>
            </a:xfrm>
            <a:prstGeom prst="rect">
              <a:avLst/>
            </a:prstGeom>
            <a:noFill/>
          </p:spPr>
          <p:txBody>
            <a:bodyPr wrap="square" rtlCol="0">
              <a:normAutofit/>
            </a:bodyPr>
            <a:lstStyle/>
            <a:p>
              <a:r>
                <a:rPr lang="zh-CN" altLang="en-US" dirty="0"/>
                <a:t>场景设置：一家三口，居住单位单位福利房</a:t>
              </a:r>
              <a:r>
                <a:rPr lang="en-US" altLang="zh-CN" dirty="0"/>
                <a:t>80M</a:t>
              </a:r>
              <a:r>
                <a:rPr lang="en-US" altLang="zh-CN" baseline="30000" dirty="0"/>
                <a:t>2</a:t>
              </a:r>
              <a:r>
                <a:rPr lang="zh-CN" altLang="en-US" dirty="0"/>
                <a:t>，丈夫收入高于妻子，平均</a:t>
              </a:r>
              <a:r>
                <a:rPr lang="zh-CN" altLang="en-US" dirty="0" smtClean="0"/>
                <a:t>月收入</a:t>
              </a:r>
              <a:r>
                <a:rPr lang="en-US" altLang="zh-CN" dirty="0" smtClean="0"/>
                <a:t>10000</a:t>
              </a:r>
              <a:r>
                <a:rPr lang="zh-CN" altLang="en-US" dirty="0"/>
                <a:t>元，负担家庭主要开支。家庭地位较高。</a:t>
              </a:r>
            </a:p>
          </p:txBody>
        </p:sp>
      </p:grpSp>
      <p:grpSp>
        <p:nvGrpSpPr>
          <p:cNvPr id="17" name="组合 16"/>
          <p:cNvGrpSpPr/>
          <p:nvPr/>
        </p:nvGrpSpPr>
        <p:grpSpPr>
          <a:xfrm>
            <a:off x="2810511" y="765810"/>
            <a:ext cx="3237864" cy="4123055"/>
            <a:chOff x="2810511" y="765810"/>
            <a:chExt cx="3237864" cy="4123055"/>
          </a:xfrm>
        </p:grpSpPr>
        <p:sp>
          <p:nvSpPr>
            <p:cNvPr id="13" name="TextBox 12"/>
            <p:cNvSpPr txBox="1"/>
            <p:nvPr/>
          </p:nvSpPr>
          <p:spPr>
            <a:xfrm>
              <a:off x="3679190" y="765810"/>
              <a:ext cx="1785620" cy="768350"/>
            </a:xfrm>
            <a:prstGeom prst="rect">
              <a:avLst/>
            </a:prstGeom>
            <a:noFill/>
          </p:spPr>
          <p:txBody>
            <a:bodyPr wrap="square" rtlCol="0" anchor="ctr">
              <a:spAutoFit/>
              <a:scene3d>
                <a:camera prst="orthographicFront"/>
                <a:lightRig rig="threePt" dir="t"/>
              </a:scene3d>
            </a:bodyPr>
            <a:lstStyle/>
            <a:p>
              <a:pPr algn="ctr" fontAlgn="ctr"/>
              <a:r>
                <a:rPr lang="zh-CN" altLang="en-US" sz="4400" b="1" dirty="0" smtClean="0">
                  <a:ln w="6600">
                    <a:solidFill>
                      <a:schemeClr val="accent2"/>
                    </a:solidFill>
                    <a:prstDash val="solid"/>
                  </a:ln>
                  <a:solidFill>
                    <a:srgbClr val="FFFFFF"/>
                  </a:solidFill>
                  <a:effectLst>
                    <a:outerShdw dist="38100" dir="2700000" algn="tl" rotWithShape="0">
                      <a:schemeClr val="accent2"/>
                    </a:outerShdw>
                  </a:effectLst>
                  <a:latin typeface="微软雅黑" panose="020B0503020204020204" pitchFamily="34" charset="-122"/>
                  <a:ea typeface="微软雅黑" panose="020B0503020204020204" pitchFamily="34" charset="-122"/>
                </a:rPr>
                <a:t>购房     </a:t>
              </a:r>
            </a:p>
          </p:txBody>
        </p:sp>
        <p:pic>
          <p:nvPicPr>
            <p:cNvPr id="3" name="图片 2"/>
            <p:cNvPicPr>
              <a:picLocks noChangeAspect="1"/>
            </p:cNvPicPr>
            <p:nvPr/>
          </p:nvPicPr>
          <p:blipFill>
            <a:blip r:embed="rId3" cstate="print"/>
            <a:stretch>
              <a:fillRect/>
            </a:stretch>
          </p:blipFill>
          <p:spPr>
            <a:xfrm>
              <a:off x="3412490" y="2950845"/>
              <a:ext cx="2635885" cy="1938020"/>
            </a:xfrm>
            <a:prstGeom prst="rect">
              <a:avLst/>
            </a:prstGeom>
          </p:spPr>
        </p:pic>
        <p:sp>
          <p:nvSpPr>
            <p:cNvPr id="10" name="文本框 9"/>
            <p:cNvSpPr txBox="1"/>
            <p:nvPr/>
          </p:nvSpPr>
          <p:spPr>
            <a:xfrm>
              <a:off x="2810511" y="1561465"/>
              <a:ext cx="3201650" cy="2020570"/>
            </a:xfrm>
            <a:prstGeom prst="rect">
              <a:avLst/>
            </a:prstGeom>
            <a:noFill/>
          </p:spPr>
          <p:txBody>
            <a:bodyPr wrap="square" rtlCol="0">
              <a:normAutofit/>
            </a:bodyPr>
            <a:lstStyle/>
            <a:p>
              <a:r>
                <a:rPr lang="zh-CN" altLang="en-US" dirty="0"/>
                <a:t>房价：</a:t>
              </a:r>
              <a:r>
                <a:rPr lang="en-US" altLang="zh-CN" dirty="0"/>
                <a:t>8000</a:t>
              </a:r>
              <a:r>
                <a:rPr lang="zh-CN" altLang="en-US" dirty="0"/>
                <a:t>元</a:t>
              </a:r>
              <a:r>
                <a:rPr lang="en-US" altLang="zh-CN" dirty="0"/>
                <a:t>/M</a:t>
              </a:r>
              <a:r>
                <a:rPr lang="en-US" altLang="zh-CN" baseline="30000" dirty="0"/>
                <a:t> 2</a:t>
              </a:r>
            </a:p>
            <a:p>
              <a:r>
                <a:rPr lang="zh-CN" altLang="en-US" dirty="0"/>
                <a:t>户型：三室两厅  </a:t>
              </a:r>
            </a:p>
            <a:p>
              <a:r>
                <a:rPr lang="zh-CN" altLang="en-US" dirty="0"/>
                <a:t>面积：</a:t>
              </a:r>
              <a:r>
                <a:rPr lang="en-US" altLang="zh-CN" dirty="0"/>
                <a:t>160M2</a:t>
              </a:r>
            </a:p>
            <a:p>
              <a:r>
                <a:rPr lang="zh-CN" altLang="en-US" dirty="0"/>
                <a:t>车位：</a:t>
              </a:r>
              <a:r>
                <a:rPr lang="en-US" altLang="zh-CN" dirty="0"/>
                <a:t>15</a:t>
              </a:r>
              <a:r>
                <a:rPr lang="zh-CN" altLang="en-US" dirty="0"/>
                <a:t>万</a:t>
              </a:r>
            </a:p>
            <a:p>
              <a:r>
                <a:rPr lang="zh-CN" altLang="en-US" dirty="0"/>
                <a:t>总房价：</a:t>
              </a:r>
              <a:r>
                <a:rPr lang="en-US" altLang="zh-CN" dirty="0"/>
                <a:t>0.8</a:t>
              </a:r>
              <a:r>
                <a:rPr lang="zh-CN" altLang="en-US" dirty="0"/>
                <a:t>×</a:t>
              </a:r>
              <a:r>
                <a:rPr lang="en-US" altLang="zh-CN" dirty="0"/>
                <a:t>160</a:t>
              </a:r>
              <a:r>
                <a:rPr lang="zh-CN" altLang="en-US" dirty="0"/>
                <a:t>＋</a:t>
              </a:r>
              <a:r>
                <a:rPr lang="en-US" altLang="zh-CN" dirty="0"/>
                <a:t>15=143</a:t>
              </a:r>
              <a:r>
                <a:rPr lang="zh-CN" altLang="en-US" dirty="0"/>
                <a:t>万</a:t>
              </a:r>
              <a:endParaRPr lang="en-US" altLang="zh-CN" dirty="0"/>
            </a:p>
            <a:p>
              <a:endParaRPr lang="en-US" altLang="zh-CN" dirty="0"/>
            </a:p>
          </p:txBody>
        </p:sp>
      </p:grpSp>
      <p:sp>
        <p:nvSpPr>
          <p:cNvPr id="15" name="文本框 9"/>
          <p:cNvSpPr txBox="1"/>
          <p:nvPr/>
        </p:nvSpPr>
        <p:spPr>
          <a:xfrm>
            <a:off x="5942350" y="1419622"/>
            <a:ext cx="3201650" cy="1656184"/>
          </a:xfrm>
          <a:prstGeom prst="rect">
            <a:avLst/>
          </a:prstGeom>
          <a:noFill/>
        </p:spPr>
        <p:txBody>
          <a:bodyPr wrap="square" rtlCol="0">
            <a:normAutofit/>
          </a:bodyPr>
          <a:lstStyle/>
          <a:p>
            <a:r>
              <a:rPr lang="zh-CN" altLang="en-US" dirty="0"/>
              <a:t>房价</a:t>
            </a:r>
            <a:r>
              <a:rPr lang="zh-CN" altLang="en-US" dirty="0" smtClean="0"/>
              <a:t>：</a:t>
            </a:r>
            <a:r>
              <a:rPr lang="en-US" altLang="zh-CN" dirty="0" smtClean="0"/>
              <a:t>30000</a:t>
            </a:r>
            <a:r>
              <a:rPr lang="zh-CN" altLang="en-US" dirty="0"/>
              <a:t>元</a:t>
            </a:r>
            <a:r>
              <a:rPr lang="en-US" altLang="zh-CN" dirty="0"/>
              <a:t>/M</a:t>
            </a:r>
            <a:r>
              <a:rPr lang="en-US" altLang="zh-CN" baseline="30000" dirty="0"/>
              <a:t> 2</a:t>
            </a:r>
          </a:p>
          <a:p>
            <a:r>
              <a:rPr lang="zh-CN" altLang="en-US" dirty="0"/>
              <a:t>户型：三室两厅  </a:t>
            </a:r>
          </a:p>
          <a:p>
            <a:r>
              <a:rPr lang="zh-CN" altLang="en-US" dirty="0"/>
              <a:t>面积：</a:t>
            </a:r>
            <a:r>
              <a:rPr lang="en-US" altLang="zh-CN" dirty="0"/>
              <a:t>160M2</a:t>
            </a:r>
          </a:p>
          <a:p>
            <a:r>
              <a:rPr lang="zh-CN" altLang="en-US" dirty="0"/>
              <a:t>车位</a:t>
            </a:r>
            <a:r>
              <a:rPr lang="zh-CN" altLang="en-US" dirty="0" smtClean="0"/>
              <a:t>：</a:t>
            </a:r>
            <a:r>
              <a:rPr lang="en-US" altLang="zh-CN" dirty="0" smtClean="0"/>
              <a:t>20</a:t>
            </a:r>
            <a:r>
              <a:rPr lang="zh-CN" altLang="en-US" dirty="0" smtClean="0"/>
              <a:t>万</a:t>
            </a:r>
            <a:endParaRPr lang="zh-CN" altLang="en-US" dirty="0"/>
          </a:p>
          <a:p>
            <a:r>
              <a:rPr lang="zh-CN" altLang="en-US" dirty="0"/>
              <a:t>总房价</a:t>
            </a:r>
            <a:r>
              <a:rPr lang="zh-CN" altLang="en-US" dirty="0" smtClean="0"/>
              <a:t>：</a:t>
            </a:r>
            <a:r>
              <a:rPr lang="en-US" altLang="zh-CN" dirty="0" smtClean="0"/>
              <a:t>3</a:t>
            </a:r>
            <a:r>
              <a:rPr lang="zh-CN" altLang="en-US" dirty="0" smtClean="0"/>
              <a:t>×</a:t>
            </a:r>
            <a:r>
              <a:rPr lang="en-US" altLang="zh-CN" dirty="0"/>
              <a:t>160</a:t>
            </a:r>
            <a:r>
              <a:rPr lang="zh-CN" altLang="en-US" dirty="0" smtClean="0"/>
              <a:t>＋</a:t>
            </a:r>
            <a:r>
              <a:rPr lang="en-US" altLang="zh-CN" dirty="0" smtClean="0"/>
              <a:t>20=500</a:t>
            </a:r>
            <a:r>
              <a:rPr lang="zh-CN" altLang="en-US" dirty="0" smtClean="0"/>
              <a:t>万</a:t>
            </a:r>
            <a:endParaRPr lang="en-US" altLang="zh-CN" dirty="0"/>
          </a:p>
          <a:p>
            <a:endParaRPr lang="en-US" altLang="zh-CN" dirty="0"/>
          </a:p>
        </p:txBody>
      </p:sp>
      <p:sp>
        <p:nvSpPr>
          <p:cNvPr id="16" name="文本框 9"/>
          <p:cNvSpPr txBox="1"/>
          <p:nvPr/>
        </p:nvSpPr>
        <p:spPr>
          <a:xfrm>
            <a:off x="5942350" y="3003798"/>
            <a:ext cx="3201650" cy="2139702"/>
          </a:xfrm>
          <a:prstGeom prst="rect">
            <a:avLst/>
          </a:prstGeom>
          <a:noFill/>
        </p:spPr>
        <p:txBody>
          <a:bodyPr wrap="square" rtlCol="0">
            <a:normAutofit/>
          </a:bodyPr>
          <a:lstStyle/>
          <a:p>
            <a:r>
              <a:rPr lang="zh-CN" altLang="en-US" dirty="0" smtClean="0"/>
              <a:t>房贷：</a:t>
            </a:r>
            <a:r>
              <a:rPr lang="en-US" altLang="zh-CN" dirty="0" smtClean="0"/>
              <a:t>89.6</a:t>
            </a:r>
            <a:r>
              <a:rPr lang="zh-CN" altLang="en-US" dirty="0" smtClean="0"/>
              <a:t>万</a:t>
            </a:r>
            <a:endParaRPr lang="en-US" altLang="zh-CN" dirty="0" smtClean="0"/>
          </a:p>
          <a:p>
            <a:r>
              <a:rPr lang="zh-CN" altLang="en-US" dirty="0" smtClean="0"/>
              <a:t>期限：</a:t>
            </a:r>
            <a:r>
              <a:rPr lang="en-US" altLang="zh-CN" dirty="0" smtClean="0"/>
              <a:t>20</a:t>
            </a:r>
            <a:r>
              <a:rPr lang="zh-CN" altLang="en-US" dirty="0" smtClean="0"/>
              <a:t>年  </a:t>
            </a:r>
            <a:endParaRPr lang="zh-CN" altLang="en-US" dirty="0"/>
          </a:p>
          <a:p>
            <a:r>
              <a:rPr lang="zh-CN" altLang="en-US" dirty="0" smtClean="0"/>
              <a:t>每月还款：</a:t>
            </a:r>
            <a:r>
              <a:rPr lang="en-US" altLang="zh-CN" dirty="0" smtClean="0"/>
              <a:t>5900</a:t>
            </a:r>
            <a:r>
              <a:rPr lang="zh-CN" altLang="en-US" dirty="0" smtClean="0"/>
              <a:t>元</a:t>
            </a:r>
            <a:endParaRPr lang="en-US" altLang="zh-CN" dirty="0"/>
          </a:p>
          <a:p>
            <a:r>
              <a:rPr lang="zh-CN" altLang="en-US" dirty="0" smtClean="0"/>
              <a:t>每月生活必须开支增至：</a:t>
            </a:r>
            <a:r>
              <a:rPr lang="en-US" altLang="zh-CN" dirty="0" smtClean="0"/>
              <a:t>3150</a:t>
            </a:r>
            <a:r>
              <a:rPr lang="zh-CN" altLang="en-US" dirty="0" smtClean="0"/>
              <a:t>元。</a:t>
            </a:r>
            <a:endParaRPr lang="en-US" altLang="zh-CN" dirty="0" smtClean="0"/>
          </a:p>
          <a:p>
            <a:r>
              <a:rPr lang="zh-CN" altLang="en-US" dirty="0" smtClean="0"/>
              <a:t>可支配支出为：</a:t>
            </a:r>
            <a:endParaRPr lang="en-US" altLang="zh-CN" dirty="0" smtClean="0"/>
          </a:p>
          <a:p>
            <a:r>
              <a:rPr lang="en-US" altLang="zh-CN" dirty="0" smtClean="0"/>
              <a:t>10000-5900-3150=950</a:t>
            </a:r>
            <a:r>
              <a:rPr lang="zh-CN" altLang="en-US" dirty="0" smtClean="0"/>
              <a:t>（元）</a:t>
            </a:r>
            <a:endParaRPr lang="en-US" altLang="zh-CN" dirty="0" smtClean="0"/>
          </a:p>
          <a:p>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82635" cy="3621405"/>
          </a:xfrm>
          <a:prstGeom prst="rect">
            <a:avLst/>
          </a:prstGeom>
          <a:noFill/>
        </p:spPr>
        <p:txBody>
          <a:bodyPr wrap="square" rtlCol="0">
            <a:normAutofit/>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自行建造：</a:t>
            </a:r>
            <a:endParaRPr lang="zh-CN" altLang="en-US" sz="2000" b="1" dirty="0">
              <a:latin typeface="+mj-ea"/>
              <a:ea typeface="+mj-ea"/>
            </a:endParaRPr>
          </a:p>
          <a:p>
            <a:pPr lvl="1">
              <a:lnSpc>
                <a:spcPct val="150000"/>
              </a:lnSpc>
              <a:buSzPct val="130000"/>
              <a:buBlip>
                <a:blip r:embed="rId3"/>
              </a:buBlip>
            </a:pPr>
            <a:r>
              <a:rPr lang="zh-CN" altLang="en-US" sz="2000" dirty="0">
                <a:latin typeface="+mj-ea"/>
                <a:ea typeface="+mj-ea"/>
                <a:sym typeface="+mn-ea"/>
              </a:rPr>
              <a:t>自行建造</a:t>
            </a:r>
            <a:r>
              <a:rPr lang="zh-CN" altLang="en-US" sz="2000" dirty="0">
                <a:latin typeface="+mj-ea"/>
                <a:ea typeface="+mj-ea"/>
              </a:rPr>
              <a:t>成本：包括该项资产至交付使用前所发生的全部必要支出</a:t>
            </a:r>
          </a:p>
          <a:p>
            <a:pPr lvl="1">
              <a:lnSpc>
                <a:spcPct val="150000"/>
              </a:lnSpc>
              <a:buSzPct val="130000"/>
              <a:buBlip>
                <a:blip r:embed="rId3"/>
              </a:buBlip>
            </a:pPr>
            <a:r>
              <a:rPr lang="zh-CN" altLang="en-US" sz="2000" dirty="0">
                <a:latin typeface="+mj-ea"/>
                <a:ea typeface="+mj-ea"/>
              </a:rPr>
              <a:t>改建、扩建、修缮</a:t>
            </a:r>
          </a:p>
          <a:p>
            <a:pPr marL="269240" lvl="0" indent="-237490" defTabSz="914400">
              <a:lnSpc>
                <a:spcPct val="150000"/>
              </a:lnSpc>
              <a:tabLst>
                <a:tab pos="268605" algn="l"/>
              </a:tabLst>
            </a:pPr>
            <a:r>
              <a:rPr lang="zh-CN" altLang="en-US" sz="2000" dirty="0">
                <a:latin typeface="+mj-ea"/>
                <a:ea typeface="+mj-ea"/>
              </a:rPr>
              <a:t>  成本</a:t>
            </a:r>
            <a:r>
              <a:rPr lang="en-US" altLang="zh-CN" sz="2000" dirty="0">
                <a:latin typeface="+mj-ea"/>
                <a:ea typeface="+mj-ea"/>
              </a:rPr>
              <a:t>=</a:t>
            </a:r>
            <a:r>
              <a:rPr lang="zh-CN" altLang="en-US" sz="2000" dirty="0">
                <a:latin typeface="+mj-ea"/>
                <a:ea typeface="+mj-ea"/>
              </a:rPr>
              <a:t>原固定资产账面价值</a:t>
            </a:r>
            <a:r>
              <a:rPr lang="zh-CN" altLang="en-US"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rPr>
              <a:t>＋</a:t>
            </a:r>
            <a:r>
              <a:rPr lang="zh-CN" altLang="en-US" sz="2000" dirty="0">
                <a:latin typeface="+mj-ea"/>
                <a:ea typeface="+mj-ea"/>
              </a:rPr>
              <a:t>改建、扩建、</a:t>
            </a:r>
            <a:r>
              <a:rPr lang="zh-CN" altLang="en-US" sz="2000" b="1" dirty="0">
                <a:solidFill>
                  <a:srgbClr val="FF0000"/>
                </a:solidFill>
                <a:latin typeface="+mj-ea"/>
                <a:ea typeface="+mj-ea"/>
              </a:rPr>
              <a:t>修缮费</a:t>
            </a:r>
            <a:r>
              <a:rPr lang="en-US" altLang="zh-CN" sz="20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rPr>
              <a:t>—</a:t>
            </a:r>
            <a:r>
              <a:rPr lang="zh-CN" altLang="en-US" sz="2000" dirty="0">
                <a:latin typeface="+mj-ea"/>
                <a:ea typeface="+mj-ea"/>
              </a:rPr>
              <a:t>替换部分账面价值</a:t>
            </a:r>
          </a:p>
          <a:p>
            <a:pPr marL="800100" lvl="1" indent="-342900">
              <a:lnSpc>
                <a:spcPct val="150000"/>
              </a:lnSpc>
              <a:buSzPct val="120000"/>
              <a:buFont typeface="Arial" panose="020B0604020202020204" pitchFamily="34" charset="0"/>
              <a:buBlip>
                <a:blip r:embed="rId3"/>
              </a:buBlip>
            </a:pPr>
            <a:r>
              <a:rPr lang="zh-CN" altLang="en-US" sz="2000" dirty="0">
                <a:latin typeface="+mj-ea"/>
                <a:ea typeface="+mj-ea"/>
              </a:rPr>
              <a:t>时点：竣工决算手续       已交付使用  估计价值   实际成本 </a:t>
            </a:r>
          </a:p>
          <a:p>
            <a:pPr lvl="1">
              <a:lnSpc>
                <a:spcPct val="150000"/>
              </a:lnSpc>
              <a:buSzPct val="120000"/>
              <a:buBlip>
                <a:blip r:embed="rId3"/>
              </a:buBlip>
            </a:pPr>
            <a:r>
              <a:rPr lang="zh-CN" altLang="en-US" sz="2000" dirty="0">
                <a:latin typeface="+mj-ea"/>
                <a:ea typeface="+mj-ea"/>
              </a:rPr>
              <a:t>利息费用</a:t>
            </a:r>
          </a:p>
          <a:p>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
        <p:nvSpPr>
          <p:cNvPr id="8" name="虚尾箭头 7"/>
          <p:cNvSpPr/>
          <p:nvPr/>
        </p:nvSpPr>
        <p:spPr>
          <a:xfrm>
            <a:off x="3861435" y="4195445"/>
            <a:ext cx="807085" cy="170180"/>
          </a:xfrm>
          <a:prstGeom prst="stripedRightArrow">
            <a:avLst/>
          </a:prstGeom>
          <a:noFill/>
          <a:ln w="15875">
            <a:solidFill>
              <a:srgbClr val="FF4B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82635" cy="3621405"/>
          </a:xfrm>
          <a:prstGeom prst="rect">
            <a:avLst/>
          </a:prstGeom>
          <a:noFill/>
        </p:spPr>
        <p:txBody>
          <a:bodyPr wrap="square" rtlCol="0">
            <a:normAutofit/>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置换：</a:t>
            </a:r>
            <a:endParaRPr lang="zh-CN" altLang="en-US" sz="2000" b="1" dirty="0">
              <a:latin typeface="+mj-ea"/>
              <a:ea typeface="+mj-ea"/>
            </a:endParaRPr>
          </a:p>
          <a:p>
            <a:pPr lvl="1" indent="0">
              <a:lnSpc>
                <a:spcPct val="150000"/>
              </a:lnSpc>
              <a:buSzPct val="130000"/>
              <a:buNone/>
            </a:pPr>
            <a:r>
              <a:rPr lang="zh-CN" altLang="en-US" sz="2000" dirty="0">
                <a:latin typeface="+mj-ea"/>
                <a:ea typeface="+mj-ea"/>
              </a:rPr>
              <a:t>成本 </a:t>
            </a:r>
            <a:r>
              <a:rPr lang="en-US" altLang="zh-CN" sz="2000" dirty="0">
                <a:latin typeface="+mj-ea"/>
                <a:ea typeface="+mj-ea"/>
              </a:rPr>
              <a:t>= </a:t>
            </a:r>
            <a:r>
              <a:rPr lang="zh-CN" altLang="en-US" sz="2000" dirty="0">
                <a:latin typeface="+mj-ea"/>
                <a:ea typeface="+mj-ea"/>
              </a:rPr>
              <a:t>换出资产的</a:t>
            </a:r>
            <a:r>
              <a:rPr lang="zh-CN" altLang="en-US" sz="2000" b="1" dirty="0">
                <a:solidFill>
                  <a:srgbClr val="FF0000"/>
                </a:solidFill>
                <a:latin typeface="+mj-ea"/>
                <a:ea typeface="+mj-ea"/>
              </a:rPr>
              <a:t>评估价值</a:t>
            </a:r>
            <a:r>
              <a:rPr lang="zh-CN" altLang="en-US" sz="2000" dirty="0">
                <a:latin typeface="+mj-ea"/>
                <a:ea typeface="+mj-ea"/>
              </a:rPr>
              <a:t> ± 支付的补价＋</a:t>
            </a:r>
            <a:r>
              <a:rPr lang="en-US" altLang="zh-CN" sz="2000" dirty="0">
                <a:latin typeface="+mj-ea"/>
                <a:ea typeface="+mj-ea"/>
              </a:rPr>
              <a:t>其他相关支出</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82635" cy="3368040"/>
          </a:xfrm>
          <a:prstGeom prst="rect">
            <a:avLst/>
          </a:prstGeom>
          <a:noFill/>
        </p:spPr>
        <p:txBody>
          <a:bodyPr wrap="square" rtlCol="0">
            <a:normAutofit/>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接受捐赠：</a:t>
            </a:r>
            <a:r>
              <a:rPr sz="2400" dirty="0">
                <a:latin typeface="+mj-ea"/>
                <a:ea typeface="+mj-ea"/>
                <a:sym typeface="+mn-ea"/>
              </a:rPr>
              <a:t>如受赠的系旧的固定资产，在确定其初始入账成本时</a:t>
            </a:r>
            <a:r>
              <a:rPr sz="2400" dirty="0">
                <a:solidFill>
                  <a:srgbClr val="FF0000"/>
                </a:solidFill>
                <a:latin typeface="+mj-ea"/>
                <a:ea typeface="+mj-ea"/>
                <a:sym typeface="+mn-ea"/>
              </a:rPr>
              <a:t>应当考虑该项资产的新旧程度</a:t>
            </a:r>
            <a:r>
              <a:rPr sz="2400" dirty="0">
                <a:latin typeface="+mj-ea"/>
                <a:ea typeface="+mj-ea"/>
                <a:sym typeface="+mn-ea"/>
              </a:rPr>
              <a:t>。</a:t>
            </a:r>
            <a:endParaRPr sz="2400" dirty="0">
              <a:latin typeface="+mj-ea"/>
              <a:ea typeface="+mj-ea"/>
            </a:endParaRPr>
          </a:p>
          <a:p>
            <a:pPr lvl="0" indent="0">
              <a:lnSpc>
                <a:spcPct val="150000"/>
              </a:lnSpc>
              <a:buSzPct val="130000"/>
              <a:buBlip>
                <a:blip r:embed="rId3"/>
              </a:buBlip>
            </a:pPr>
            <a:r>
              <a:rPr lang="zh-CN" sz="2000" dirty="0">
                <a:latin typeface="+mj-ea"/>
                <a:ea typeface="+mj-ea"/>
                <a:sym typeface="+mn-ea"/>
              </a:rPr>
              <a:t>能够取得</a:t>
            </a:r>
            <a:r>
              <a:rPr sz="2000" dirty="0" err="1" smtClean="0">
                <a:latin typeface="+mj-ea"/>
                <a:ea typeface="+mj-ea"/>
                <a:sym typeface="+mn-ea"/>
              </a:rPr>
              <a:t>有关凭据</a:t>
            </a:r>
            <a:r>
              <a:rPr lang="zh-CN" altLang="en-US" sz="2000" dirty="0" smtClean="0">
                <a:latin typeface="+mj-ea"/>
                <a:ea typeface="+mj-ea"/>
                <a:sym typeface="+mn-ea"/>
              </a:rPr>
              <a:t>，</a:t>
            </a:r>
            <a:r>
              <a:rPr sz="2000" dirty="0" err="1" smtClean="0">
                <a:latin typeface="+mj-ea"/>
                <a:ea typeface="+mj-ea"/>
              </a:rPr>
              <a:t>成本</a:t>
            </a:r>
            <a:r>
              <a:rPr lang="en-US" sz="2000" dirty="0">
                <a:latin typeface="+mj-ea"/>
                <a:ea typeface="+mj-ea"/>
              </a:rPr>
              <a:t>=</a:t>
            </a:r>
            <a:r>
              <a:rPr sz="2000" dirty="0">
                <a:latin typeface="+mj-ea"/>
                <a:ea typeface="+mj-ea"/>
              </a:rPr>
              <a:t>有关凭据注明的金额</a:t>
            </a:r>
            <a:r>
              <a:rPr lang="en-US" sz="2000" dirty="0">
                <a:latin typeface="+mj-ea"/>
                <a:ea typeface="+mj-ea"/>
              </a:rPr>
              <a:t>+</a:t>
            </a:r>
            <a:r>
              <a:rPr sz="2000" dirty="0">
                <a:latin typeface="+mj-ea"/>
                <a:ea typeface="+mj-ea"/>
              </a:rPr>
              <a:t>相关税费、运输费等</a:t>
            </a:r>
          </a:p>
          <a:p>
            <a:pPr marL="266700" lvl="0" indent="-266700">
              <a:lnSpc>
                <a:spcPct val="150000"/>
              </a:lnSpc>
              <a:buSzPct val="130000"/>
              <a:buBlip>
                <a:blip r:embed="rId3"/>
              </a:buBlip>
            </a:pPr>
            <a:r>
              <a:rPr lang="zh-CN" sz="2000" dirty="0">
                <a:latin typeface="+mj-ea"/>
                <a:ea typeface="+mj-ea"/>
                <a:sym typeface="+mn-ea"/>
              </a:rPr>
              <a:t>无法取得</a:t>
            </a:r>
            <a:r>
              <a:rPr sz="2000" dirty="0">
                <a:latin typeface="+mj-ea"/>
                <a:ea typeface="+mj-ea"/>
                <a:sym typeface="+mn-ea"/>
              </a:rPr>
              <a:t>有关凭据</a:t>
            </a:r>
            <a:r>
              <a:rPr lang="zh-CN" sz="2000" dirty="0">
                <a:latin typeface="+mj-ea"/>
                <a:ea typeface="+mj-ea"/>
                <a:sym typeface="+mn-ea"/>
              </a:rPr>
              <a:t>，但</a:t>
            </a:r>
            <a:r>
              <a:rPr sz="2000" dirty="0">
                <a:latin typeface="+mj-ea"/>
                <a:ea typeface="+mj-ea"/>
              </a:rPr>
              <a:t>按规定经过资产评估的</a:t>
            </a:r>
            <a:r>
              <a:rPr lang="zh-CN" sz="2000" dirty="0">
                <a:latin typeface="+mj-ea"/>
                <a:ea typeface="+mj-ea"/>
              </a:rPr>
              <a:t>：</a:t>
            </a:r>
            <a:r>
              <a:rPr sz="2000" dirty="0">
                <a:latin typeface="+mj-ea"/>
                <a:ea typeface="+mj-ea"/>
              </a:rPr>
              <a:t>成本</a:t>
            </a:r>
            <a:r>
              <a:rPr lang="en-US" sz="2000" dirty="0">
                <a:latin typeface="+mj-ea"/>
                <a:ea typeface="+mj-ea"/>
              </a:rPr>
              <a:t>=</a:t>
            </a:r>
            <a:r>
              <a:rPr sz="2000" dirty="0">
                <a:latin typeface="+mj-ea"/>
                <a:ea typeface="+mj-ea"/>
              </a:rPr>
              <a:t>按照评估价值</a:t>
            </a:r>
            <a:r>
              <a:rPr lang="en-US" sz="2000" dirty="0">
                <a:latin typeface="+mj-ea"/>
                <a:ea typeface="+mj-ea"/>
              </a:rPr>
              <a:t>+</a:t>
            </a:r>
            <a:r>
              <a:rPr sz="2000" dirty="0">
                <a:latin typeface="+mj-ea"/>
                <a:ea typeface="+mj-ea"/>
              </a:rPr>
              <a:t>相关税费、运输费等</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82635" cy="3621405"/>
          </a:xfrm>
          <a:prstGeom prst="rect">
            <a:avLst/>
          </a:prstGeom>
          <a:noFill/>
        </p:spPr>
        <p:txBody>
          <a:bodyPr wrap="square" rtlCol="0">
            <a:normAutofit fontScale="90000"/>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接受捐赠：</a:t>
            </a:r>
            <a:r>
              <a:rPr sz="2400" dirty="0">
                <a:latin typeface="+mj-ea"/>
                <a:ea typeface="+mj-ea"/>
                <a:sym typeface="+mn-ea"/>
              </a:rPr>
              <a:t>如受赠的系旧的固定资产，在确定其初始入账成本时应当考虑该项资产的新旧程度。</a:t>
            </a:r>
            <a:endParaRPr sz="2000" dirty="0">
              <a:latin typeface="+mj-ea"/>
              <a:ea typeface="+mj-ea"/>
            </a:endParaRPr>
          </a:p>
          <a:p>
            <a:pPr marL="907415" lvl="1" indent="-608965" defTabSz="914400">
              <a:lnSpc>
                <a:spcPct val="150000"/>
              </a:lnSpc>
              <a:buSzPct val="130000"/>
              <a:buBlip>
                <a:blip r:embed="rId3"/>
              </a:buBlip>
              <a:tabLst>
                <a:tab pos="1074420" algn="l"/>
              </a:tabLst>
            </a:pPr>
            <a:r>
              <a:rPr lang="zh-CN" dirty="0">
                <a:latin typeface="+mj-ea"/>
                <a:ea typeface="+mj-ea"/>
              </a:rPr>
              <a:t>无法</a:t>
            </a:r>
            <a:r>
              <a:rPr dirty="0">
                <a:latin typeface="+mj-ea"/>
                <a:ea typeface="+mj-ea"/>
              </a:rPr>
              <a:t>相关凭据可供取得、也未经资产评估的</a:t>
            </a:r>
            <a:r>
              <a:rPr lang="zh-CN" dirty="0">
                <a:latin typeface="+mj-ea"/>
                <a:ea typeface="+mj-ea"/>
              </a:rPr>
              <a:t>：</a:t>
            </a:r>
            <a:r>
              <a:rPr dirty="0">
                <a:latin typeface="+mj-ea"/>
                <a:ea typeface="+mj-ea"/>
              </a:rPr>
              <a:t>成本比照同类或类似资产的市场价格加上相关税费、运输费等确定</a:t>
            </a:r>
          </a:p>
          <a:p>
            <a:pPr marL="927735" lvl="0" indent="-619760">
              <a:lnSpc>
                <a:spcPct val="150000"/>
              </a:lnSpc>
              <a:buSzPct val="130000"/>
              <a:buBlip>
                <a:blip r:embed="rId3"/>
              </a:buBlip>
            </a:pPr>
            <a:r>
              <a:rPr lang="zh-CN" dirty="0">
                <a:latin typeface="+mj-ea"/>
                <a:ea typeface="+mj-ea"/>
              </a:rPr>
              <a:t>无法</a:t>
            </a:r>
            <a:r>
              <a:rPr dirty="0">
                <a:latin typeface="+mj-ea"/>
                <a:ea typeface="+mj-ea"/>
              </a:rPr>
              <a:t>相关凭据且未经资产评估、同类或类似资产的市场价格也无法可靠取得的，按照名义金额入账</a:t>
            </a:r>
            <a:r>
              <a:rPr lang="zh-CN" dirty="0">
                <a:latin typeface="+mj-ea"/>
                <a:ea typeface="+mj-ea"/>
              </a:rPr>
              <a:t>（</a:t>
            </a:r>
            <a:r>
              <a:rPr lang="en-US" altLang="zh-CN" dirty="0">
                <a:latin typeface="+mj-ea"/>
                <a:ea typeface="+mj-ea"/>
              </a:rPr>
              <a:t>1</a:t>
            </a:r>
            <a:r>
              <a:rPr lang="zh-CN" altLang="en-US" dirty="0">
                <a:latin typeface="+mj-ea"/>
                <a:ea typeface="+mj-ea"/>
              </a:rPr>
              <a:t>元</a:t>
            </a:r>
            <a:r>
              <a:rPr lang="zh-CN" dirty="0" smtClean="0">
                <a:latin typeface="+mj-ea"/>
                <a:ea typeface="+mj-ea"/>
              </a:rPr>
              <a:t>）</a:t>
            </a:r>
            <a:r>
              <a:rPr lang="zh-CN" altLang="en-US" dirty="0" smtClean="0">
                <a:latin typeface="+mj-ea"/>
                <a:ea typeface="+mj-ea"/>
              </a:rPr>
              <a:t>。</a:t>
            </a:r>
            <a:r>
              <a:rPr dirty="0" err="1" smtClean="0">
                <a:latin typeface="+mj-ea"/>
                <a:ea typeface="+mj-ea"/>
              </a:rPr>
              <a:t>相关税费</a:t>
            </a:r>
            <a:r>
              <a:rPr dirty="0" err="1">
                <a:latin typeface="+mj-ea"/>
                <a:ea typeface="+mj-ea"/>
              </a:rPr>
              <a:t>、运输费等计入当期费用</a:t>
            </a:r>
            <a:r>
              <a:rPr dirty="0">
                <a:latin typeface="+mj-ea"/>
                <a:ea typeface="+mj-ea"/>
              </a:rPr>
              <a:t>。如受赠的系旧的固定资产，在确定其初始入账成本时应当考虑该项资产的新旧程度。</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82635" cy="3621405"/>
          </a:xfrm>
          <a:prstGeom prst="rect">
            <a:avLst/>
          </a:prstGeom>
          <a:noFill/>
        </p:spPr>
        <p:txBody>
          <a:bodyPr wrap="square" rtlCol="0">
            <a:normAutofit/>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无偿调入：</a:t>
            </a:r>
          </a:p>
          <a:p>
            <a:pPr marL="338455" lvl="0" indent="-40640" defTabSz="914400">
              <a:lnSpc>
                <a:spcPct val="150000"/>
              </a:lnSpc>
              <a:buSzPct val="130000"/>
              <a:buNone/>
              <a:tabLst>
                <a:tab pos="358140" algn="l"/>
              </a:tabLst>
            </a:pPr>
            <a:r>
              <a:rPr sz="2400" dirty="0">
                <a:latin typeface="+mj-ea"/>
                <a:ea typeface="+mj-ea"/>
              </a:rPr>
              <a:t>成本按照调出方</a:t>
            </a:r>
            <a:r>
              <a:rPr sz="2800" dirty="0">
                <a:solidFill>
                  <a:srgbClr val="FF0000"/>
                </a:solidFill>
                <a:latin typeface="+mj-ea"/>
                <a:ea typeface="+mj-ea"/>
              </a:rPr>
              <a:t>账面价值</a:t>
            </a:r>
            <a:r>
              <a:rPr sz="2400" dirty="0">
                <a:latin typeface="+mj-ea"/>
                <a:ea typeface="+mj-ea"/>
              </a:rPr>
              <a:t>加上相关税费、运输费等确定</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42630" cy="2879725"/>
          </a:xfrm>
          <a:prstGeom prst="rect">
            <a:avLst/>
          </a:prstGeom>
          <a:noFill/>
        </p:spPr>
        <p:txBody>
          <a:bodyPr wrap="square" rtlCol="0">
            <a:normAutofit/>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盘盈的固定资产：</a:t>
            </a:r>
          </a:p>
          <a:p>
            <a:pPr marL="755015" lvl="0" indent="-457200" defTabSz="914400">
              <a:lnSpc>
                <a:spcPct val="200000"/>
              </a:lnSpc>
              <a:buSzPct val="130000"/>
              <a:buBlip>
                <a:blip r:embed="rId3"/>
              </a:buBlip>
              <a:tabLst>
                <a:tab pos="358140" algn="l"/>
              </a:tabLst>
            </a:pPr>
            <a:r>
              <a:rPr sz="2400" dirty="0">
                <a:latin typeface="+mj-ea"/>
                <a:ea typeface="+mj-ea"/>
              </a:rPr>
              <a:t>按规定经过资产评估的，其成本按照评估价值确定</a:t>
            </a:r>
          </a:p>
          <a:p>
            <a:pPr marL="755015" lvl="0" indent="-457200" defTabSz="914400">
              <a:lnSpc>
                <a:spcPct val="200000"/>
              </a:lnSpc>
              <a:buSzPct val="130000"/>
              <a:buBlip>
                <a:blip r:embed="rId3"/>
              </a:buBlip>
              <a:tabLst>
                <a:tab pos="358140" algn="l"/>
              </a:tabLst>
            </a:pPr>
            <a:r>
              <a:rPr sz="2400" dirty="0">
                <a:latin typeface="+mj-ea"/>
                <a:ea typeface="+mj-ea"/>
              </a:rPr>
              <a:t>未经资产评估的，其成本按照重置成本确定</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初始计量</a:t>
            </a:r>
          </a:p>
        </p:txBody>
      </p:sp>
      <p:sp>
        <p:nvSpPr>
          <p:cNvPr id="10" name="文本框 9"/>
          <p:cNvSpPr txBox="1"/>
          <p:nvPr/>
        </p:nvSpPr>
        <p:spPr>
          <a:xfrm>
            <a:off x="626745" y="1558290"/>
            <a:ext cx="8342630" cy="2879725"/>
          </a:xfrm>
          <a:prstGeom prst="rect">
            <a:avLst/>
          </a:prstGeom>
          <a:noFill/>
        </p:spPr>
        <p:txBody>
          <a:bodyPr wrap="square" rtlCol="0">
            <a:normAutofit/>
          </a:bodyPr>
          <a:lstStyle/>
          <a:p>
            <a:pPr>
              <a:buSzPct val="220000"/>
            </a:pPr>
            <a:r>
              <a:rPr lang="zh-CN" altLang="en-US" sz="2400" spc="130" dirty="0">
                <a:latin typeface="微软雅黑" panose="020B0503020204020204" pitchFamily="34" charset="-122"/>
                <a:ea typeface="微软雅黑" panose="020B0503020204020204" pitchFamily="34" charset="-122"/>
              </a:rPr>
              <a:t>固定资产在</a:t>
            </a:r>
            <a:r>
              <a:rPr lang="zh-CN" altLang="en-US" sz="2800" spc="130" dirty="0">
                <a:solidFill>
                  <a:srgbClr val="FF0000"/>
                </a:solidFill>
                <a:latin typeface="微软雅黑" panose="020B0503020204020204" pitchFamily="34" charset="-122"/>
                <a:ea typeface="微软雅黑" panose="020B0503020204020204" pitchFamily="34" charset="-122"/>
              </a:rPr>
              <a:t>取得</a:t>
            </a:r>
            <a:r>
              <a:rPr lang="zh-CN" altLang="en-US" sz="2400" spc="130" dirty="0">
                <a:latin typeface="微软雅黑" panose="020B0503020204020204" pitchFamily="34" charset="-122"/>
                <a:ea typeface="微软雅黑" panose="020B0503020204020204" pitchFamily="34" charset="-122"/>
              </a:rPr>
              <a:t>时应当按照</a:t>
            </a:r>
            <a:r>
              <a:rPr lang="zh-CN" altLang="en-US" sz="3200" spc="13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成本</a:t>
            </a:r>
            <a:r>
              <a:rPr lang="zh-CN" altLang="en-US" sz="2400" spc="130" dirty="0">
                <a:latin typeface="微软雅黑" panose="020B0503020204020204" pitchFamily="34" charset="-122"/>
                <a:ea typeface="微软雅黑" panose="020B0503020204020204" pitchFamily="34" charset="-122"/>
              </a:rPr>
              <a:t>进行初始计量</a:t>
            </a:r>
          </a:p>
          <a:p>
            <a:pPr lvl="0">
              <a:lnSpc>
                <a:spcPct val="150000"/>
              </a:lnSpc>
              <a:buSzPct val="130000"/>
              <a:buBlip>
                <a:blip r:embed="rId2"/>
              </a:buBlip>
            </a:pPr>
            <a:r>
              <a:rPr lang="zh-CN" altLang="en-US" sz="2400" b="1" dirty="0">
                <a:latin typeface="+mj-ea"/>
                <a:ea typeface="+mj-ea"/>
              </a:rPr>
              <a:t>融资租赁资产：</a:t>
            </a:r>
          </a:p>
          <a:p>
            <a:pPr marL="755015" lvl="0" indent="-457200" defTabSz="914400">
              <a:lnSpc>
                <a:spcPct val="200000"/>
              </a:lnSpc>
              <a:buSzPct val="130000"/>
              <a:buBlip>
                <a:blip r:embed="rId3"/>
              </a:buBlip>
              <a:tabLst>
                <a:tab pos="358140" algn="l"/>
              </a:tabLst>
            </a:pPr>
            <a:r>
              <a:rPr sz="2400" dirty="0">
                <a:latin typeface="+mj-ea"/>
                <a:ea typeface="+mj-ea"/>
              </a:rPr>
              <a:t>政府会计主体融资租赁取得的固定资产，其成本按照其他相关政府会计准则确定。</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36905" y="1558290"/>
            <a:ext cx="8342630" cy="2879725"/>
          </a:xfrm>
          <a:prstGeom prst="rect">
            <a:avLst/>
          </a:prstGeom>
          <a:noFill/>
        </p:spPr>
        <p:txBody>
          <a:bodyPr wrap="square" rtlCol="0">
            <a:normAutofit/>
          </a:bodyPr>
          <a:lstStyle/>
          <a:p>
            <a:pPr marL="457200" indent="-457200">
              <a:lnSpc>
                <a:spcPct val="200000"/>
              </a:lnSpc>
              <a:buSzPct val="130000"/>
              <a:buBlip>
                <a:blip r:embed="rId2"/>
              </a:buBlip>
            </a:pPr>
            <a:r>
              <a:rPr lang="zh-CN" altLang="en-US" sz="2400" b="1" dirty="0">
                <a:latin typeface="+mj-ea"/>
                <a:ea typeface="+mj-ea"/>
              </a:rPr>
              <a:t>固定资产的折旧</a:t>
            </a:r>
          </a:p>
          <a:p>
            <a:pPr marL="457200" indent="-457200">
              <a:lnSpc>
                <a:spcPct val="200000"/>
              </a:lnSpc>
              <a:buSzPct val="130000"/>
              <a:buBlip>
                <a:blip r:embed="rId2"/>
              </a:buBlip>
            </a:pPr>
            <a:r>
              <a:rPr lang="zh-CN" altLang="en-US" sz="2400" b="1" dirty="0">
                <a:latin typeface="+mj-ea"/>
                <a:ea typeface="+mj-ea"/>
              </a:rPr>
              <a:t>固定资产的处置</a:t>
            </a:r>
          </a:p>
          <a:p>
            <a:pPr marL="755015" lvl="0" indent="-457200" defTabSz="914400">
              <a:lnSpc>
                <a:spcPct val="150000"/>
              </a:lnSpc>
              <a:buSzPct val="130000"/>
              <a:buBlip>
                <a:blip r:embed="rId3"/>
              </a:buBlip>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6585" y="1558290"/>
            <a:ext cx="8342630" cy="3448685"/>
          </a:xfrm>
          <a:prstGeom prst="rect">
            <a:avLst/>
          </a:prstGeom>
          <a:noFill/>
        </p:spPr>
        <p:txBody>
          <a:bodyPr wrap="square" rtlCol="0">
            <a:normAutofit lnSpcReduction="10000"/>
          </a:bodyPr>
          <a:lstStyle/>
          <a:p>
            <a:pPr marL="457200" indent="-457200">
              <a:lnSpc>
                <a:spcPct val="150000"/>
              </a:lnSpc>
              <a:buSzPct val="130000"/>
              <a:buBlip>
                <a:blip r:embed="rId2"/>
              </a:buBlip>
            </a:pPr>
            <a:r>
              <a:rPr lang="zh-CN" altLang="en-US" sz="2400" b="1" dirty="0">
                <a:latin typeface="+mj-ea"/>
                <a:ea typeface="+mj-ea"/>
              </a:rPr>
              <a:t>固定资产的折旧</a:t>
            </a:r>
          </a:p>
          <a:p>
            <a:pPr marL="297815" lvl="0" indent="0" defTabSz="914400">
              <a:lnSpc>
                <a:spcPct val="150000"/>
              </a:lnSpc>
              <a:buSzPct val="130000"/>
              <a:buNone/>
              <a:tabLst>
                <a:tab pos="358140" algn="l"/>
              </a:tabLst>
            </a:pPr>
            <a:r>
              <a:rPr sz="2400" dirty="0">
                <a:latin typeface="+mj-ea"/>
                <a:ea typeface="+mj-ea"/>
              </a:rPr>
              <a:t>折旧，是指在固定资产的预计使用年限内，按照确定的方法对应计的折旧额进行系统分摊。</a:t>
            </a:r>
          </a:p>
          <a:p>
            <a:pPr marL="297815" lvl="0" indent="0" defTabSz="914400">
              <a:lnSpc>
                <a:spcPct val="150000"/>
              </a:lnSpc>
              <a:buSzPct val="130000"/>
              <a:buNone/>
              <a:tabLst>
                <a:tab pos="358140" algn="l"/>
              </a:tabLst>
            </a:pPr>
            <a:endParaRPr sz="1400" dirty="0">
              <a:latin typeface="+mj-ea"/>
              <a:ea typeface="+mj-ea"/>
            </a:endParaRPr>
          </a:p>
          <a:p>
            <a:pPr marL="297815" lvl="0" indent="0" defTabSz="914400">
              <a:lnSpc>
                <a:spcPct val="150000"/>
              </a:lnSpc>
              <a:buSzPct val="130000"/>
              <a:buNone/>
              <a:tabLst>
                <a:tab pos="358140" algn="l"/>
              </a:tabLst>
            </a:pPr>
            <a:r>
              <a:rPr sz="2400" dirty="0">
                <a:latin typeface="+mj-ea"/>
                <a:ea typeface="+mj-ea"/>
              </a:rPr>
              <a:t>固定资产应计的折旧额为其成本，计提固定资产折旧时</a:t>
            </a:r>
            <a:r>
              <a:rPr sz="2800" dirty="0">
                <a:solidFill>
                  <a:srgbClr val="FF0000"/>
                </a:solidFill>
                <a:latin typeface="+mj-ea"/>
                <a:ea typeface="+mj-ea"/>
              </a:rPr>
              <a:t>不考虑预计净残值。</a:t>
            </a: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6585" y="1558290"/>
            <a:ext cx="8342630" cy="3448685"/>
          </a:xfrm>
          <a:prstGeom prst="rect">
            <a:avLst/>
          </a:prstGeom>
          <a:noFill/>
        </p:spPr>
        <p:txBody>
          <a:bodyPr wrap="square" rtlCol="0">
            <a:normAutofit/>
          </a:bodyPr>
          <a:lstStyle/>
          <a:p>
            <a:pPr marL="457200" indent="-457200">
              <a:lnSpc>
                <a:spcPct val="150000"/>
              </a:lnSpc>
              <a:buSzPct val="130000"/>
              <a:buBlip>
                <a:blip r:embed="rId2"/>
              </a:buBlip>
            </a:pPr>
            <a:r>
              <a:rPr lang="zh-CN" altLang="en-US" sz="2400" b="1" dirty="0">
                <a:latin typeface="+mj-ea"/>
                <a:ea typeface="+mj-ea"/>
              </a:rPr>
              <a:t>固定资产的折旧</a:t>
            </a:r>
          </a:p>
          <a:p>
            <a:pPr marL="440055" lvl="0" indent="0" defTabSz="914400">
              <a:lnSpc>
                <a:spcPct val="150000"/>
              </a:lnSpc>
              <a:buSzPct val="130000"/>
              <a:buNone/>
              <a:tabLst>
                <a:tab pos="358140" algn="l"/>
              </a:tabLst>
            </a:pPr>
            <a:r>
              <a:rPr sz="2400" dirty="0">
                <a:latin typeface="+mj-ea"/>
                <a:ea typeface="+mj-ea"/>
              </a:rPr>
              <a:t> 政府会计主体应当对</a:t>
            </a:r>
            <a:r>
              <a:rPr sz="3200" b="1" dirty="0">
                <a:solidFill>
                  <a:srgbClr val="FF0000"/>
                </a:solidFill>
                <a:latin typeface="+mj-ea"/>
                <a:ea typeface="+mj-ea"/>
              </a:rPr>
              <a:t>暂估入账</a:t>
            </a:r>
            <a:r>
              <a:rPr sz="2400" dirty="0">
                <a:latin typeface="+mj-ea"/>
                <a:ea typeface="+mj-ea"/>
              </a:rPr>
              <a:t>的固定资产计提折旧，实际成本确定后不需调整原已计提的折旧额。</a:t>
            </a:r>
          </a:p>
          <a:p>
            <a:pPr marL="297815" lvl="0" indent="69088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nvGraphicFramePr>
        <p:xfrm>
          <a:off x="3323590" y="621030"/>
          <a:ext cx="4598035" cy="3937635"/>
        </p:xfrm>
        <a:graphic>
          <a:graphicData uri="http://schemas.openxmlformats.org/drawingml/2006/table">
            <a:tbl>
              <a:tblPr firstRow="1" bandRow="1">
                <a:tableStyleId>{5C22544A-7EE6-4342-B048-85BDC9FD1C3A}</a:tableStyleId>
              </a:tblPr>
              <a:tblGrid>
                <a:gridCol w="1042670"/>
                <a:gridCol w="941070"/>
                <a:gridCol w="1480820"/>
                <a:gridCol w="1133475"/>
              </a:tblGrid>
              <a:tr h="349885">
                <a:tc gridSpan="2">
                  <a:txBody>
                    <a:bodyPr/>
                    <a:lstStyle/>
                    <a:p>
                      <a:pPr indent="0" algn="ctr">
                        <a:buNone/>
                      </a:pPr>
                      <a:r>
                        <a:rPr lang="zh-CN" sz="1800" b="1">
                          <a:solidFill>
                            <a:srgbClr val="000000"/>
                          </a:solidFill>
                          <a:ea typeface="宋体" panose="02010600030101010101" pitchFamily="2" charset="-122"/>
                        </a:rPr>
                        <a:t>家</a:t>
                      </a:r>
                      <a:r>
                        <a:rPr lang="en-US" sz="1800" b="1">
                          <a:solidFill>
                            <a:srgbClr val="000000"/>
                          </a:solidFill>
                          <a:latin typeface="宋体" panose="02010600030101010101" pitchFamily="2" charset="-122"/>
                        </a:rPr>
                        <a:t> </a:t>
                      </a:r>
                      <a:r>
                        <a:rPr lang="zh-CN" sz="1800" b="1">
                          <a:solidFill>
                            <a:srgbClr val="000000"/>
                          </a:solidFill>
                          <a:ea typeface="宋体" panose="02010600030101010101" pitchFamily="2" charset="-122"/>
                        </a:rPr>
                        <a:t>庭</a:t>
                      </a:r>
                      <a:r>
                        <a:rPr lang="en-US" sz="1800" b="1">
                          <a:solidFill>
                            <a:srgbClr val="000000"/>
                          </a:solidFill>
                          <a:latin typeface="宋体" panose="02010600030101010101" pitchFamily="2" charset="-122"/>
                        </a:rPr>
                        <a:t> </a:t>
                      </a:r>
                      <a:r>
                        <a:rPr lang="zh-CN" sz="1800" b="1">
                          <a:solidFill>
                            <a:srgbClr val="000000"/>
                          </a:solidFill>
                          <a:ea typeface="宋体" panose="02010600030101010101" pitchFamily="2" charset="-122"/>
                        </a:rPr>
                        <a:t>生</a:t>
                      </a:r>
                      <a:r>
                        <a:rPr lang="en-US" sz="1800" b="1">
                          <a:solidFill>
                            <a:srgbClr val="000000"/>
                          </a:solidFill>
                          <a:latin typeface="宋体" panose="02010600030101010101" pitchFamily="2" charset="-122"/>
                        </a:rPr>
                        <a:t> </a:t>
                      </a:r>
                      <a:r>
                        <a:rPr lang="zh-CN" sz="1800" b="1">
                          <a:solidFill>
                            <a:srgbClr val="000000"/>
                          </a:solidFill>
                          <a:ea typeface="宋体" panose="02010600030101010101" pitchFamily="2" charset="-122"/>
                        </a:rPr>
                        <a:t>活</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gridSpan="2">
                  <a:txBody>
                    <a:bodyPr/>
                    <a:lstStyle/>
                    <a:p>
                      <a:pPr indent="0" algn="ctr">
                        <a:buNone/>
                      </a:pPr>
                      <a:r>
                        <a:rPr lang="zh-CN" sz="1800" b="1">
                          <a:solidFill>
                            <a:srgbClr val="000000"/>
                          </a:solidFill>
                          <a:ea typeface="宋体" panose="02010600030101010101" pitchFamily="2" charset="-122"/>
                        </a:rPr>
                        <a:t>学</a:t>
                      </a:r>
                      <a:r>
                        <a:rPr lang="en-US" sz="1800" b="1">
                          <a:solidFill>
                            <a:srgbClr val="000000"/>
                          </a:solidFill>
                          <a:latin typeface="宋体" panose="02010600030101010101" pitchFamily="2" charset="-122"/>
                        </a:rPr>
                        <a:t>  </a:t>
                      </a:r>
                      <a:r>
                        <a:rPr lang="zh-CN" sz="1800" b="1">
                          <a:solidFill>
                            <a:srgbClr val="000000"/>
                          </a:solidFill>
                          <a:ea typeface="宋体" panose="02010600030101010101" pitchFamily="2" charset="-122"/>
                        </a:rPr>
                        <a:t>费</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r>
              <a:tr h="349885">
                <a:tc>
                  <a:txBody>
                    <a:bodyPr/>
                    <a:lstStyle/>
                    <a:p>
                      <a:pPr indent="0">
                        <a:buNone/>
                      </a:pPr>
                      <a:r>
                        <a:rPr lang="zh-CN" sz="1800" b="1">
                          <a:solidFill>
                            <a:srgbClr val="000000"/>
                          </a:solidFill>
                          <a:ea typeface="宋体" panose="02010600030101010101" pitchFamily="2" charset="-122"/>
                        </a:rPr>
                        <a:t>物业费</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350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800" b="1">
                          <a:solidFill>
                            <a:srgbClr val="000000"/>
                          </a:solidFill>
                          <a:ea typeface="宋体" panose="02010600030101010101" pitchFamily="2" charset="-122"/>
                        </a:rPr>
                        <a:t>语文</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1980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250">
                <a:tc>
                  <a:txBody>
                    <a:bodyPr/>
                    <a:lstStyle/>
                    <a:p>
                      <a:pPr indent="0">
                        <a:buNone/>
                      </a:pPr>
                      <a:r>
                        <a:rPr lang="zh-CN" sz="1800" b="1">
                          <a:solidFill>
                            <a:srgbClr val="000000"/>
                          </a:solidFill>
                          <a:ea typeface="宋体" panose="02010600030101010101" pitchFamily="2" charset="-122"/>
                        </a:rPr>
                        <a:t>水费</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30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800" b="1">
                          <a:solidFill>
                            <a:srgbClr val="000000"/>
                          </a:solidFill>
                          <a:ea typeface="宋体" panose="02010600030101010101" pitchFamily="2" charset="-122"/>
                        </a:rPr>
                        <a:t>数学</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1980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885">
                <a:tc>
                  <a:txBody>
                    <a:bodyPr/>
                    <a:lstStyle/>
                    <a:p>
                      <a:pPr indent="0">
                        <a:buNone/>
                      </a:pPr>
                      <a:r>
                        <a:rPr lang="zh-CN" sz="1800" b="1">
                          <a:solidFill>
                            <a:srgbClr val="000000"/>
                          </a:solidFill>
                          <a:ea typeface="宋体" panose="02010600030101010101" pitchFamily="2" charset="-122"/>
                        </a:rPr>
                        <a:t>电费</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100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800" b="1">
                          <a:solidFill>
                            <a:srgbClr val="000000"/>
                          </a:solidFill>
                          <a:ea typeface="宋体" panose="02010600030101010101" pitchFamily="2" charset="-122"/>
                        </a:rPr>
                        <a:t>英语</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1980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62915">
                <a:tc>
                  <a:txBody>
                    <a:bodyPr/>
                    <a:lstStyle/>
                    <a:p>
                      <a:pPr indent="0">
                        <a:buNone/>
                      </a:pPr>
                      <a:r>
                        <a:rPr lang="zh-CN" sz="1800" b="1">
                          <a:solidFill>
                            <a:srgbClr val="000000"/>
                          </a:solidFill>
                          <a:ea typeface="宋体" panose="02010600030101010101" pitchFamily="2" charset="-122"/>
                        </a:rPr>
                        <a:t>天然气</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50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800" b="1">
                          <a:solidFill>
                            <a:srgbClr val="000000"/>
                          </a:solidFill>
                          <a:ea typeface="宋体" panose="02010600030101010101" pitchFamily="2" charset="-122"/>
                        </a:rPr>
                        <a:t>书法</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1980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76580">
                <a:tc>
                  <a:txBody>
                    <a:bodyPr/>
                    <a:lstStyle/>
                    <a:p>
                      <a:pPr indent="0">
                        <a:buNone/>
                      </a:pPr>
                      <a:r>
                        <a:rPr lang="zh-CN" sz="1800" b="1">
                          <a:solidFill>
                            <a:srgbClr val="000000"/>
                          </a:solidFill>
                          <a:ea typeface="宋体" panose="02010600030101010101" pitchFamily="2" charset="-122"/>
                        </a:rPr>
                        <a:t>菜米油盐肉蛋奶菜</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1500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800" b="1">
                          <a:solidFill>
                            <a:srgbClr val="000000"/>
                          </a:solidFill>
                          <a:ea typeface="宋体" panose="02010600030101010101" pitchFamily="2" charset="-122"/>
                        </a:rPr>
                        <a:t>学费</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5000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250">
                <a:tc>
                  <a:txBody>
                    <a:bodyPr/>
                    <a:lstStyle/>
                    <a:p>
                      <a:pPr indent="0">
                        <a:buNone/>
                      </a:pPr>
                      <a:r>
                        <a:rPr lang="zh-CN" sz="1800" b="1">
                          <a:solidFill>
                            <a:srgbClr val="000000"/>
                          </a:solidFill>
                          <a:ea typeface="宋体" panose="02010600030101010101" pitchFamily="2" charset="-122"/>
                        </a:rPr>
                        <a:t>交通费</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1000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885">
                <a:tc>
                  <a:txBody>
                    <a:bodyPr/>
                    <a:lstStyle/>
                    <a:p>
                      <a:pPr indent="0">
                        <a:buNone/>
                      </a:pPr>
                      <a:r>
                        <a:rPr lang="zh-CN" sz="1800" b="1">
                          <a:solidFill>
                            <a:srgbClr val="000000"/>
                          </a:solidFill>
                          <a:ea typeface="宋体" panose="02010600030101010101" pitchFamily="2" charset="-122"/>
                        </a:rPr>
                        <a:t>电话费</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120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zh-CN" sz="1800" b="1">
                          <a:solidFill>
                            <a:srgbClr val="000000"/>
                          </a:solidFill>
                          <a:ea typeface="宋体" panose="02010600030101010101" pitchFamily="2" charset="-122"/>
                        </a:rPr>
                        <a:t>合计：</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12920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9885">
                <a:tc>
                  <a:txBody>
                    <a:bodyPr/>
                    <a:lstStyle/>
                    <a:p>
                      <a:pPr indent="0">
                        <a:buNone/>
                      </a:pPr>
                      <a:r>
                        <a:rPr lang="zh-CN" sz="1800" b="1">
                          <a:solidFill>
                            <a:srgbClr val="000000"/>
                          </a:solidFill>
                          <a:ea typeface="宋体" panose="02010600030101010101" pitchFamily="2" charset="-122"/>
                        </a:rPr>
                        <a:t>合计：</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800" b="1">
                          <a:solidFill>
                            <a:srgbClr val="000000"/>
                          </a:solidFill>
                          <a:latin typeface="宋体" panose="02010600030101010101" pitchFamily="2" charset="-122"/>
                        </a:rPr>
                        <a:t>3150</a:t>
                      </a:r>
                      <a:endParaRPr lang="en-US" altLang="en-US" sz="18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2">
                  <a:txBody>
                    <a:bodyPr/>
                    <a:lstStyle/>
                    <a:p>
                      <a:pPr indent="0" algn="ctr">
                        <a:buNone/>
                      </a:pPr>
                      <a:r>
                        <a:rPr lang="zh-CN" sz="1800" b="1">
                          <a:solidFill>
                            <a:srgbClr val="000000"/>
                          </a:solidFill>
                          <a:ea typeface="宋体" panose="02010600030101010101" pitchFamily="2" charset="-122"/>
                        </a:rPr>
                        <a:t>标准：单科1980元/学期</a:t>
                      </a:r>
                      <a:endParaRPr lang="zh-CN" altLang="en-US" sz="18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r>
            </a:tbl>
          </a:graphicData>
        </a:graphic>
      </p:graphicFrame>
      <p:sp>
        <p:nvSpPr>
          <p:cNvPr id="6" name="副标题 5"/>
          <p:cNvSpPr>
            <a:spLocks noGrp="1"/>
          </p:cNvSpPr>
          <p:nvPr>
            <p:ph type="subTitle" idx="1"/>
          </p:nvPr>
        </p:nvSpPr>
        <p:spPr>
          <a:xfrm>
            <a:off x="-36512" y="224428"/>
            <a:ext cx="2555776" cy="965200"/>
          </a:xfrm>
          <a:prstGeom prst="homePlate">
            <a:avLst>
              <a:gd name="adj" fmla="val 19401"/>
            </a:avLst>
          </a:prstGeom>
          <a:solidFill>
            <a:srgbClr val="FF6E02"/>
          </a:solidFill>
        </p:spPr>
        <p:txBody>
          <a:bodyPr anchor="ctr">
            <a:normAutofit fontScale="92500"/>
          </a:bodyPr>
          <a:lstStyle/>
          <a:p>
            <a:pPr marL="0" indent="0" algn="l">
              <a:buNone/>
            </a:pPr>
            <a:r>
              <a:rPr lang="zh-CN" altLang="en-US" sz="4800" b="1" dirty="0" smtClean="0">
                <a:latin typeface="微软雅黑" panose="020B0503020204020204" pitchFamily="34" charset="-122"/>
                <a:ea typeface="微软雅黑" panose="020B0503020204020204" pitchFamily="34" charset="-122"/>
              </a:rPr>
              <a:t>背景资料</a:t>
            </a:r>
            <a:endParaRPr lang="zh-CN" altLang="en-US" sz="4000" b="1" dirty="0">
              <a:solidFill>
                <a:schemeClr val="tx1"/>
              </a:solidFill>
              <a:latin typeface="微软雅黑" panose="020B0503020204020204" pitchFamily="34" charset="-122"/>
              <a:ea typeface="微软雅黑" panose="020B0503020204020204" pitchFamily="34" charset="-122"/>
            </a:endParaRPr>
          </a:p>
        </p:txBody>
      </p:sp>
      <p:sp>
        <p:nvSpPr>
          <p:cNvPr id="7" name="副标题 5"/>
          <p:cNvSpPr>
            <a:spLocks noGrp="1"/>
          </p:cNvSpPr>
          <p:nvPr/>
        </p:nvSpPr>
        <p:spPr>
          <a:xfrm>
            <a:off x="0" y="273123"/>
            <a:ext cx="2569337" cy="965200"/>
          </a:xfrm>
          <a:prstGeom prst="homePlate">
            <a:avLst>
              <a:gd name="adj" fmla="val 19401"/>
            </a:avLst>
          </a:prstGeom>
          <a:noFill/>
        </p:spPr>
        <p:txBody>
          <a:bodyPr vert="horz" lIns="91440" tIns="45720" rIns="91440" bIns="45720" rtlCol="0" anchor="ctr">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a:buNone/>
            </a:pPr>
            <a:r>
              <a:rPr lang="zh-CN" altLang="en-US" sz="4800" b="1" dirty="0" smtClean="0">
                <a:solidFill>
                  <a:schemeClr val="bg1"/>
                </a:solidFill>
                <a:latin typeface="微软雅黑" panose="020B0503020204020204" pitchFamily="34" charset="-122"/>
                <a:ea typeface="微软雅黑" panose="020B0503020204020204" pitchFamily="34" charset="-122"/>
              </a:rPr>
              <a:t>背景资料</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6585" y="1558290"/>
            <a:ext cx="6737985" cy="3448685"/>
          </a:xfrm>
          <a:prstGeom prst="rect">
            <a:avLst/>
          </a:prstGeom>
          <a:noFill/>
        </p:spPr>
        <p:txBody>
          <a:bodyPr wrap="square" rtlCol="0">
            <a:normAutofit fontScale="92500" lnSpcReduction="10000"/>
          </a:bodyPr>
          <a:lstStyle/>
          <a:p>
            <a:pPr marL="457200" indent="-457200">
              <a:lnSpc>
                <a:spcPct val="150000"/>
              </a:lnSpc>
              <a:buSzPct val="130000"/>
              <a:buBlip>
                <a:blip r:embed="rId2"/>
              </a:buBlip>
            </a:pPr>
            <a:r>
              <a:rPr lang="zh-CN" altLang="en-US" sz="2400" b="1" dirty="0">
                <a:latin typeface="+mj-ea"/>
                <a:ea typeface="+mj-ea"/>
              </a:rPr>
              <a:t>固定资产的折旧</a:t>
            </a:r>
          </a:p>
          <a:p>
            <a:pPr marL="297815" lvl="0" indent="0" defTabSz="914400">
              <a:lnSpc>
                <a:spcPct val="150000"/>
              </a:lnSpc>
              <a:buSzPct val="130000"/>
              <a:buNone/>
              <a:tabLst>
                <a:tab pos="358140" algn="l"/>
              </a:tabLst>
            </a:pPr>
            <a:r>
              <a:rPr sz="2400" dirty="0">
                <a:latin typeface="+mj-ea"/>
                <a:ea typeface="+mj-ea"/>
              </a:rPr>
              <a:t>下列各项固定资产不计提折旧：</a:t>
            </a:r>
          </a:p>
          <a:p>
            <a:pPr marL="297815" lvl="0" indent="0" defTabSz="914400">
              <a:lnSpc>
                <a:spcPct val="150000"/>
              </a:lnSpc>
              <a:buSzPct val="130000"/>
              <a:buNone/>
              <a:tabLst>
                <a:tab pos="358140" algn="l"/>
              </a:tabLst>
            </a:pPr>
            <a:r>
              <a:rPr sz="2400" dirty="0">
                <a:latin typeface="+mj-ea"/>
                <a:ea typeface="+mj-ea"/>
              </a:rPr>
              <a:t>（一）文物和陈列品；</a:t>
            </a:r>
          </a:p>
          <a:p>
            <a:pPr marL="297815" lvl="0" indent="0" defTabSz="914400">
              <a:lnSpc>
                <a:spcPct val="150000"/>
              </a:lnSpc>
              <a:buSzPct val="130000"/>
              <a:buNone/>
              <a:tabLst>
                <a:tab pos="358140" algn="l"/>
              </a:tabLst>
            </a:pPr>
            <a:r>
              <a:rPr sz="2400" dirty="0">
                <a:latin typeface="+mj-ea"/>
                <a:ea typeface="+mj-ea"/>
              </a:rPr>
              <a:t>（二）动植物；</a:t>
            </a:r>
          </a:p>
          <a:p>
            <a:pPr marL="297815" lvl="0" indent="0" defTabSz="914400">
              <a:lnSpc>
                <a:spcPct val="150000"/>
              </a:lnSpc>
              <a:buSzPct val="130000"/>
              <a:buNone/>
              <a:tabLst>
                <a:tab pos="358140" algn="l"/>
              </a:tabLst>
            </a:pPr>
            <a:r>
              <a:rPr sz="2400" dirty="0">
                <a:latin typeface="+mj-ea"/>
                <a:ea typeface="+mj-ea"/>
              </a:rPr>
              <a:t>（三）图书、档案；</a:t>
            </a:r>
          </a:p>
          <a:p>
            <a:pPr marL="297815" lvl="0" indent="0" defTabSz="914400">
              <a:lnSpc>
                <a:spcPct val="150000"/>
              </a:lnSpc>
              <a:buSzPct val="130000"/>
              <a:buNone/>
              <a:tabLst>
                <a:tab pos="358140" algn="l"/>
              </a:tabLst>
            </a:pPr>
            <a:r>
              <a:rPr sz="2400" dirty="0">
                <a:latin typeface="+mj-ea"/>
                <a:ea typeface="+mj-ea"/>
              </a:rPr>
              <a:t>（四）单独计价入账的土地；</a:t>
            </a:r>
          </a:p>
          <a:p>
            <a:pPr marL="297815" lvl="0" indent="0" defTabSz="914400">
              <a:lnSpc>
                <a:spcPct val="150000"/>
              </a:lnSpc>
              <a:buSzPct val="130000"/>
              <a:buNone/>
              <a:tabLst>
                <a:tab pos="358140" algn="l"/>
              </a:tabLst>
            </a:pPr>
            <a:r>
              <a:rPr sz="2400" dirty="0">
                <a:latin typeface="+mj-ea"/>
                <a:ea typeface="+mj-ea"/>
              </a:rPr>
              <a:t>（五）以名义金额计量的固定资产。</a:t>
            </a: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6584" y="1558290"/>
            <a:ext cx="8203887" cy="3448685"/>
          </a:xfrm>
          <a:prstGeom prst="rect">
            <a:avLst/>
          </a:prstGeom>
          <a:noFill/>
        </p:spPr>
        <p:txBody>
          <a:bodyPr wrap="square" rtlCol="0">
            <a:normAutofit/>
          </a:bodyPr>
          <a:lstStyle/>
          <a:p>
            <a:pPr marL="457200" indent="-457200">
              <a:lnSpc>
                <a:spcPct val="150000"/>
              </a:lnSpc>
              <a:buSzPct val="130000"/>
              <a:buBlip>
                <a:blip r:embed="rId2"/>
              </a:buBlip>
            </a:pPr>
            <a:r>
              <a:rPr lang="zh-CN" altLang="en-US" sz="2400" b="1" dirty="0">
                <a:latin typeface="+mj-ea"/>
                <a:ea typeface="+mj-ea"/>
              </a:rPr>
              <a:t>折旧年限：</a:t>
            </a:r>
          </a:p>
          <a:p>
            <a:pPr marL="551815" lvl="0" indent="10160" defTabSz="914400">
              <a:lnSpc>
                <a:spcPct val="200000"/>
              </a:lnSpc>
              <a:buSzPct val="130000"/>
              <a:buNone/>
              <a:tabLst>
                <a:tab pos="358140" algn="l"/>
              </a:tabLst>
            </a:pPr>
            <a:r>
              <a:rPr sz="2400" dirty="0">
                <a:latin typeface="+mj-ea"/>
                <a:ea typeface="+mj-ea"/>
              </a:rPr>
              <a:t>政府会计主体应当根据相关规定以及固定资产的性质和使用情况，合理确定固定资产的使用年限。</a:t>
            </a:r>
          </a:p>
          <a:p>
            <a:pPr marL="551815" lvl="0" indent="10160" defTabSz="914400">
              <a:lnSpc>
                <a:spcPct val="200000"/>
              </a:lnSpc>
              <a:buSzPct val="130000"/>
              <a:buNone/>
              <a:tabLst>
                <a:tab pos="358140" algn="l"/>
              </a:tabLst>
            </a:pPr>
            <a:r>
              <a:rPr sz="2400" dirty="0">
                <a:latin typeface="+mj-ea"/>
                <a:ea typeface="+mj-ea"/>
              </a:rPr>
              <a:t>固定资产的使用</a:t>
            </a:r>
            <a:r>
              <a:rPr sz="3200" dirty="0">
                <a:solidFill>
                  <a:srgbClr val="FF0000"/>
                </a:solidFill>
                <a:latin typeface="+mj-ea"/>
                <a:ea typeface="+mj-ea"/>
              </a:rPr>
              <a:t>年限一经确定，不得随意变更。</a:t>
            </a: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97397" y="2110183"/>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0235" y="1558290"/>
            <a:ext cx="7712710" cy="3448685"/>
          </a:xfrm>
          <a:prstGeom prst="rect">
            <a:avLst/>
          </a:prstGeom>
          <a:noFill/>
        </p:spPr>
        <p:txBody>
          <a:bodyPr wrap="square" rtlCol="0">
            <a:normAutofit lnSpcReduction="10000"/>
          </a:bodyPr>
          <a:lstStyle/>
          <a:p>
            <a:pPr marL="457200" indent="-457200">
              <a:lnSpc>
                <a:spcPct val="150000"/>
              </a:lnSpc>
              <a:buSzPct val="130000"/>
              <a:buBlip>
                <a:blip r:embed="rId2"/>
              </a:buBlip>
            </a:pPr>
            <a:r>
              <a:rPr lang="zh-CN" altLang="en-US" sz="2400" b="1" dirty="0" smtClean="0">
                <a:latin typeface="+mj-ea"/>
                <a:ea typeface="+mj-ea"/>
              </a:rPr>
              <a:t>折旧方法：</a:t>
            </a:r>
            <a:endParaRPr lang="en-US" altLang="zh-CN" sz="2400" b="1" dirty="0" smtClean="0">
              <a:latin typeface="+mj-ea"/>
              <a:ea typeface="+mj-ea"/>
            </a:endParaRPr>
          </a:p>
          <a:p>
            <a:pPr marL="457200" indent="-98425">
              <a:lnSpc>
                <a:spcPct val="150000"/>
              </a:lnSpc>
              <a:buSzPct val="130000"/>
            </a:pPr>
            <a:r>
              <a:rPr lang="zh-CN" altLang="zh-CN" sz="2400" dirty="0" smtClean="0"/>
              <a:t>一般应当采用</a:t>
            </a:r>
            <a:r>
              <a:rPr lang="zh-CN" altLang="zh-CN" sz="2800" dirty="0" smtClean="0">
                <a:solidFill>
                  <a:srgbClr val="FF0000"/>
                </a:solidFill>
              </a:rPr>
              <a:t>年限平均法</a:t>
            </a:r>
            <a:r>
              <a:rPr lang="zh-CN" altLang="zh-CN" sz="2400" dirty="0" smtClean="0"/>
              <a:t>或者</a:t>
            </a:r>
            <a:r>
              <a:rPr lang="zh-CN" altLang="zh-CN" sz="2800" dirty="0" smtClean="0">
                <a:solidFill>
                  <a:srgbClr val="FF0000"/>
                </a:solidFill>
              </a:rPr>
              <a:t>工作量法</a:t>
            </a:r>
            <a:r>
              <a:rPr lang="zh-CN" altLang="zh-CN" sz="2400" dirty="0" smtClean="0"/>
              <a:t>计提固定资产折旧</a:t>
            </a:r>
            <a:r>
              <a:rPr lang="zh-CN" altLang="en-US" sz="2400" dirty="0" smtClean="0"/>
              <a:t>。</a:t>
            </a:r>
            <a:endParaRPr lang="en-US" altLang="zh-CN" sz="2400" dirty="0" smtClean="0"/>
          </a:p>
          <a:p>
            <a:pPr marL="358775">
              <a:lnSpc>
                <a:spcPct val="150000"/>
              </a:lnSpc>
              <a:buSzPct val="130000"/>
            </a:pPr>
            <a:r>
              <a:rPr lang="zh-CN" altLang="zh-CN" sz="2400" dirty="0" smtClean="0"/>
              <a:t>确定固定资产的折旧方法时，应当考虑与固定资产相关的服务潜力或经济利益的预期实现方式</a:t>
            </a:r>
            <a:endParaRPr lang="en-US" altLang="zh-CN" sz="2400" dirty="0" smtClean="0"/>
          </a:p>
          <a:p>
            <a:pPr marL="457200" indent="-98425">
              <a:lnSpc>
                <a:spcPct val="150000"/>
              </a:lnSpc>
              <a:buSzPct val="130000"/>
            </a:pPr>
            <a:r>
              <a:rPr lang="zh-CN" altLang="zh-CN" sz="2400" dirty="0" smtClean="0"/>
              <a:t>固定资产折旧方法一经确定，不得随意变更。</a:t>
            </a:r>
            <a:endParaRPr lang="en-US" altLang="zh-CN" sz="2400" dirty="0" smtClean="0"/>
          </a:p>
          <a:p>
            <a:pPr marL="457200" indent="-98425">
              <a:lnSpc>
                <a:spcPct val="150000"/>
              </a:lnSpc>
              <a:buSzPct val="130000"/>
            </a:pPr>
            <a:endParaRPr lang="zh-CN" altLang="en-US" sz="2400" b="1" dirty="0">
              <a:latin typeface="+mj-ea"/>
              <a:ea typeface="+mj-ea"/>
            </a:endParaRPr>
          </a:p>
          <a:p>
            <a:pPr marL="551815" lvl="0" indent="10160" defTabSz="914400">
              <a:lnSpc>
                <a:spcPct val="200000"/>
              </a:lnSpc>
              <a:buSzPct val="130000"/>
              <a:buNone/>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0235" y="1558290"/>
            <a:ext cx="7712710" cy="3448685"/>
          </a:xfrm>
          <a:prstGeom prst="rect">
            <a:avLst/>
          </a:prstGeom>
          <a:noFill/>
        </p:spPr>
        <p:txBody>
          <a:bodyPr wrap="square" rtlCol="0">
            <a:normAutofit/>
          </a:bodyPr>
          <a:lstStyle/>
          <a:p>
            <a:pPr marL="457200" indent="-457200">
              <a:lnSpc>
                <a:spcPct val="150000"/>
              </a:lnSpc>
              <a:buSzPct val="130000"/>
              <a:buBlip>
                <a:blip r:embed="rId2"/>
              </a:buBlip>
            </a:pPr>
            <a:r>
              <a:rPr lang="zh-CN" altLang="en-US" sz="2400" b="1" dirty="0" smtClean="0">
                <a:latin typeface="+mj-ea"/>
                <a:ea typeface="+mj-ea"/>
              </a:rPr>
              <a:t>折旧方法：</a:t>
            </a:r>
            <a:endParaRPr lang="en-US" altLang="zh-CN" sz="2400" b="1" dirty="0" smtClean="0">
              <a:latin typeface="+mj-ea"/>
              <a:ea typeface="+mj-ea"/>
            </a:endParaRPr>
          </a:p>
          <a:p>
            <a:pPr marL="457200" indent="-6350">
              <a:lnSpc>
                <a:spcPct val="150000"/>
              </a:lnSpc>
              <a:buSzPct val="130000"/>
            </a:pPr>
            <a:r>
              <a:rPr lang="zh-CN" altLang="zh-CN" sz="2400" dirty="0" smtClean="0"/>
              <a:t>固定资产应当按月计提折旧，并根据用途计入当期费用或者相关资产成本。</a:t>
            </a:r>
            <a:endParaRPr lang="en-US" altLang="zh-CN" sz="2400" b="1" dirty="0" smtClean="0">
              <a:latin typeface="+mj-ea"/>
              <a:ea typeface="+mj-ea"/>
            </a:endParaRPr>
          </a:p>
          <a:p>
            <a:pPr marL="457200" indent="-98425">
              <a:lnSpc>
                <a:spcPct val="150000"/>
              </a:lnSpc>
              <a:buSzPct val="130000"/>
            </a:pPr>
            <a:endParaRPr lang="zh-CN" altLang="en-US" sz="2400" b="1" dirty="0">
              <a:latin typeface="+mj-ea"/>
              <a:ea typeface="+mj-ea"/>
            </a:endParaRPr>
          </a:p>
          <a:p>
            <a:pPr marL="551815" lvl="0" indent="10160" defTabSz="914400">
              <a:lnSpc>
                <a:spcPct val="200000"/>
              </a:lnSpc>
              <a:buSzPct val="130000"/>
              <a:buNone/>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0234" y="1491630"/>
            <a:ext cx="8138230" cy="3448685"/>
          </a:xfrm>
          <a:prstGeom prst="rect">
            <a:avLst/>
          </a:prstGeom>
          <a:noFill/>
        </p:spPr>
        <p:txBody>
          <a:bodyPr wrap="square" rtlCol="0">
            <a:normAutofit fontScale="92500"/>
          </a:bodyPr>
          <a:lstStyle/>
          <a:p>
            <a:pPr marL="457200" indent="-457200">
              <a:lnSpc>
                <a:spcPct val="150000"/>
              </a:lnSpc>
              <a:buSzPct val="130000"/>
              <a:buBlip>
                <a:blip r:embed="rId2"/>
              </a:buBlip>
            </a:pPr>
            <a:r>
              <a:rPr lang="zh-CN" altLang="en-US" sz="2800" b="1" dirty="0" smtClean="0">
                <a:latin typeface="+mj-ea"/>
                <a:ea typeface="+mj-ea"/>
              </a:rPr>
              <a:t>提足折旧：</a:t>
            </a:r>
            <a:endParaRPr lang="en-US" altLang="zh-CN" sz="2400" b="1" dirty="0" smtClean="0">
              <a:latin typeface="+mj-ea"/>
              <a:ea typeface="+mj-ea"/>
            </a:endParaRPr>
          </a:p>
          <a:p>
            <a:pPr marL="457200" indent="-6350">
              <a:lnSpc>
                <a:spcPct val="150000"/>
              </a:lnSpc>
              <a:buSzPct val="130000"/>
            </a:pPr>
            <a:r>
              <a:rPr lang="zh-CN" altLang="zh-CN" sz="2400" dirty="0" smtClean="0"/>
              <a:t>固定资产提足折旧后，无论能否继续使用，均不再计提折旧；</a:t>
            </a:r>
            <a:endParaRPr lang="en-US" altLang="zh-CN" sz="2400" dirty="0" smtClean="0"/>
          </a:p>
          <a:p>
            <a:pPr marL="457200" indent="-6350">
              <a:lnSpc>
                <a:spcPct val="150000"/>
              </a:lnSpc>
              <a:buSzPct val="130000"/>
            </a:pPr>
            <a:r>
              <a:rPr lang="zh-CN" altLang="zh-CN" sz="2400" dirty="0" smtClean="0"/>
              <a:t>提前报废的固定资产，也不再补提折旧。</a:t>
            </a:r>
            <a:endParaRPr lang="en-US" altLang="zh-CN" sz="2400" dirty="0" smtClean="0"/>
          </a:p>
          <a:p>
            <a:pPr marL="457200" indent="-6350">
              <a:lnSpc>
                <a:spcPct val="150000"/>
              </a:lnSpc>
              <a:buSzPct val="130000"/>
            </a:pPr>
            <a:r>
              <a:rPr lang="zh-CN" altLang="zh-CN" sz="2400" dirty="0" smtClean="0"/>
              <a:t>已提足折旧的固定资产，</a:t>
            </a:r>
            <a:r>
              <a:rPr lang="zh-CN" altLang="zh-CN" sz="3200" dirty="0" smtClean="0">
                <a:solidFill>
                  <a:srgbClr val="FF0000"/>
                </a:solidFill>
              </a:rPr>
              <a:t>可以继续使用的，应当继续使用</a:t>
            </a:r>
            <a:r>
              <a:rPr lang="zh-CN" altLang="zh-CN" sz="2400" dirty="0" smtClean="0"/>
              <a:t>，规范实物管理。</a:t>
            </a:r>
            <a:endParaRPr lang="en-US" altLang="zh-CN" sz="2400" b="1" dirty="0" smtClean="0">
              <a:latin typeface="+mj-ea"/>
              <a:ea typeface="+mj-ea"/>
            </a:endParaRPr>
          </a:p>
          <a:p>
            <a:pPr marL="457200" indent="-98425">
              <a:lnSpc>
                <a:spcPct val="150000"/>
              </a:lnSpc>
              <a:buSzPct val="130000"/>
            </a:pPr>
            <a:endParaRPr lang="zh-CN" altLang="en-US" sz="2400" b="1" dirty="0">
              <a:latin typeface="+mj-ea"/>
              <a:ea typeface="+mj-ea"/>
            </a:endParaRPr>
          </a:p>
          <a:p>
            <a:pPr marL="551815" lvl="0" indent="10160" defTabSz="914400">
              <a:lnSpc>
                <a:spcPct val="200000"/>
              </a:lnSpc>
              <a:buSzPct val="130000"/>
              <a:buNone/>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9558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l"/>
            <a:r>
              <a:rPr lang="zh-CN" altLang="en-US" sz="3200" dirty="0"/>
              <a:t>后续计量</a:t>
            </a:r>
          </a:p>
        </p:txBody>
      </p:sp>
      <p:sp>
        <p:nvSpPr>
          <p:cNvPr id="10" name="文本框 9"/>
          <p:cNvSpPr txBox="1"/>
          <p:nvPr/>
        </p:nvSpPr>
        <p:spPr>
          <a:xfrm>
            <a:off x="610234" y="1491630"/>
            <a:ext cx="8138230" cy="3448685"/>
          </a:xfrm>
          <a:prstGeom prst="rect">
            <a:avLst/>
          </a:prstGeom>
          <a:noFill/>
        </p:spPr>
        <p:txBody>
          <a:bodyPr wrap="square" rtlCol="0">
            <a:normAutofit/>
          </a:bodyPr>
          <a:lstStyle/>
          <a:p>
            <a:pPr marL="457200" indent="-457200">
              <a:lnSpc>
                <a:spcPct val="150000"/>
              </a:lnSpc>
              <a:buSzPct val="130000"/>
              <a:buBlip>
                <a:blip r:embed="rId2"/>
              </a:buBlip>
            </a:pPr>
            <a:r>
              <a:rPr lang="zh-CN" altLang="zh-CN" sz="2400" b="1" dirty="0" smtClean="0">
                <a:latin typeface="+mj-ea"/>
                <a:ea typeface="+mj-ea"/>
              </a:rPr>
              <a:t>改建、扩建或修缮</a:t>
            </a:r>
            <a:r>
              <a:rPr lang="zh-CN" altLang="en-US" sz="2400" b="1" dirty="0" smtClean="0">
                <a:latin typeface="+mj-ea"/>
                <a:ea typeface="+mj-ea"/>
              </a:rPr>
              <a:t>：</a:t>
            </a:r>
            <a:endParaRPr lang="en-US" altLang="zh-CN" sz="2400" b="1" dirty="0" smtClean="0">
              <a:latin typeface="+mj-ea"/>
              <a:ea typeface="+mj-ea"/>
            </a:endParaRPr>
          </a:p>
          <a:p>
            <a:pPr marL="457200" indent="-6350">
              <a:lnSpc>
                <a:spcPct val="150000"/>
              </a:lnSpc>
              <a:buSzPct val="130000"/>
            </a:pPr>
            <a:r>
              <a:rPr lang="zh-CN" altLang="zh-CN" sz="2400" spc="300" dirty="0" smtClean="0"/>
              <a:t>固定资产因改建、扩建或修缮等原因而</a:t>
            </a:r>
            <a:r>
              <a:rPr lang="zh-CN" altLang="zh-CN" sz="2800" spc="300" dirty="0" smtClean="0">
                <a:solidFill>
                  <a:srgbClr val="FF0000"/>
                </a:solidFill>
              </a:rPr>
              <a:t>延长</a:t>
            </a:r>
            <a:r>
              <a:rPr lang="zh-CN" altLang="zh-CN" sz="2400" spc="300" dirty="0" smtClean="0"/>
              <a:t>其使用年限的，应当按照</a:t>
            </a:r>
            <a:r>
              <a:rPr lang="zh-CN" altLang="zh-CN" sz="2800" spc="300" dirty="0" smtClean="0">
                <a:solidFill>
                  <a:srgbClr val="FF0000"/>
                </a:solidFill>
              </a:rPr>
              <a:t>重新确定</a:t>
            </a:r>
            <a:r>
              <a:rPr lang="zh-CN" altLang="zh-CN" sz="2400" spc="300" dirty="0" smtClean="0"/>
              <a:t>的固定资产的成本以及重新确定的折旧年限计算折旧额。</a:t>
            </a:r>
            <a:endParaRPr lang="zh-CN" altLang="en-US" sz="2400" b="1" spc="300" dirty="0">
              <a:latin typeface="+mj-ea"/>
              <a:ea typeface="+mj-ea"/>
            </a:endParaRPr>
          </a:p>
          <a:p>
            <a:pPr marL="551815" lvl="0" indent="10160" defTabSz="914400">
              <a:lnSpc>
                <a:spcPct val="200000"/>
              </a:lnSpc>
              <a:buSzPct val="130000"/>
              <a:buNone/>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552233"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处置</a:t>
            </a:r>
            <a:endParaRPr lang="zh-CN" altLang="en-US" sz="3200" spc="600" dirty="0"/>
          </a:p>
        </p:txBody>
      </p:sp>
      <p:sp>
        <p:nvSpPr>
          <p:cNvPr id="10" name="文本框 9"/>
          <p:cNvSpPr txBox="1"/>
          <p:nvPr/>
        </p:nvSpPr>
        <p:spPr>
          <a:xfrm>
            <a:off x="610234" y="1491630"/>
            <a:ext cx="8138230" cy="3448685"/>
          </a:xfrm>
          <a:prstGeom prst="rect">
            <a:avLst/>
          </a:prstGeom>
          <a:noFill/>
        </p:spPr>
        <p:txBody>
          <a:bodyPr wrap="square" rtlCol="0">
            <a:normAutofit/>
          </a:bodyPr>
          <a:lstStyle/>
          <a:p>
            <a:pPr marL="832485" lvl="0" indent="-486410">
              <a:lnSpc>
                <a:spcPct val="200000"/>
              </a:lnSpc>
              <a:buSzPct val="130000"/>
              <a:buFont typeface="Wingdings" panose="05000000000000000000" pitchFamily="2" charset="2"/>
              <a:buBlip>
                <a:blip r:embed="rId2"/>
              </a:buBlip>
              <a:tabLst>
                <a:tab pos="358140" algn="l"/>
              </a:tabLst>
            </a:pPr>
            <a:r>
              <a:rPr lang="zh-CN" altLang="zh-CN" sz="2400" b="1" dirty="0" smtClean="0"/>
              <a:t>出售、转让</a:t>
            </a:r>
            <a:r>
              <a:rPr lang="zh-CN" altLang="en-US" sz="2400" b="1" dirty="0" smtClean="0"/>
              <a:t>、</a:t>
            </a:r>
            <a:r>
              <a:rPr lang="zh-CN" altLang="zh-CN" sz="2400" b="1" dirty="0" smtClean="0"/>
              <a:t>报废、毁损</a:t>
            </a:r>
            <a:endParaRPr lang="en-US" altLang="zh-CN" sz="2400" b="1" dirty="0" smtClean="0"/>
          </a:p>
          <a:p>
            <a:pPr marL="832485" lvl="0" indent="-486410">
              <a:lnSpc>
                <a:spcPct val="200000"/>
              </a:lnSpc>
              <a:buSzPct val="130000"/>
              <a:buFont typeface="Wingdings" panose="05000000000000000000" pitchFamily="2" charset="2"/>
              <a:buBlip>
                <a:blip r:embed="rId2"/>
              </a:buBlip>
              <a:tabLst>
                <a:tab pos="358140" algn="l"/>
              </a:tabLst>
            </a:pPr>
            <a:r>
              <a:rPr lang="zh-CN" altLang="zh-CN" sz="2400" b="1" dirty="0" smtClean="0"/>
              <a:t>对外捐赠、无偿调出</a:t>
            </a:r>
            <a:endParaRPr lang="en-US" altLang="zh-CN" sz="2400" b="1" dirty="0" smtClean="0"/>
          </a:p>
          <a:p>
            <a:pPr marL="832485" lvl="0" indent="-486410">
              <a:lnSpc>
                <a:spcPct val="200000"/>
              </a:lnSpc>
              <a:buSzPct val="130000"/>
              <a:buFont typeface="Wingdings" panose="05000000000000000000" pitchFamily="2" charset="2"/>
              <a:buBlip>
                <a:blip r:embed="rId2"/>
              </a:buBlip>
              <a:tabLst>
                <a:tab pos="358140" algn="l"/>
              </a:tabLst>
            </a:pPr>
            <a:r>
              <a:rPr lang="zh-CN" altLang="zh-CN" sz="2400" b="1" dirty="0" smtClean="0"/>
              <a:t>对外投资</a:t>
            </a:r>
            <a:endParaRPr lang="en-US" altLang="zh-CN" sz="2400" b="1" dirty="0" smtClean="0"/>
          </a:p>
          <a:p>
            <a:pPr marL="832485" lvl="0" indent="-486410">
              <a:lnSpc>
                <a:spcPct val="200000"/>
              </a:lnSpc>
              <a:buSzPct val="130000"/>
              <a:buFont typeface="Wingdings" panose="05000000000000000000" pitchFamily="2" charset="2"/>
              <a:buBlip>
                <a:blip r:embed="rId2"/>
              </a:buBlip>
              <a:tabLst>
                <a:tab pos="358140" algn="l"/>
              </a:tabLst>
            </a:pPr>
            <a:r>
              <a:rPr lang="zh-CN" altLang="zh-CN" sz="2400" b="1" dirty="0" smtClean="0"/>
              <a:t>盘亏</a:t>
            </a:r>
            <a:endParaRPr lang="en-US" altLang="zh-CN" sz="2400" dirty="0" smtClean="0"/>
          </a:p>
          <a:p>
            <a:pPr marL="832485" lvl="0" indent="-486410">
              <a:lnSpc>
                <a:spcPct val="200000"/>
              </a:lnSpc>
              <a:buSzPct val="130000"/>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
        <p:nvSpPr>
          <p:cNvPr id="7" name="TextBox 6"/>
          <p:cNvSpPr txBox="1"/>
          <p:nvPr/>
        </p:nvSpPr>
        <p:spPr>
          <a:xfrm>
            <a:off x="2051720" y="843558"/>
            <a:ext cx="5040560" cy="504056"/>
          </a:xfrm>
          <a:prstGeom prst="rect">
            <a:avLst/>
          </a:prstGeom>
          <a:noFill/>
        </p:spPr>
        <p:txBody>
          <a:bodyPr wrap="none" rtlCol="0">
            <a:noAutofit/>
          </a:bodyPr>
          <a:lstStyle/>
          <a:p>
            <a:r>
              <a:rPr lang="zh-CN" altLang="zh-CN" sz="3200" b="1" dirty="0" smtClean="0">
                <a:solidFill>
                  <a:srgbClr val="FF0000"/>
                </a:solidFill>
              </a:rPr>
              <a:t>按规定报经批准</a:t>
            </a:r>
          </a:p>
          <a:p>
            <a:endParaRPr lang="zh-CN" altLang="en-US"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552233"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处置</a:t>
            </a:r>
            <a:endParaRPr lang="zh-CN" altLang="en-US" sz="3200" spc="600" dirty="0"/>
          </a:p>
        </p:txBody>
      </p:sp>
      <p:sp>
        <p:nvSpPr>
          <p:cNvPr id="10" name="文本框 9"/>
          <p:cNvSpPr txBox="1"/>
          <p:nvPr/>
        </p:nvSpPr>
        <p:spPr>
          <a:xfrm>
            <a:off x="610234" y="1355313"/>
            <a:ext cx="8138230" cy="3448685"/>
          </a:xfrm>
          <a:prstGeom prst="rect">
            <a:avLst/>
          </a:prstGeom>
          <a:noFill/>
        </p:spPr>
        <p:txBody>
          <a:bodyPr wrap="square" rtlCol="0">
            <a:normAutofit/>
          </a:bodyPr>
          <a:lstStyle/>
          <a:p>
            <a:pPr marL="551815" lvl="0" indent="10160">
              <a:lnSpc>
                <a:spcPct val="200000"/>
              </a:lnSpc>
              <a:buSzPct val="130000"/>
              <a:buFont typeface="Wingdings" panose="05000000000000000000" pitchFamily="2" charset="2"/>
              <a:buBlip>
                <a:blip r:embed="rId2"/>
              </a:buBlip>
              <a:tabLst>
                <a:tab pos="358140" algn="l"/>
              </a:tabLst>
            </a:pPr>
            <a:r>
              <a:rPr lang="zh-CN" altLang="zh-CN" sz="2800" b="1" dirty="0" smtClean="0"/>
              <a:t>出售、转让</a:t>
            </a:r>
            <a:r>
              <a:rPr lang="zh-CN" altLang="en-US" sz="2800" b="1" dirty="0" smtClean="0"/>
              <a:t>、</a:t>
            </a:r>
            <a:r>
              <a:rPr lang="zh-CN" altLang="zh-CN" sz="2800" b="1" dirty="0" smtClean="0"/>
              <a:t>报废、毁损</a:t>
            </a:r>
            <a:endParaRPr lang="en-US" altLang="zh-CN" sz="2400" dirty="0" smtClean="0"/>
          </a:p>
          <a:p>
            <a:pPr marL="551815" indent="10160">
              <a:lnSpc>
                <a:spcPct val="150000"/>
              </a:lnSpc>
              <a:buSzPct val="130000"/>
              <a:tabLst>
                <a:tab pos="358140" algn="l"/>
              </a:tabLst>
            </a:pPr>
            <a:r>
              <a:rPr lang="zh-CN" altLang="zh-CN" sz="2400" spc="300" dirty="0" smtClean="0"/>
              <a:t>将固定资产账面价值转销计入当期费用，并将</a:t>
            </a:r>
            <a:r>
              <a:rPr lang="zh-CN" altLang="zh-CN" sz="2800" spc="300" dirty="0" smtClean="0">
                <a:solidFill>
                  <a:srgbClr val="FF0000"/>
                </a:solidFill>
              </a:rPr>
              <a:t>处置收入扣除相关处置税费后</a:t>
            </a:r>
            <a:r>
              <a:rPr lang="zh-CN" altLang="zh-CN" sz="2400" spc="300" dirty="0" smtClean="0"/>
              <a:t>的差额按规定作应缴款项处理（差额为净收益时）或计入当期费用（差额为净损失时）</a:t>
            </a:r>
          </a:p>
          <a:p>
            <a:pPr marL="551815" lvl="0" indent="10160">
              <a:lnSpc>
                <a:spcPct val="200000"/>
              </a:lnSpc>
              <a:buSzPct val="130000"/>
              <a:tabLst>
                <a:tab pos="358140" algn="l"/>
              </a:tabLst>
            </a:pPr>
            <a:endParaRPr lang="en-US" altLang="zh-CN" sz="2400" dirty="0" smtClean="0"/>
          </a:p>
          <a:p>
            <a:pPr marL="551815" lvl="0" indent="10160">
              <a:lnSpc>
                <a:spcPct val="200000"/>
              </a:lnSpc>
              <a:buSzPct val="130000"/>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
        <p:nvSpPr>
          <p:cNvPr id="7" name="TextBox 6"/>
          <p:cNvSpPr txBox="1"/>
          <p:nvPr/>
        </p:nvSpPr>
        <p:spPr>
          <a:xfrm>
            <a:off x="2051720" y="843558"/>
            <a:ext cx="5040560" cy="504056"/>
          </a:xfrm>
          <a:prstGeom prst="rect">
            <a:avLst/>
          </a:prstGeom>
          <a:noFill/>
        </p:spPr>
        <p:txBody>
          <a:bodyPr wrap="none" rtlCol="0">
            <a:noAutofit/>
          </a:bodyPr>
          <a:lstStyle/>
          <a:p>
            <a:r>
              <a:rPr lang="zh-CN" altLang="zh-CN" sz="3200" b="1" dirty="0" smtClean="0">
                <a:solidFill>
                  <a:srgbClr val="FF0000"/>
                </a:solidFill>
              </a:rPr>
              <a:t>按规定报经批准</a:t>
            </a:r>
          </a:p>
          <a:p>
            <a:endParaRPr lang="zh-CN" altLang="en-US" sz="32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552233"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处置</a:t>
            </a:r>
            <a:endParaRPr lang="zh-CN" altLang="en-US" sz="3200" spc="600" dirty="0"/>
          </a:p>
        </p:txBody>
      </p:sp>
      <p:sp>
        <p:nvSpPr>
          <p:cNvPr id="10" name="文本框 9"/>
          <p:cNvSpPr txBox="1"/>
          <p:nvPr/>
        </p:nvSpPr>
        <p:spPr>
          <a:xfrm>
            <a:off x="610234" y="1355313"/>
            <a:ext cx="8138230" cy="3592701"/>
          </a:xfrm>
          <a:prstGeom prst="rect">
            <a:avLst/>
          </a:prstGeom>
          <a:noFill/>
        </p:spPr>
        <p:txBody>
          <a:bodyPr wrap="square" rtlCol="0">
            <a:normAutofit/>
          </a:bodyPr>
          <a:lstStyle/>
          <a:p>
            <a:pPr marL="551815" lvl="0" indent="10160">
              <a:lnSpc>
                <a:spcPct val="200000"/>
              </a:lnSpc>
              <a:buSzPct val="130000"/>
              <a:buFont typeface="Wingdings" panose="05000000000000000000" pitchFamily="2" charset="2"/>
              <a:buBlip>
                <a:blip r:embed="rId2"/>
              </a:buBlip>
              <a:tabLst>
                <a:tab pos="358140" algn="l"/>
              </a:tabLst>
            </a:pPr>
            <a:r>
              <a:rPr lang="zh-CN" altLang="zh-CN" sz="2800" b="1" dirty="0" smtClean="0"/>
              <a:t>对外捐赠、无偿调出</a:t>
            </a:r>
            <a:endParaRPr lang="en-US" altLang="zh-CN" sz="2400" dirty="0" smtClean="0"/>
          </a:p>
          <a:p>
            <a:pPr marL="551815" indent="10160">
              <a:lnSpc>
                <a:spcPct val="200000"/>
              </a:lnSpc>
              <a:buSzPct val="130000"/>
              <a:tabLst>
                <a:tab pos="358140" algn="l"/>
              </a:tabLst>
            </a:pPr>
            <a:r>
              <a:rPr lang="zh-CN" altLang="zh-CN" sz="2400" dirty="0" smtClean="0"/>
              <a:t>将固定资产的</a:t>
            </a:r>
            <a:r>
              <a:rPr lang="zh-CN" altLang="zh-CN" sz="2800" dirty="0" smtClean="0">
                <a:solidFill>
                  <a:srgbClr val="FF0000"/>
                </a:solidFill>
              </a:rPr>
              <a:t>账面价值</a:t>
            </a:r>
            <a:r>
              <a:rPr lang="zh-CN" altLang="zh-CN" sz="2400" dirty="0" smtClean="0"/>
              <a:t>予以转销，对外捐赠、无偿调出中发生的归属于</a:t>
            </a:r>
            <a:r>
              <a:rPr lang="zh-CN" altLang="zh-CN" sz="2800" dirty="0" smtClean="0">
                <a:solidFill>
                  <a:srgbClr val="FF0000"/>
                </a:solidFill>
              </a:rPr>
              <a:t>捐出方、调出方</a:t>
            </a:r>
            <a:r>
              <a:rPr lang="zh-CN" altLang="zh-CN" sz="2400" dirty="0" smtClean="0"/>
              <a:t>的相关费用应当计入当期费用。</a:t>
            </a:r>
            <a:endParaRPr lang="en-US" altLang="zh-CN" sz="2400" dirty="0" smtClean="0"/>
          </a:p>
          <a:p>
            <a:pPr marL="551815" lvl="0" indent="10160">
              <a:lnSpc>
                <a:spcPct val="200000"/>
              </a:lnSpc>
              <a:buSzPct val="130000"/>
              <a:buFont typeface="Wingdings" panose="05000000000000000000" pitchFamily="2" charset="2"/>
              <a:buChar char="u"/>
              <a:tabLst>
                <a:tab pos="358140" algn="l"/>
              </a:tabLst>
            </a:pPr>
            <a:endParaRPr lang="zh-CN" altLang="zh-CN" sz="2400" spc="300" dirty="0" smtClean="0"/>
          </a:p>
          <a:p>
            <a:pPr marL="551815" lvl="0" indent="10160">
              <a:lnSpc>
                <a:spcPct val="200000"/>
              </a:lnSpc>
              <a:buSzPct val="130000"/>
              <a:tabLst>
                <a:tab pos="358140" algn="l"/>
              </a:tabLst>
            </a:pPr>
            <a:endParaRPr lang="en-US" altLang="zh-CN" sz="2400" dirty="0" smtClean="0"/>
          </a:p>
          <a:p>
            <a:pPr marL="551815" lvl="0" indent="10160">
              <a:lnSpc>
                <a:spcPct val="200000"/>
              </a:lnSpc>
              <a:buSzPct val="130000"/>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
        <p:nvSpPr>
          <p:cNvPr id="7" name="TextBox 6"/>
          <p:cNvSpPr txBox="1"/>
          <p:nvPr/>
        </p:nvSpPr>
        <p:spPr>
          <a:xfrm>
            <a:off x="2051720" y="843558"/>
            <a:ext cx="5040560" cy="504056"/>
          </a:xfrm>
          <a:prstGeom prst="rect">
            <a:avLst/>
          </a:prstGeom>
          <a:noFill/>
        </p:spPr>
        <p:txBody>
          <a:bodyPr wrap="none" rtlCol="0">
            <a:noAutofit/>
          </a:bodyPr>
          <a:lstStyle/>
          <a:p>
            <a:r>
              <a:rPr lang="zh-CN" altLang="zh-CN" sz="3200" b="1" dirty="0" smtClean="0">
                <a:solidFill>
                  <a:srgbClr val="FF0000"/>
                </a:solidFill>
              </a:rPr>
              <a:t>按规定报经批准</a:t>
            </a:r>
          </a:p>
          <a:p>
            <a:endParaRPr lang="zh-CN" altLang="en-US" sz="3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552233"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处置</a:t>
            </a:r>
            <a:endParaRPr lang="zh-CN" altLang="en-US" sz="3200" spc="600" dirty="0"/>
          </a:p>
        </p:txBody>
      </p:sp>
      <p:sp>
        <p:nvSpPr>
          <p:cNvPr id="10" name="文本框 9"/>
          <p:cNvSpPr txBox="1"/>
          <p:nvPr/>
        </p:nvSpPr>
        <p:spPr>
          <a:xfrm>
            <a:off x="610234" y="1355313"/>
            <a:ext cx="8138230" cy="3592701"/>
          </a:xfrm>
          <a:prstGeom prst="rect">
            <a:avLst/>
          </a:prstGeom>
          <a:noFill/>
        </p:spPr>
        <p:txBody>
          <a:bodyPr wrap="square" rtlCol="0">
            <a:normAutofit/>
          </a:bodyPr>
          <a:lstStyle/>
          <a:p>
            <a:pPr marL="551815" lvl="0" indent="10160">
              <a:lnSpc>
                <a:spcPct val="200000"/>
              </a:lnSpc>
              <a:buSzPct val="130000"/>
              <a:buFont typeface="Wingdings" panose="05000000000000000000" pitchFamily="2" charset="2"/>
              <a:buBlip>
                <a:blip r:embed="rId2"/>
              </a:buBlip>
              <a:tabLst>
                <a:tab pos="358140" algn="l"/>
              </a:tabLst>
            </a:pPr>
            <a:r>
              <a:rPr lang="zh-CN" altLang="zh-CN" sz="2800" b="1" dirty="0" smtClean="0"/>
              <a:t>对外投资</a:t>
            </a:r>
            <a:endParaRPr lang="en-US" altLang="zh-CN" sz="2400" dirty="0" smtClean="0"/>
          </a:p>
          <a:p>
            <a:pPr marL="551815" lvl="0" indent="10160">
              <a:lnSpc>
                <a:spcPct val="200000"/>
              </a:lnSpc>
              <a:buSzPct val="130000"/>
              <a:tabLst>
                <a:tab pos="358140" algn="l"/>
              </a:tabLst>
            </a:pPr>
            <a:r>
              <a:rPr lang="zh-CN" altLang="zh-CN" sz="2400" dirty="0" smtClean="0"/>
              <a:t>应当将该固定资产的</a:t>
            </a:r>
            <a:r>
              <a:rPr lang="zh-CN" altLang="zh-CN" sz="3200" dirty="0" smtClean="0">
                <a:solidFill>
                  <a:srgbClr val="FF0000"/>
                </a:solidFill>
              </a:rPr>
              <a:t>账面价值</a:t>
            </a:r>
            <a:r>
              <a:rPr lang="zh-CN" altLang="zh-CN" sz="2400" dirty="0" smtClean="0"/>
              <a:t>予以转销，并将固定资产在对外投资时的</a:t>
            </a:r>
            <a:r>
              <a:rPr lang="zh-CN" altLang="zh-CN" sz="2800" dirty="0" smtClean="0">
                <a:solidFill>
                  <a:srgbClr val="FF0000"/>
                </a:solidFill>
              </a:rPr>
              <a:t>评估价值</a:t>
            </a:r>
            <a:r>
              <a:rPr lang="zh-CN" altLang="zh-CN" sz="2400" dirty="0" smtClean="0"/>
              <a:t>与其账面价值的差额计入当期收入或费用。</a:t>
            </a:r>
          </a:p>
          <a:p>
            <a:pPr marL="551815" lvl="0" indent="10160">
              <a:lnSpc>
                <a:spcPct val="200000"/>
              </a:lnSpc>
              <a:buSzPct val="130000"/>
              <a:buFont typeface="Wingdings" panose="05000000000000000000" pitchFamily="2" charset="2"/>
              <a:buChar char="u"/>
              <a:tabLst>
                <a:tab pos="358140" algn="l"/>
              </a:tabLst>
            </a:pPr>
            <a:endParaRPr lang="zh-CN" altLang="zh-CN" sz="2400" spc="300" dirty="0" smtClean="0"/>
          </a:p>
          <a:p>
            <a:pPr marL="551815" lvl="0" indent="10160">
              <a:lnSpc>
                <a:spcPct val="200000"/>
              </a:lnSpc>
              <a:buSzPct val="130000"/>
              <a:tabLst>
                <a:tab pos="358140" algn="l"/>
              </a:tabLst>
            </a:pPr>
            <a:endParaRPr lang="en-US" altLang="zh-CN" sz="2400" dirty="0" smtClean="0"/>
          </a:p>
          <a:p>
            <a:pPr marL="551815" lvl="0" indent="10160">
              <a:lnSpc>
                <a:spcPct val="200000"/>
              </a:lnSpc>
              <a:buSzPct val="130000"/>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
        <p:nvSpPr>
          <p:cNvPr id="7" name="TextBox 6"/>
          <p:cNvSpPr txBox="1"/>
          <p:nvPr/>
        </p:nvSpPr>
        <p:spPr>
          <a:xfrm>
            <a:off x="2051720" y="843558"/>
            <a:ext cx="5040560" cy="504056"/>
          </a:xfrm>
          <a:prstGeom prst="rect">
            <a:avLst/>
          </a:prstGeom>
          <a:noFill/>
        </p:spPr>
        <p:txBody>
          <a:bodyPr wrap="none" rtlCol="0">
            <a:noAutofit/>
          </a:bodyPr>
          <a:lstStyle/>
          <a:p>
            <a:r>
              <a:rPr lang="zh-CN" altLang="zh-CN" sz="3200" b="1" dirty="0" smtClean="0">
                <a:solidFill>
                  <a:srgbClr val="FF0000"/>
                </a:solidFill>
              </a:rPr>
              <a:t>按规定报经批准</a:t>
            </a:r>
          </a:p>
          <a:p>
            <a:endParaRPr lang="zh-CN" alt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nvGraphicFramePr>
        <p:xfrm>
          <a:off x="1446530" y="34925"/>
          <a:ext cx="7289165" cy="5044440"/>
        </p:xfrm>
        <a:graphic>
          <a:graphicData uri="http://schemas.openxmlformats.org/drawingml/2006/table">
            <a:tbl>
              <a:tblPr firstRow="1" bandRow="1">
                <a:tableStyleId>{5C22544A-7EE6-4342-B048-85BDC9FD1C3A}</a:tableStyleId>
              </a:tblPr>
              <a:tblGrid>
                <a:gridCol w="927100"/>
                <a:gridCol w="1276350"/>
                <a:gridCol w="845820"/>
                <a:gridCol w="983615"/>
                <a:gridCol w="1251585"/>
                <a:gridCol w="2004695"/>
              </a:tblGrid>
              <a:tr h="335280">
                <a:tc rowSpan="2">
                  <a:txBody>
                    <a:bodyPr/>
                    <a:lstStyle/>
                    <a:p>
                      <a:pPr indent="0" algn="ct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600" b="1">
                          <a:solidFill>
                            <a:srgbClr val="000000"/>
                          </a:solidFill>
                          <a:ea typeface="宋体" panose="02010600030101010101" pitchFamily="2" charset="-122"/>
                        </a:rPr>
                        <a:t>支出</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600" b="1">
                          <a:solidFill>
                            <a:srgbClr val="000000"/>
                          </a:solidFill>
                          <a:ea typeface="宋体" panose="02010600030101010101" pitchFamily="2" charset="-122"/>
                        </a:rPr>
                        <a:t>支出合计</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600" b="1">
                          <a:solidFill>
                            <a:srgbClr val="000000"/>
                          </a:solidFill>
                          <a:ea typeface="宋体" panose="02010600030101010101" pitchFamily="2" charset="-122"/>
                        </a:rPr>
                        <a:t>生活幸福指数</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3657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600" b="1">
                          <a:solidFill>
                            <a:srgbClr val="000000"/>
                          </a:solidFill>
                          <a:ea typeface="宋体" panose="02010600030101010101" pitchFamily="2" charset="-122"/>
                        </a:rPr>
                        <a:t>家庭生活</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学费</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旅游</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342900">
                <a:tc>
                  <a:txBody>
                    <a:bodyPr/>
                    <a:lstStyle/>
                    <a:p>
                      <a:pPr indent="0" algn="ctr">
                        <a:buNone/>
                      </a:pPr>
                      <a:r>
                        <a:rPr lang="zh-CN" sz="1400" b="1">
                          <a:solidFill>
                            <a:srgbClr val="000000"/>
                          </a:solidFill>
                          <a:ea typeface="宋体" panose="02010600030101010101" pitchFamily="2" charset="-122"/>
                        </a:rPr>
                        <a:t>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3月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4月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5月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2275">
                <a:tc>
                  <a:txBody>
                    <a:bodyPr/>
                    <a:lstStyle/>
                    <a:p>
                      <a:pPr indent="0" algn="ctr">
                        <a:buNone/>
                      </a:pPr>
                      <a:r>
                        <a:rPr lang="zh-CN" sz="1400" b="1">
                          <a:solidFill>
                            <a:srgbClr val="000000"/>
                          </a:solidFill>
                          <a:ea typeface="宋体" panose="02010600030101010101" pitchFamily="2" charset="-122"/>
                        </a:rPr>
                        <a:t>6月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7月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9095">
                <a:tc>
                  <a:txBody>
                    <a:bodyPr/>
                    <a:lstStyle/>
                    <a:p>
                      <a:pPr indent="0" algn="ctr">
                        <a:buNone/>
                      </a:pPr>
                      <a:r>
                        <a:rPr lang="zh-CN" sz="1400" b="1">
                          <a:solidFill>
                            <a:srgbClr val="000000"/>
                          </a:solidFill>
                          <a:ea typeface="宋体" panose="02010600030101010101" pitchFamily="2" charset="-122"/>
                        </a:rPr>
                        <a:t>8月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18000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21150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5440">
                <a:tc>
                  <a:txBody>
                    <a:bodyPr/>
                    <a:lstStyle/>
                    <a:p>
                      <a:pPr indent="0" algn="ctr">
                        <a:buNone/>
                      </a:pPr>
                      <a:r>
                        <a:rPr lang="zh-CN" sz="1400" b="1">
                          <a:solidFill>
                            <a:srgbClr val="000000"/>
                          </a:solidFill>
                          <a:ea typeface="宋体" panose="02010600030101010101" pitchFamily="2" charset="-122"/>
                        </a:rPr>
                        <a:t>9月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915">
                <a:tc>
                  <a:txBody>
                    <a:bodyPr/>
                    <a:lstStyle/>
                    <a:p>
                      <a:pPr indent="0" algn="ctr">
                        <a:buNone/>
                      </a:pPr>
                      <a:r>
                        <a:rPr lang="zh-CN" sz="1400" b="1">
                          <a:solidFill>
                            <a:srgbClr val="000000"/>
                          </a:solidFill>
                          <a:ea typeface="宋体" panose="02010600030101010101" pitchFamily="2" charset="-122"/>
                        </a:rPr>
                        <a:t>10月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1400" b="1" dirty="0">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grpSp>
        <p:nvGrpSpPr>
          <p:cNvPr id="33" name="组合 32"/>
          <p:cNvGrpSpPr/>
          <p:nvPr/>
        </p:nvGrpSpPr>
        <p:grpSpPr>
          <a:xfrm>
            <a:off x="6814185" y="930275"/>
            <a:ext cx="493395" cy="4154805"/>
            <a:chOff x="10731" y="1465"/>
            <a:chExt cx="777" cy="6543"/>
          </a:xfrm>
        </p:grpSpPr>
        <p:pic>
          <p:nvPicPr>
            <p:cNvPr id="6" name="图片 5"/>
            <p:cNvPicPr>
              <a:picLocks noChangeAspect="1"/>
            </p:cNvPicPr>
            <p:nvPr/>
          </p:nvPicPr>
          <p:blipFill>
            <a:blip r:embed="rId2" cstate="print"/>
            <a:stretch>
              <a:fillRect/>
            </a:stretch>
          </p:blipFill>
          <p:spPr>
            <a:xfrm>
              <a:off x="10731" y="1466"/>
              <a:ext cx="441" cy="467"/>
            </a:xfrm>
            <a:prstGeom prst="rect">
              <a:avLst/>
            </a:prstGeom>
          </p:spPr>
        </p:pic>
        <p:pic>
          <p:nvPicPr>
            <p:cNvPr id="10" name="图片 9"/>
            <p:cNvPicPr>
              <a:picLocks noChangeAspect="1"/>
            </p:cNvPicPr>
            <p:nvPr/>
          </p:nvPicPr>
          <p:blipFill>
            <a:blip r:embed="rId2" cstate="print"/>
            <a:stretch>
              <a:fillRect/>
            </a:stretch>
          </p:blipFill>
          <p:spPr>
            <a:xfrm>
              <a:off x="10731" y="3594"/>
              <a:ext cx="441" cy="467"/>
            </a:xfrm>
            <a:prstGeom prst="rect">
              <a:avLst/>
            </a:prstGeom>
          </p:spPr>
        </p:pic>
        <p:pic>
          <p:nvPicPr>
            <p:cNvPr id="11" name="图片 10"/>
            <p:cNvPicPr>
              <a:picLocks noChangeAspect="1"/>
            </p:cNvPicPr>
            <p:nvPr/>
          </p:nvPicPr>
          <p:blipFill>
            <a:blip r:embed="rId2" cstate="print"/>
            <a:stretch>
              <a:fillRect/>
            </a:stretch>
          </p:blipFill>
          <p:spPr>
            <a:xfrm>
              <a:off x="10731" y="4176"/>
              <a:ext cx="441" cy="467"/>
            </a:xfrm>
            <a:prstGeom prst="rect">
              <a:avLst/>
            </a:prstGeom>
          </p:spPr>
        </p:pic>
        <p:pic>
          <p:nvPicPr>
            <p:cNvPr id="13" name="图片 12"/>
            <p:cNvPicPr>
              <a:picLocks noChangeAspect="1"/>
            </p:cNvPicPr>
            <p:nvPr/>
          </p:nvPicPr>
          <p:blipFill>
            <a:blip r:embed="rId2" cstate="print"/>
            <a:stretch>
              <a:fillRect/>
            </a:stretch>
          </p:blipFill>
          <p:spPr>
            <a:xfrm>
              <a:off x="10731" y="6459"/>
              <a:ext cx="441" cy="467"/>
            </a:xfrm>
            <a:prstGeom prst="rect">
              <a:avLst/>
            </a:prstGeom>
          </p:spPr>
        </p:pic>
        <p:pic>
          <p:nvPicPr>
            <p:cNvPr id="14" name="图片 13"/>
            <p:cNvPicPr>
              <a:picLocks noChangeAspect="1"/>
            </p:cNvPicPr>
            <p:nvPr/>
          </p:nvPicPr>
          <p:blipFill>
            <a:blip r:embed="rId2" cstate="print"/>
            <a:stretch>
              <a:fillRect/>
            </a:stretch>
          </p:blipFill>
          <p:spPr>
            <a:xfrm>
              <a:off x="10731" y="6966"/>
              <a:ext cx="441" cy="467"/>
            </a:xfrm>
            <a:prstGeom prst="rect">
              <a:avLst/>
            </a:prstGeom>
          </p:spPr>
        </p:pic>
        <p:pic>
          <p:nvPicPr>
            <p:cNvPr id="15" name="图片 14"/>
            <p:cNvPicPr>
              <a:picLocks noChangeAspect="1"/>
            </p:cNvPicPr>
            <p:nvPr/>
          </p:nvPicPr>
          <p:blipFill>
            <a:blip r:embed="rId2" cstate="print"/>
            <a:stretch>
              <a:fillRect/>
            </a:stretch>
          </p:blipFill>
          <p:spPr>
            <a:xfrm>
              <a:off x="10731" y="7520"/>
              <a:ext cx="441" cy="467"/>
            </a:xfrm>
            <a:prstGeom prst="rect">
              <a:avLst/>
            </a:prstGeom>
          </p:spPr>
        </p:pic>
        <p:pic>
          <p:nvPicPr>
            <p:cNvPr id="18" name="图片 17"/>
            <p:cNvPicPr>
              <a:picLocks noChangeAspect="1"/>
            </p:cNvPicPr>
            <p:nvPr/>
          </p:nvPicPr>
          <p:blipFill>
            <a:blip r:embed="rId2" cstate="print"/>
            <a:stretch>
              <a:fillRect/>
            </a:stretch>
          </p:blipFill>
          <p:spPr>
            <a:xfrm>
              <a:off x="10731" y="3044"/>
              <a:ext cx="441" cy="467"/>
            </a:xfrm>
            <a:prstGeom prst="rect">
              <a:avLst/>
            </a:prstGeom>
          </p:spPr>
        </p:pic>
        <p:sp>
          <p:nvSpPr>
            <p:cNvPr id="8" name="文本框 7"/>
            <p:cNvSpPr txBox="1"/>
            <p:nvPr/>
          </p:nvSpPr>
          <p:spPr>
            <a:xfrm>
              <a:off x="11104" y="1465"/>
              <a:ext cx="404" cy="442"/>
            </a:xfrm>
            <a:prstGeom prst="rect">
              <a:avLst/>
            </a:prstGeom>
            <a:noFill/>
          </p:spPr>
          <p:txBody>
            <a:bodyPr wrap="square" rtlCol="0">
              <a:normAutofit fontScale="75000" lnSpcReduction="10000"/>
            </a:bodyPr>
            <a:lstStyle/>
            <a:p>
              <a:r>
                <a:rPr lang="en-US" altLang="zh-CN" dirty="0"/>
                <a:t>1</a:t>
              </a:r>
            </a:p>
          </p:txBody>
        </p:sp>
        <p:sp>
          <p:nvSpPr>
            <p:cNvPr id="9" name="文本框 8"/>
            <p:cNvSpPr txBox="1"/>
            <p:nvPr/>
          </p:nvSpPr>
          <p:spPr>
            <a:xfrm>
              <a:off x="11104" y="3619"/>
              <a:ext cx="404" cy="442"/>
            </a:xfrm>
            <a:prstGeom prst="rect">
              <a:avLst/>
            </a:prstGeom>
            <a:noFill/>
          </p:spPr>
          <p:txBody>
            <a:bodyPr wrap="square" rtlCol="0">
              <a:normAutofit fontScale="75000" lnSpcReduction="10000"/>
            </a:bodyPr>
            <a:lstStyle/>
            <a:p>
              <a:r>
                <a:rPr lang="en-US" altLang="zh-CN" dirty="0"/>
                <a:t>1</a:t>
              </a:r>
            </a:p>
          </p:txBody>
        </p:sp>
        <p:sp>
          <p:nvSpPr>
            <p:cNvPr id="12" name="文本框 11"/>
            <p:cNvSpPr txBox="1"/>
            <p:nvPr/>
          </p:nvSpPr>
          <p:spPr>
            <a:xfrm>
              <a:off x="11100" y="4213"/>
              <a:ext cx="404" cy="442"/>
            </a:xfrm>
            <a:prstGeom prst="rect">
              <a:avLst/>
            </a:prstGeom>
            <a:noFill/>
          </p:spPr>
          <p:txBody>
            <a:bodyPr wrap="square" rtlCol="0">
              <a:normAutofit fontScale="75000" lnSpcReduction="10000"/>
            </a:bodyPr>
            <a:lstStyle/>
            <a:p>
              <a:r>
                <a:rPr lang="en-US" altLang="zh-CN" dirty="0"/>
                <a:t>1</a:t>
              </a:r>
            </a:p>
          </p:txBody>
        </p:sp>
        <p:sp>
          <p:nvSpPr>
            <p:cNvPr id="16" name="文本框 15"/>
            <p:cNvSpPr txBox="1"/>
            <p:nvPr/>
          </p:nvSpPr>
          <p:spPr>
            <a:xfrm>
              <a:off x="11097" y="6524"/>
              <a:ext cx="404" cy="442"/>
            </a:xfrm>
            <a:prstGeom prst="rect">
              <a:avLst/>
            </a:prstGeom>
            <a:noFill/>
          </p:spPr>
          <p:txBody>
            <a:bodyPr wrap="square" rtlCol="0">
              <a:normAutofit fontScale="75000" lnSpcReduction="10000"/>
            </a:bodyPr>
            <a:lstStyle/>
            <a:p>
              <a:r>
                <a:rPr lang="en-US" altLang="zh-CN" dirty="0"/>
                <a:t>1</a:t>
              </a:r>
            </a:p>
          </p:txBody>
        </p:sp>
        <p:sp>
          <p:nvSpPr>
            <p:cNvPr id="19" name="文本框 18"/>
            <p:cNvSpPr txBox="1"/>
            <p:nvPr/>
          </p:nvSpPr>
          <p:spPr>
            <a:xfrm>
              <a:off x="11068" y="6991"/>
              <a:ext cx="404" cy="442"/>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11100" y="3057"/>
              <a:ext cx="404" cy="442"/>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11095" y="7566"/>
              <a:ext cx="404" cy="442"/>
            </a:xfrm>
            <a:prstGeom prst="rect">
              <a:avLst/>
            </a:prstGeom>
            <a:noFill/>
          </p:spPr>
          <p:txBody>
            <a:bodyPr wrap="square" rtlCol="0">
              <a:normAutofit fontScale="75000" lnSpcReduction="10000"/>
            </a:bodyPr>
            <a:lstStyle/>
            <a:p>
              <a:r>
                <a:rPr lang="en-US" altLang="zh-CN" dirty="0"/>
                <a:t>1</a:t>
              </a:r>
            </a:p>
          </p:txBody>
        </p:sp>
      </p:grpSp>
      <p:grpSp>
        <p:nvGrpSpPr>
          <p:cNvPr id="34" name="组合 33"/>
          <p:cNvGrpSpPr/>
          <p:nvPr/>
        </p:nvGrpSpPr>
        <p:grpSpPr>
          <a:xfrm>
            <a:off x="7212965" y="1584960"/>
            <a:ext cx="706120" cy="2586990"/>
            <a:chOff x="11359" y="2496"/>
            <a:chExt cx="1112" cy="4074"/>
          </a:xfrm>
        </p:grpSpPr>
        <p:pic>
          <p:nvPicPr>
            <p:cNvPr id="22" name="图片 21"/>
            <p:cNvPicPr>
              <a:picLocks noChangeAspect="1"/>
            </p:cNvPicPr>
            <p:nvPr/>
          </p:nvPicPr>
          <p:blipFill>
            <a:blip r:embed="rId3" cstate="print"/>
            <a:stretch>
              <a:fillRect/>
            </a:stretch>
          </p:blipFill>
          <p:spPr>
            <a:xfrm>
              <a:off x="11385" y="2496"/>
              <a:ext cx="708" cy="711"/>
            </a:xfrm>
            <a:prstGeom prst="rect">
              <a:avLst/>
            </a:prstGeom>
          </p:spPr>
        </p:pic>
        <p:pic>
          <p:nvPicPr>
            <p:cNvPr id="23" name="图片 22"/>
            <p:cNvPicPr>
              <a:picLocks noChangeAspect="1"/>
            </p:cNvPicPr>
            <p:nvPr/>
          </p:nvPicPr>
          <p:blipFill>
            <a:blip r:embed="rId3" cstate="print"/>
            <a:stretch>
              <a:fillRect/>
            </a:stretch>
          </p:blipFill>
          <p:spPr>
            <a:xfrm>
              <a:off x="11359" y="5860"/>
              <a:ext cx="708" cy="711"/>
            </a:xfrm>
            <a:prstGeom prst="rect">
              <a:avLst/>
            </a:prstGeom>
          </p:spPr>
        </p:pic>
        <p:sp>
          <p:nvSpPr>
            <p:cNvPr id="29" name="文本框 28"/>
            <p:cNvSpPr txBox="1"/>
            <p:nvPr/>
          </p:nvSpPr>
          <p:spPr>
            <a:xfrm>
              <a:off x="12016" y="6017"/>
              <a:ext cx="404" cy="442"/>
            </a:xfrm>
            <a:prstGeom prst="rect">
              <a:avLst/>
            </a:prstGeom>
            <a:noFill/>
          </p:spPr>
          <p:txBody>
            <a:bodyPr wrap="square" rtlCol="0">
              <a:normAutofit fontScale="75000" lnSpcReduction="10000"/>
            </a:bodyPr>
            <a:lstStyle/>
            <a:p>
              <a:r>
                <a:rPr lang="en-US" altLang="zh-CN" dirty="0"/>
                <a:t>0</a:t>
              </a:r>
            </a:p>
          </p:txBody>
        </p:sp>
        <p:sp>
          <p:nvSpPr>
            <p:cNvPr id="30" name="文本框 29"/>
            <p:cNvSpPr txBox="1"/>
            <p:nvPr/>
          </p:nvSpPr>
          <p:spPr>
            <a:xfrm>
              <a:off x="12067" y="2527"/>
              <a:ext cx="404" cy="442"/>
            </a:xfrm>
            <a:prstGeom prst="rect">
              <a:avLst/>
            </a:prstGeom>
            <a:noFill/>
          </p:spPr>
          <p:txBody>
            <a:bodyPr wrap="square" rtlCol="0">
              <a:normAutofit fontScale="75000" lnSpcReduction="10000"/>
            </a:bodyPr>
            <a:lstStyle/>
            <a:p>
              <a:r>
                <a:rPr lang="en-US" altLang="zh-CN" dirty="0"/>
                <a:t>0</a:t>
              </a:r>
            </a:p>
          </p:txBody>
        </p:sp>
      </p:grpSp>
      <p:grpSp>
        <p:nvGrpSpPr>
          <p:cNvPr id="38" name="组合 37"/>
          <p:cNvGrpSpPr/>
          <p:nvPr/>
        </p:nvGrpSpPr>
        <p:grpSpPr>
          <a:xfrm>
            <a:off x="7717155" y="1227455"/>
            <a:ext cx="600710" cy="2120900"/>
            <a:chOff x="12153" y="1933"/>
            <a:chExt cx="946" cy="3340"/>
          </a:xfrm>
        </p:grpSpPr>
        <p:pic>
          <p:nvPicPr>
            <p:cNvPr id="31" name="图片 30"/>
            <p:cNvPicPr>
              <a:picLocks noChangeAspect="1"/>
            </p:cNvPicPr>
            <p:nvPr/>
          </p:nvPicPr>
          <p:blipFill>
            <a:blip r:embed="rId4" cstate="print"/>
            <a:stretch>
              <a:fillRect/>
            </a:stretch>
          </p:blipFill>
          <p:spPr>
            <a:xfrm>
              <a:off x="12153" y="1946"/>
              <a:ext cx="542" cy="550"/>
            </a:xfrm>
            <a:prstGeom prst="rect">
              <a:avLst/>
            </a:prstGeom>
          </p:spPr>
        </p:pic>
        <p:pic>
          <p:nvPicPr>
            <p:cNvPr id="32" name="图片 31"/>
            <p:cNvPicPr>
              <a:picLocks noChangeAspect="1"/>
            </p:cNvPicPr>
            <p:nvPr/>
          </p:nvPicPr>
          <p:blipFill>
            <a:blip r:embed="rId4" cstate="print"/>
            <a:stretch>
              <a:fillRect/>
            </a:stretch>
          </p:blipFill>
          <p:spPr>
            <a:xfrm>
              <a:off x="12153" y="4723"/>
              <a:ext cx="542" cy="550"/>
            </a:xfrm>
            <a:prstGeom prst="rect">
              <a:avLst/>
            </a:prstGeom>
          </p:spPr>
        </p:pic>
        <p:sp>
          <p:nvSpPr>
            <p:cNvPr id="35" name="文本框 34"/>
            <p:cNvSpPr txBox="1"/>
            <p:nvPr/>
          </p:nvSpPr>
          <p:spPr>
            <a:xfrm>
              <a:off x="12695" y="1933"/>
              <a:ext cx="404" cy="466"/>
            </a:xfrm>
            <a:prstGeom prst="rect">
              <a:avLst/>
            </a:prstGeom>
            <a:noFill/>
          </p:spPr>
          <p:txBody>
            <a:bodyPr wrap="square" rtlCol="0">
              <a:normAutofit fontScale="75000" lnSpcReduction="10000"/>
            </a:bodyPr>
            <a:lstStyle/>
            <a:p>
              <a:r>
                <a:rPr lang="en-US" altLang="zh-CN" dirty="0"/>
                <a:t>2</a:t>
              </a:r>
            </a:p>
          </p:txBody>
        </p:sp>
        <p:sp>
          <p:nvSpPr>
            <p:cNvPr id="36" name="文本框 35"/>
            <p:cNvSpPr txBox="1"/>
            <p:nvPr/>
          </p:nvSpPr>
          <p:spPr>
            <a:xfrm>
              <a:off x="12617" y="4765"/>
              <a:ext cx="404" cy="466"/>
            </a:xfrm>
            <a:prstGeom prst="rect">
              <a:avLst/>
            </a:prstGeom>
            <a:noFill/>
          </p:spPr>
          <p:txBody>
            <a:bodyPr wrap="square" rtlCol="0">
              <a:normAutofit fontScale="75000" lnSpcReduction="10000"/>
            </a:bodyPr>
            <a:lstStyle/>
            <a:p>
              <a:r>
                <a:rPr lang="en-US" altLang="zh-CN" dirty="0"/>
                <a:t>2</a:t>
              </a:r>
            </a:p>
          </p:txBody>
        </p:sp>
      </p:grpSp>
      <p:grpSp>
        <p:nvGrpSpPr>
          <p:cNvPr id="39" name="组合 38"/>
          <p:cNvGrpSpPr/>
          <p:nvPr/>
        </p:nvGrpSpPr>
        <p:grpSpPr>
          <a:xfrm>
            <a:off x="8150225" y="3176905"/>
            <a:ext cx="746125" cy="633095"/>
            <a:chOff x="12835" y="5003"/>
            <a:chExt cx="1175" cy="997"/>
          </a:xfrm>
        </p:grpSpPr>
        <p:pic>
          <p:nvPicPr>
            <p:cNvPr id="20" name="图片 19"/>
            <p:cNvPicPr>
              <a:picLocks noChangeAspect="1"/>
            </p:cNvPicPr>
            <p:nvPr/>
          </p:nvPicPr>
          <p:blipFill>
            <a:blip r:embed="rId5" cstate="print"/>
            <a:stretch>
              <a:fillRect/>
            </a:stretch>
          </p:blipFill>
          <p:spPr>
            <a:xfrm>
              <a:off x="12835" y="5082"/>
              <a:ext cx="982" cy="918"/>
            </a:xfrm>
            <a:prstGeom prst="rect">
              <a:avLst/>
            </a:prstGeom>
          </p:spPr>
        </p:pic>
        <p:sp>
          <p:nvSpPr>
            <p:cNvPr id="37" name="文本框 36"/>
            <p:cNvSpPr txBox="1"/>
            <p:nvPr/>
          </p:nvSpPr>
          <p:spPr>
            <a:xfrm>
              <a:off x="13606" y="5003"/>
              <a:ext cx="404" cy="466"/>
            </a:xfrm>
            <a:prstGeom prst="rect">
              <a:avLst/>
            </a:prstGeom>
            <a:noFill/>
          </p:spPr>
          <p:txBody>
            <a:bodyPr wrap="square" rtlCol="0">
              <a:normAutofit fontScale="75000" lnSpcReduction="10000"/>
            </a:bodyPr>
            <a:lstStyle/>
            <a:p>
              <a:r>
                <a:rPr lang="en-US" altLang="zh-CN" dirty="0"/>
                <a:t>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randombar(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randombar(horizontal)">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randombar(vertical)">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randombar(horizontal)">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dirty="0"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552233"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处置</a:t>
            </a:r>
            <a:endParaRPr lang="zh-CN" altLang="en-US" sz="3200" spc="600" dirty="0"/>
          </a:p>
        </p:txBody>
      </p:sp>
      <p:sp>
        <p:nvSpPr>
          <p:cNvPr id="10" name="文本框 9"/>
          <p:cNvSpPr txBox="1"/>
          <p:nvPr/>
        </p:nvSpPr>
        <p:spPr>
          <a:xfrm>
            <a:off x="610234" y="1355313"/>
            <a:ext cx="8138230" cy="3592701"/>
          </a:xfrm>
          <a:prstGeom prst="rect">
            <a:avLst/>
          </a:prstGeom>
          <a:noFill/>
        </p:spPr>
        <p:txBody>
          <a:bodyPr wrap="square" rtlCol="0">
            <a:normAutofit/>
          </a:bodyPr>
          <a:lstStyle/>
          <a:p>
            <a:pPr marL="551815" lvl="0" indent="10160">
              <a:lnSpc>
                <a:spcPct val="200000"/>
              </a:lnSpc>
              <a:buSzPct val="130000"/>
              <a:buFont typeface="+mj-lt"/>
              <a:buBlip>
                <a:blip r:embed="rId2"/>
              </a:buBlip>
              <a:tabLst>
                <a:tab pos="358140" algn="l"/>
              </a:tabLst>
            </a:pPr>
            <a:r>
              <a:rPr lang="zh-CN" altLang="zh-CN" sz="2800" b="1" dirty="0" smtClean="0"/>
              <a:t>盘亏</a:t>
            </a:r>
            <a:endParaRPr lang="en-US" altLang="zh-CN" sz="2400" dirty="0" smtClean="0"/>
          </a:p>
          <a:p>
            <a:pPr marL="551815" lvl="0" indent="10160">
              <a:lnSpc>
                <a:spcPct val="200000"/>
              </a:lnSpc>
              <a:buSzPct val="130000"/>
              <a:tabLst>
                <a:tab pos="358140" algn="l"/>
              </a:tabLst>
            </a:pPr>
            <a:r>
              <a:rPr lang="zh-CN" altLang="zh-CN" sz="2400" dirty="0" smtClean="0"/>
              <a:t>按规定报经批准后应当计入当期费用</a:t>
            </a:r>
            <a:endParaRPr lang="zh-CN" altLang="zh-CN" sz="2400" spc="300" dirty="0" smtClean="0"/>
          </a:p>
          <a:p>
            <a:pPr marL="551815" lvl="0" indent="10160">
              <a:lnSpc>
                <a:spcPct val="200000"/>
              </a:lnSpc>
              <a:buSzPct val="130000"/>
              <a:tabLst>
                <a:tab pos="358140" algn="l"/>
              </a:tabLst>
            </a:pPr>
            <a:endParaRPr lang="en-US" altLang="zh-CN" sz="2400" dirty="0" smtClean="0"/>
          </a:p>
          <a:p>
            <a:pPr marL="551815" lvl="0" indent="10160">
              <a:lnSpc>
                <a:spcPct val="200000"/>
              </a:lnSpc>
              <a:buSzPct val="130000"/>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
        <p:nvSpPr>
          <p:cNvPr id="7" name="TextBox 6"/>
          <p:cNvSpPr txBox="1"/>
          <p:nvPr/>
        </p:nvSpPr>
        <p:spPr>
          <a:xfrm>
            <a:off x="2051720" y="843558"/>
            <a:ext cx="5040560" cy="504056"/>
          </a:xfrm>
          <a:prstGeom prst="rect">
            <a:avLst/>
          </a:prstGeom>
          <a:noFill/>
        </p:spPr>
        <p:txBody>
          <a:bodyPr wrap="none" rtlCol="0">
            <a:noAutofit/>
          </a:bodyPr>
          <a:lstStyle/>
          <a:p>
            <a:r>
              <a:rPr lang="zh-CN" altLang="zh-CN" sz="3200" b="1" dirty="0" smtClean="0">
                <a:solidFill>
                  <a:srgbClr val="FF0000"/>
                </a:solidFill>
              </a:rPr>
              <a:t>按规定报经批准</a:t>
            </a:r>
          </a:p>
          <a:p>
            <a:endParaRPr lang="zh-CN" altLang="en-US"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1552233"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zh-CN" sz="3200" b="1" spc="600" dirty="0" smtClean="0"/>
              <a:t>披露</a:t>
            </a:r>
            <a:endParaRPr lang="zh-CN" altLang="en-US" sz="3200" spc="600" dirty="0"/>
          </a:p>
        </p:txBody>
      </p:sp>
      <p:sp>
        <p:nvSpPr>
          <p:cNvPr id="10" name="文本框 9"/>
          <p:cNvSpPr txBox="1"/>
          <p:nvPr/>
        </p:nvSpPr>
        <p:spPr>
          <a:xfrm>
            <a:off x="322580" y="1295400"/>
            <a:ext cx="8569960" cy="3940175"/>
          </a:xfrm>
          <a:prstGeom prst="rect">
            <a:avLst/>
          </a:prstGeom>
          <a:noFill/>
        </p:spPr>
        <p:txBody>
          <a:bodyPr wrap="square" rtlCol="0">
            <a:normAutofit fontScale="92500" lnSpcReduction="20000"/>
          </a:bodyPr>
          <a:lstStyle/>
          <a:p>
            <a:pPr lvl="0">
              <a:lnSpc>
                <a:spcPct val="200000"/>
              </a:lnSpc>
              <a:buSzPct val="130000"/>
              <a:tabLst>
                <a:tab pos="358140" algn="l"/>
              </a:tabLst>
            </a:pPr>
            <a:r>
              <a:rPr lang="zh-CN" altLang="zh-CN" sz="2400" dirty="0" smtClean="0"/>
              <a:t>政府会计主体应当在附注中披露与固定资产有关的下列信息</a:t>
            </a:r>
            <a:endParaRPr lang="en-US" altLang="zh-CN" sz="2400" dirty="0" smtClean="0"/>
          </a:p>
          <a:p>
            <a:r>
              <a:rPr lang="zh-CN" altLang="zh-CN" sz="2400" dirty="0" smtClean="0"/>
              <a:t>（一）固定资产的分类和折旧方法。</a:t>
            </a:r>
          </a:p>
          <a:p>
            <a:r>
              <a:rPr lang="zh-CN" altLang="zh-CN" sz="2400" dirty="0" smtClean="0"/>
              <a:t>（二）各类固定资产的使用年限、折旧率。</a:t>
            </a:r>
          </a:p>
          <a:p>
            <a:pPr marL="809625" indent="-809625"/>
            <a:r>
              <a:rPr lang="zh-CN" altLang="zh-CN" sz="2400" dirty="0" smtClean="0"/>
              <a:t>（三）各类固定资产账面余额、</a:t>
            </a:r>
            <a:r>
              <a:rPr lang="zh-CN" altLang="en-US" sz="2400" dirty="0" smtClean="0"/>
              <a:t>累计折旧</a:t>
            </a:r>
            <a:r>
              <a:rPr lang="zh-CN" altLang="zh-CN" sz="2400" dirty="0" smtClean="0"/>
              <a:t>额、账面价值的期初、期末数及其本期变动情况。</a:t>
            </a:r>
          </a:p>
          <a:p>
            <a:pPr marL="890905" indent="-890905"/>
            <a:r>
              <a:rPr lang="zh-CN" altLang="zh-CN" sz="2400" dirty="0" smtClean="0"/>
              <a:t>（四）以名义金额计量的固定资产名称、数量，以及以名义金额计量的理由。</a:t>
            </a:r>
          </a:p>
          <a:p>
            <a:r>
              <a:rPr lang="zh-CN" altLang="zh-CN" sz="2400" dirty="0" smtClean="0"/>
              <a:t>（五）已提足折旧的固定资产名称、数量等情况。</a:t>
            </a:r>
          </a:p>
          <a:p>
            <a:r>
              <a:rPr lang="zh-CN" altLang="zh-CN" sz="2400" dirty="0" smtClean="0"/>
              <a:t>（六）接受捐赠、无偿调入的固定资产名称、数量等情况。</a:t>
            </a:r>
          </a:p>
          <a:p>
            <a:r>
              <a:rPr lang="zh-CN" altLang="zh-CN" sz="2400" dirty="0" smtClean="0"/>
              <a:t>（七）出租、出借固定资产以及以固定资产投资的情况。</a:t>
            </a:r>
          </a:p>
          <a:p>
            <a:r>
              <a:rPr lang="zh-CN" altLang="zh-CN" sz="2400" dirty="0" smtClean="0"/>
              <a:t>（八）固定资产对外捐赠、无偿调出、毁损等重要资产处置的情况。</a:t>
            </a:r>
          </a:p>
          <a:p>
            <a:r>
              <a:rPr lang="zh-CN" altLang="zh-CN" sz="2400" dirty="0" smtClean="0"/>
              <a:t>（九）暂估入账的固定资产账面价值变动情况。</a:t>
            </a:r>
          </a:p>
          <a:p>
            <a:pPr lvl="0">
              <a:lnSpc>
                <a:spcPct val="200000"/>
              </a:lnSpc>
              <a:buSzPct val="130000"/>
              <a:tabLst>
                <a:tab pos="358140" algn="l"/>
              </a:tabLst>
            </a:pPr>
            <a:endParaRPr lang="en-US" altLang="zh-CN" sz="2400" dirty="0" smtClean="0"/>
          </a:p>
          <a:p>
            <a:pPr lvl="0">
              <a:lnSpc>
                <a:spcPct val="200000"/>
              </a:lnSpc>
              <a:buSzPct val="130000"/>
              <a:tabLst>
                <a:tab pos="358140" algn="l"/>
              </a:tabLst>
            </a:pPr>
            <a:endParaRPr lang="en-US" altLang="zh-CN" sz="2400" dirty="0" smtClean="0"/>
          </a:p>
          <a:p>
            <a:pPr marL="551815" lvl="0" indent="10160">
              <a:lnSpc>
                <a:spcPct val="200000"/>
              </a:lnSpc>
              <a:buSzPct val="130000"/>
              <a:tabLst>
                <a:tab pos="358140" algn="l"/>
              </a:tabLst>
            </a:pPr>
            <a:endParaRPr sz="2400" dirty="0">
              <a:latin typeface="+mj-ea"/>
              <a:ea typeface="+mj-ea"/>
            </a:endParaRPr>
          </a:p>
          <a:p>
            <a:pPr marL="297815" lvl="0" indent="0" defTabSz="914400">
              <a:lnSpc>
                <a:spcPct val="150000"/>
              </a:lnSpc>
              <a:buSzPct val="130000"/>
              <a:buNone/>
              <a:tabLst>
                <a:tab pos="358140" algn="l"/>
              </a:tabLst>
            </a:pPr>
            <a:endParaRPr sz="2400" dirty="0">
              <a:latin typeface="+mj-ea"/>
              <a:ea typeface="+mj-ea"/>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21960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新旧衔接</a:t>
            </a:r>
            <a:endParaRPr lang="zh-CN" altLang="en-US" sz="3200" spc="600" dirty="0"/>
          </a:p>
        </p:txBody>
      </p:sp>
      <p:sp>
        <p:nvSpPr>
          <p:cNvPr id="8" name="矩形 7"/>
          <p:cNvSpPr/>
          <p:nvPr/>
        </p:nvSpPr>
        <p:spPr>
          <a:xfrm>
            <a:off x="323528" y="1491631"/>
            <a:ext cx="3240360" cy="3693319"/>
          </a:xfrm>
          <a:prstGeom prst="rect">
            <a:avLst/>
          </a:prstGeom>
          <a:noFill/>
          <a:ln w="19050">
            <a:solidFill>
              <a:schemeClr val="accent6">
                <a:lumMod val="75000"/>
              </a:schemeClr>
            </a:solidFill>
          </a:ln>
        </p:spPr>
        <p:txBody>
          <a:bodyPr wrap="square">
            <a:spAutoFit/>
          </a:bodyPr>
          <a:lstStyle/>
          <a:p>
            <a:endParaRPr lang="en-US" altLang="zh-CN" sz="2400" dirty="0" smtClean="0"/>
          </a:p>
          <a:p>
            <a:endParaRPr lang="en-US" altLang="zh-CN" sz="2400" dirty="0" smtClean="0"/>
          </a:p>
          <a:p>
            <a:pPr>
              <a:lnSpc>
                <a:spcPct val="150000"/>
              </a:lnSpc>
            </a:pPr>
            <a:r>
              <a:rPr lang="zh-CN" altLang="zh-CN" sz="2800" b="1" dirty="0" smtClean="0">
                <a:latin typeface="微软雅黑" panose="020B0503020204020204" pitchFamily="34" charset="-122"/>
                <a:ea typeface="微软雅黑" panose="020B0503020204020204" pitchFamily="34" charset="-122"/>
              </a:rPr>
              <a:t>固定资产</a:t>
            </a:r>
            <a:endParaRPr lang="en-US" altLang="zh-CN" sz="2800" b="1" dirty="0" smtClean="0">
              <a:latin typeface="微软雅黑" panose="020B0503020204020204" pitchFamily="34" charset="-122"/>
              <a:ea typeface="微软雅黑" panose="020B0503020204020204" pitchFamily="34" charset="-122"/>
            </a:endParaRPr>
          </a:p>
          <a:p>
            <a:pPr>
              <a:lnSpc>
                <a:spcPct val="150000"/>
              </a:lnSpc>
            </a:pPr>
            <a:r>
              <a:rPr lang="zh-CN" altLang="zh-CN" sz="2400" dirty="0" smtClean="0"/>
              <a:t>公共基础设施</a:t>
            </a:r>
            <a:endParaRPr lang="en-US" altLang="zh-CN" sz="2400" dirty="0" smtClean="0"/>
          </a:p>
          <a:p>
            <a:pPr>
              <a:lnSpc>
                <a:spcPct val="150000"/>
              </a:lnSpc>
            </a:pPr>
            <a:r>
              <a:rPr lang="zh-CN" altLang="zh-CN" sz="2400" dirty="0" smtClean="0"/>
              <a:t>政府储备物资</a:t>
            </a:r>
            <a:endParaRPr lang="en-US" altLang="zh-CN" sz="2400" dirty="0" smtClean="0"/>
          </a:p>
          <a:p>
            <a:pPr>
              <a:lnSpc>
                <a:spcPct val="150000"/>
              </a:lnSpc>
            </a:pPr>
            <a:r>
              <a:rPr lang="zh-CN" altLang="zh-CN" sz="2400" dirty="0" smtClean="0"/>
              <a:t>文物文化资产</a:t>
            </a:r>
            <a:endParaRPr lang="en-US" altLang="zh-CN" sz="2400" dirty="0" smtClean="0"/>
          </a:p>
          <a:p>
            <a:pPr>
              <a:lnSpc>
                <a:spcPct val="150000"/>
              </a:lnSpc>
            </a:pPr>
            <a:r>
              <a:rPr lang="zh-CN" altLang="zh-CN" sz="2400" dirty="0" smtClean="0"/>
              <a:t>保障性住房</a:t>
            </a:r>
            <a:endParaRPr lang="zh-CN" altLang="en-US" sz="2400" dirty="0"/>
          </a:p>
        </p:txBody>
      </p:sp>
      <p:sp>
        <p:nvSpPr>
          <p:cNvPr id="9" name="TextBox 8"/>
          <p:cNvSpPr txBox="1"/>
          <p:nvPr/>
        </p:nvSpPr>
        <p:spPr>
          <a:xfrm>
            <a:off x="323528" y="1491630"/>
            <a:ext cx="3240360"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latin typeface="微软雅黑" panose="020B0503020204020204" pitchFamily="34" charset="-122"/>
                <a:ea typeface="微软雅黑" panose="020B0503020204020204" pitchFamily="34" charset="-122"/>
              </a:rPr>
              <a:t>新制度设置科目</a:t>
            </a:r>
            <a:endParaRPr lang="zh-CN" altLang="en-US" sz="2800" b="1" dirty="0">
              <a:latin typeface="微软雅黑" panose="020B0503020204020204" pitchFamily="34" charset="-122"/>
              <a:ea typeface="微软雅黑" panose="020B0503020204020204" pitchFamily="34" charset="-122"/>
            </a:endParaRPr>
          </a:p>
        </p:txBody>
      </p:sp>
      <p:sp>
        <p:nvSpPr>
          <p:cNvPr id="10" name="TextBox 9"/>
          <p:cNvSpPr txBox="1"/>
          <p:nvPr/>
        </p:nvSpPr>
        <p:spPr>
          <a:xfrm>
            <a:off x="358253" y="1514780"/>
            <a:ext cx="3240360"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新制度设置科目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5196922" y="1488486"/>
            <a:ext cx="3407526" cy="3600000"/>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800" b="1" dirty="0" smtClean="0">
                <a:latin typeface="微软雅黑" panose="020B0503020204020204" pitchFamily="34" charset="-122"/>
                <a:ea typeface="微软雅黑" panose="020B0503020204020204" pitchFamily="34" charset="-122"/>
              </a:rPr>
              <a:t>固定资产</a:t>
            </a:r>
            <a:endParaRPr lang="en-US" altLang="zh-CN" sz="2800" b="1" dirty="0" smtClean="0">
              <a:latin typeface="微软雅黑" panose="020B0503020204020204" pitchFamily="34" charset="-122"/>
              <a:ea typeface="微软雅黑" panose="020B0503020204020204" pitchFamily="34" charset="-122"/>
            </a:endParaRPr>
          </a:p>
          <a:p>
            <a:pPr>
              <a:lnSpc>
                <a:spcPct val="150000"/>
              </a:lnSpc>
            </a:pPr>
            <a:r>
              <a:rPr lang="zh-CN" altLang="en-US" sz="2400" b="1" dirty="0" smtClean="0"/>
              <a:t>原账仅核算新制度规定的固定资产内容</a:t>
            </a:r>
            <a:endParaRPr lang="en-US" altLang="zh-CN" sz="2400" b="1" dirty="0" smtClean="0"/>
          </a:p>
          <a:p>
            <a:pPr>
              <a:lnSpc>
                <a:spcPct val="150000"/>
              </a:lnSpc>
            </a:pPr>
            <a:endParaRPr lang="zh-CN" altLang="en-US" sz="2400" dirty="0"/>
          </a:p>
        </p:txBody>
      </p:sp>
      <p:sp>
        <p:nvSpPr>
          <p:cNvPr id="12" name="TextBox 11"/>
          <p:cNvSpPr txBox="1"/>
          <p:nvPr/>
        </p:nvSpPr>
        <p:spPr>
          <a:xfrm>
            <a:off x="5196922" y="1488486"/>
            <a:ext cx="3407526"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solidFill>
                  <a:schemeClr val="bg1">
                    <a:lumMod val="75000"/>
                  </a:schemeClr>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234204" y="1503205"/>
            <a:ext cx="3370243"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左箭头 13"/>
          <p:cNvSpPr/>
          <p:nvPr/>
        </p:nvSpPr>
        <p:spPr>
          <a:xfrm>
            <a:off x="3635896" y="2499742"/>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21960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新旧衔接</a:t>
            </a:r>
            <a:endParaRPr lang="zh-CN" altLang="en-US" sz="3200" spc="600" dirty="0"/>
          </a:p>
        </p:txBody>
      </p:sp>
      <p:sp>
        <p:nvSpPr>
          <p:cNvPr id="8" name="矩形 7"/>
          <p:cNvSpPr/>
          <p:nvPr/>
        </p:nvSpPr>
        <p:spPr>
          <a:xfrm>
            <a:off x="323528" y="699543"/>
            <a:ext cx="3096344" cy="4443957"/>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zh-CN" altLang="zh-CN" sz="2800" b="1" dirty="0" smtClean="0">
                <a:latin typeface="微软雅黑" panose="020B0503020204020204" pitchFamily="34" charset="-122"/>
                <a:ea typeface="微软雅黑" panose="020B0503020204020204" pitchFamily="34" charset="-122"/>
              </a:rPr>
              <a:t>固定资产</a:t>
            </a:r>
            <a:endParaRPr lang="en-US" altLang="zh-CN" sz="2800" b="1" dirty="0" smtClean="0">
              <a:latin typeface="微软雅黑" panose="020B0503020204020204" pitchFamily="34" charset="-122"/>
              <a:ea typeface="微软雅黑" panose="020B0503020204020204" pitchFamily="34" charset="-122"/>
            </a:endParaRPr>
          </a:p>
          <a:p>
            <a:pPr>
              <a:lnSpc>
                <a:spcPct val="150000"/>
              </a:lnSpc>
            </a:pPr>
            <a:r>
              <a:rPr lang="zh-CN" altLang="zh-CN" sz="2400" dirty="0" smtClean="0"/>
              <a:t>公共基础设施</a:t>
            </a:r>
            <a:endParaRPr lang="en-US" altLang="zh-CN" sz="2400" dirty="0" smtClean="0"/>
          </a:p>
          <a:p>
            <a:pPr>
              <a:lnSpc>
                <a:spcPct val="150000"/>
              </a:lnSpc>
            </a:pPr>
            <a:r>
              <a:rPr lang="zh-CN" altLang="zh-CN" sz="2400" dirty="0" smtClean="0"/>
              <a:t>政府储备物资</a:t>
            </a:r>
            <a:endParaRPr lang="en-US" altLang="zh-CN" sz="2400" dirty="0" smtClean="0"/>
          </a:p>
          <a:p>
            <a:pPr>
              <a:lnSpc>
                <a:spcPct val="150000"/>
              </a:lnSpc>
            </a:pPr>
            <a:r>
              <a:rPr lang="zh-CN" altLang="zh-CN" sz="2400" dirty="0" smtClean="0"/>
              <a:t>文物文化资产</a:t>
            </a:r>
            <a:endParaRPr lang="en-US" altLang="zh-CN" sz="2400" dirty="0" smtClean="0"/>
          </a:p>
          <a:p>
            <a:pPr>
              <a:lnSpc>
                <a:spcPct val="150000"/>
              </a:lnSpc>
            </a:pPr>
            <a:r>
              <a:rPr lang="zh-CN" altLang="zh-CN" sz="2400" dirty="0" smtClean="0"/>
              <a:t>保障性住房</a:t>
            </a:r>
            <a:endParaRPr lang="zh-CN" altLang="en-US" sz="2400" dirty="0"/>
          </a:p>
        </p:txBody>
      </p:sp>
      <p:sp>
        <p:nvSpPr>
          <p:cNvPr id="9" name="TextBox 8"/>
          <p:cNvSpPr txBox="1"/>
          <p:nvPr/>
        </p:nvSpPr>
        <p:spPr>
          <a:xfrm>
            <a:off x="335103" y="699542"/>
            <a:ext cx="3078000"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latin typeface="微软雅黑" panose="020B0503020204020204" pitchFamily="34" charset="-122"/>
                <a:ea typeface="微软雅黑" panose="020B0503020204020204" pitchFamily="34" charset="-122"/>
              </a:rPr>
              <a:t>新制度设置科目</a:t>
            </a:r>
            <a:endParaRPr lang="zh-CN" altLang="en-US" sz="2800" b="1" dirty="0">
              <a:latin typeface="微软雅黑" panose="020B0503020204020204" pitchFamily="34" charset="-122"/>
              <a:ea typeface="微软雅黑" panose="020B0503020204020204" pitchFamily="34" charset="-122"/>
            </a:endParaRPr>
          </a:p>
        </p:txBody>
      </p:sp>
      <p:sp>
        <p:nvSpPr>
          <p:cNvPr id="10" name="TextBox 9"/>
          <p:cNvSpPr txBox="1"/>
          <p:nvPr/>
        </p:nvSpPr>
        <p:spPr>
          <a:xfrm>
            <a:off x="358253" y="725250"/>
            <a:ext cx="3078000"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新制度设置科目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5196922" y="699542"/>
            <a:ext cx="3407526" cy="4443958"/>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400" dirty="0" smtClean="0"/>
              <a:t>固定资产核算了按照新制度规定应当记入</a:t>
            </a:r>
            <a:endParaRPr lang="en-US" altLang="zh-CN" sz="2400" dirty="0" smtClean="0"/>
          </a:p>
          <a:p>
            <a:pPr>
              <a:lnSpc>
                <a:spcPct val="150000"/>
              </a:lnSpc>
            </a:pPr>
            <a:r>
              <a:rPr lang="zh-CN" altLang="zh-CN" sz="2400" dirty="0" smtClean="0"/>
              <a:t>公共基础设施</a:t>
            </a:r>
            <a:endParaRPr lang="en-US" altLang="zh-CN" sz="2400" dirty="0" smtClean="0"/>
          </a:p>
          <a:p>
            <a:pPr>
              <a:lnSpc>
                <a:spcPct val="150000"/>
              </a:lnSpc>
            </a:pPr>
            <a:r>
              <a:rPr lang="zh-CN" altLang="zh-CN" sz="2400" dirty="0" smtClean="0"/>
              <a:t>政府储备物资</a:t>
            </a:r>
            <a:endParaRPr lang="en-US" altLang="zh-CN" sz="2400" dirty="0" smtClean="0"/>
          </a:p>
          <a:p>
            <a:pPr>
              <a:lnSpc>
                <a:spcPct val="150000"/>
              </a:lnSpc>
            </a:pPr>
            <a:r>
              <a:rPr lang="zh-CN" altLang="zh-CN" sz="2400" dirty="0" smtClean="0"/>
              <a:t>文物文化资产</a:t>
            </a:r>
            <a:endParaRPr lang="en-US" altLang="zh-CN" sz="2400" dirty="0" smtClean="0"/>
          </a:p>
          <a:p>
            <a:pPr>
              <a:lnSpc>
                <a:spcPct val="150000"/>
              </a:lnSpc>
            </a:pPr>
            <a:r>
              <a:rPr lang="zh-CN" altLang="zh-CN" sz="2400" dirty="0" smtClean="0"/>
              <a:t>保障性住房</a:t>
            </a:r>
            <a:endParaRPr lang="zh-CN" altLang="en-US" sz="2400" dirty="0"/>
          </a:p>
        </p:txBody>
      </p:sp>
      <p:sp>
        <p:nvSpPr>
          <p:cNvPr id="12" name="TextBox 11"/>
          <p:cNvSpPr txBox="1"/>
          <p:nvPr/>
        </p:nvSpPr>
        <p:spPr>
          <a:xfrm>
            <a:off x="5196921" y="699542"/>
            <a:ext cx="3407527" cy="705361"/>
          </a:xfrm>
          <a:prstGeom prst="rect">
            <a:avLst/>
          </a:prstGeom>
          <a:solidFill>
            <a:schemeClr val="accent6">
              <a:lumMod val="75000"/>
            </a:schemeClr>
          </a:solidFill>
        </p:spPr>
        <p:txBody>
          <a:bodyPr wrap="square" rtlCol="0" anchor="ctr">
            <a:normAutofit/>
          </a:bodyPr>
          <a:lstStyle/>
          <a:p>
            <a:pPr algn="dist"/>
            <a:r>
              <a:rPr lang="zh-CN" altLang="en-US" sz="2800" b="1" dirty="0" smtClean="0">
                <a:solidFill>
                  <a:schemeClr val="bg1">
                    <a:lumMod val="75000"/>
                  </a:schemeClr>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234204" y="714261"/>
            <a:ext cx="3370244" cy="705361"/>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左箭头 13"/>
          <p:cNvSpPr/>
          <p:nvPr/>
        </p:nvSpPr>
        <p:spPr>
          <a:xfrm>
            <a:off x="3635896" y="2787774"/>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左箭头 14"/>
          <p:cNvSpPr/>
          <p:nvPr/>
        </p:nvSpPr>
        <p:spPr>
          <a:xfrm>
            <a:off x="3635896" y="3291830"/>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左箭头 15"/>
          <p:cNvSpPr/>
          <p:nvPr/>
        </p:nvSpPr>
        <p:spPr>
          <a:xfrm>
            <a:off x="3635896" y="3795886"/>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635896" y="4443958"/>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左箭头 18"/>
          <p:cNvSpPr/>
          <p:nvPr/>
        </p:nvSpPr>
        <p:spPr>
          <a:xfrm>
            <a:off x="3635896" y="2211710"/>
            <a:ext cx="1440160" cy="216024"/>
          </a:xfrm>
          <a:prstGeom prst="leftArrow">
            <a:avLst/>
          </a:prstGeom>
          <a:solidFill>
            <a:schemeClr val="tx2">
              <a:lumMod val="40000"/>
              <a:lumOff val="60000"/>
            </a:schemeClr>
          </a:solidFill>
          <a:ln>
            <a:solidFill>
              <a:schemeClr val="accent6">
                <a:lumMod val="60000"/>
                <a:lumOff val="4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21960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新旧衔接</a:t>
            </a:r>
            <a:endParaRPr lang="zh-CN" altLang="en-US" sz="3200" spc="600" dirty="0"/>
          </a:p>
        </p:txBody>
      </p:sp>
      <p:sp>
        <p:nvSpPr>
          <p:cNvPr id="8" name="矩形 7"/>
          <p:cNvSpPr/>
          <p:nvPr/>
        </p:nvSpPr>
        <p:spPr>
          <a:xfrm>
            <a:off x="323528" y="1491631"/>
            <a:ext cx="3240360" cy="3456383"/>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400" dirty="0" smtClean="0"/>
              <a:t>固定资产累计折旧</a:t>
            </a:r>
            <a:endParaRPr lang="zh-CN" altLang="en-US" sz="2400" dirty="0"/>
          </a:p>
        </p:txBody>
      </p:sp>
      <p:sp>
        <p:nvSpPr>
          <p:cNvPr id="9" name="TextBox 8"/>
          <p:cNvSpPr txBox="1"/>
          <p:nvPr/>
        </p:nvSpPr>
        <p:spPr>
          <a:xfrm>
            <a:off x="323528" y="1491630"/>
            <a:ext cx="3240360"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latin typeface="微软雅黑" panose="020B0503020204020204" pitchFamily="34" charset="-122"/>
                <a:ea typeface="微软雅黑" panose="020B0503020204020204" pitchFamily="34" charset="-122"/>
              </a:rPr>
              <a:t>新制度设置科目</a:t>
            </a:r>
            <a:endParaRPr lang="zh-CN" altLang="en-US" sz="2800" b="1" dirty="0">
              <a:latin typeface="微软雅黑" panose="020B0503020204020204" pitchFamily="34" charset="-122"/>
              <a:ea typeface="微软雅黑" panose="020B0503020204020204" pitchFamily="34" charset="-122"/>
            </a:endParaRPr>
          </a:p>
        </p:txBody>
      </p:sp>
      <p:sp>
        <p:nvSpPr>
          <p:cNvPr id="10" name="TextBox 9"/>
          <p:cNvSpPr txBox="1"/>
          <p:nvPr/>
        </p:nvSpPr>
        <p:spPr>
          <a:xfrm>
            <a:off x="358253" y="1514780"/>
            <a:ext cx="3240360"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新制度设置科目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5196922" y="1488486"/>
            <a:ext cx="3407526" cy="3387520"/>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400" dirty="0" smtClean="0"/>
              <a:t>累计折旧——固定资产</a:t>
            </a:r>
            <a:endParaRPr lang="en-US" altLang="zh-CN" sz="2400" dirty="0" smtClean="0"/>
          </a:p>
          <a:p>
            <a:pPr indent="1793875">
              <a:lnSpc>
                <a:spcPct val="150000"/>
              </a:lnSpc>
            </a:pPr>
            <a:r>
              <a:rPr lang="zh-CN" altLang="zh-CN" sz="2400" dirty="0" smtClean="0"/>
              <a:t>累计折旧</a:t>
            </a:r>
            <a:endParaRPr lang="en-US" altLang="zh-CN" sz="2400" dirty="0" smtClean="0"/>
          </a:p>
          <a:p>
            <a:pPr>
              <a:lnSpc>
                <a:spcPct val="150000"/>
              </a:lnSpc>
            </a:pPr>
            <a:endParaRPr lang="zh-CN" altLang="en-US" sz="2400" dirty="0"/>
          </a:p>
        </p:txBody>
      </p:sp>
      <p:sp>
        <p:nvSpPr>
          <p:cNvPr id="12" name="TextBox 11"/>
          <p:cNvSpPr txBox="1"/>
          <p:nvPr/>
        </p:nvSpPr>
        <p:spPr>
          <a:xfrm>
            <a:off x="5196922" y="1488486"/>
            <a:ext cx="3407526"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solidFill>
                  <a:schemeClr val="bg1">
                    <a:lumMod val="75000"/>
                  </a:schemeClr>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234204" y="1503205"/>
            <a:ext cx="3370243"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左箭头 13"/>
          <p:cNvSpPr/>
          <p:nvPr/>
        </p:nvSpPr>
        <p:spPr>
          <a:xfrm>
            <a:off x="3635896" y="2499742"/>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4283968" y="843558"/>
            <a:ext cx="4716016" cy="4104456"/>
          </a:xfrm>
          <a:prstGeom prst="rect">
            <a:avLst/>
          </a:prstGeom>
          <a:solidFill>
            <a:schemeClr val="bg1"/>
          </a:solidFill>
          <a:ln w="28575">
            <a:solidFill>
              <a:srgbClr val="FF6E02"/>
            </a:solidFill>
          </a:ln>
        </p:spPr>
        <p:txBody>
          <a:bodyPr wrap="square" rtlCol="0">
            <a:normAutofit lnSpcReduction="10000"/>
          </a:bodyPr>
          <a:lstStyle/>
          <a:p>
            <a:r>
              <a:rPr lang="zh-CN" altLang="zh-CN" b="1" dirty="0" smtClean="0"/>
              <a:t>财政部关于进一步做好政府会计准则制度新旧衔接和加强行政事业单位资产核算的通知</a:t>
            </a:r>
            <a:endParaRPr lang="zh-CN" altLang="zh-CN" dirty="0" smtClean="0"/>
          </a:p>
          <a:p>
            <a:r>
              <a:rPr lang="en-US" altLang="zh-CN" dirty="0" smtClean="0"/>
              <a:t> </a:t>
            </a:r>
          </a:p>
          <a:p>
            <a:r>
              <a:rPr lang="zh-CN" altLang="zh-CN" dirty="0" smtClean="0"/>
              <a:t>财会〔</a:t>
            </a:r>
            <a:r>
              <a:rPr lang="en-US" altLang="zh-CN" dirty="0" smtClean="0"/>
              <a:t>2018</a:t>
            </a:r>
            <a:r>
              <a:rPr lang="zh-CN" altLang="zh-CN" dirty="0" smtClean="0"/>
              <a:t>〕</a:t>
            </a:r>
            <a:r>
              <a:rPr lang="en-US" altLang="zh-CN" dirty="0" smtClean="0"/>
              <a:t>34</a:t>
            </a:r>
            <a:r>
              <a:rPr lang="zh-CN" altLang="zh-CN" dirty="0" smtClean="0"/>
              <a:t>号</a:t>
            </a:r>
            <a:endParaRPr lang="en-US" altLang="zh-CN" dirty="0" smtClean="0"/>
          </a:p>
          <a:p>
            <a:r>
              <a:rPr lang="en-US" altLang="zh-CN" dirty="0" smtClean="0"/>
              <a:t>2018</a:t>
            </a:r>
            <a:r>
              <a:rPr lang="zh-CN" altLang="zh-CN" dirty="0" smtClean="0"/>
              <a:t>年</a:t>
            </a:r>
            <a:r>
              <a:rPr lang="en-US" altLang="zh-CN" dirty="0" smtClean="0"/>
              <a:t>12</a:t>
            </a:r>
            <a:r>
              <a:rPr lang="zh-CN" altLang="zh-CN" dirty="0" smtClean="0"/>
              <a:t>月</a:t>
            </a:r>
            <a:r>
              <a:rPr lang="en-US" altLang="zh-CN" dirty="0" smtClean="0"/>
              <a:t>6</a:t>
            </a:r>
            <a:r>
              <a:rPr lang="zh-CN" altLang="zh-CN" dirty="0" smtClean="0"/>
              <a:t>日</a:t>
            </a:r>
          </a:p>
          <a:p>
            <a:endParaRPr lang="en-US" altLang="zh-CN" dirty="0" smtClean="0"/>
          </a:p>
          <a:p>
            <a:r>
              <a:rPr lang="en-US" altLang="zh-CN" sz="2000" spc="300" dirty="0" smtClean="0"/>
              <a:t>       </a:t>
            </a:r>
            <a:r>
              <a:rPr lang="zh-CN" altLang="zh-CN" sz="2000" spc="300" dirty="0" smtClean="0"/>
              <a:t>单位按照原制度已经计提固定资产折旧的，在新旧制度转换时，应当按照新制度规定</a:t>
            </a:r>
            <a:r>
              <a:rPr lang="zh-CN" altLang="zh-CN" sz="2400" b="1" spc="300" dirty="0" smtClean="0">
                <a:solidFill>
                  <a:srgbClr val="FF0000"/>
                </a:solidFill>
              </a:rPr>
              <a:t>开始计提折旧的时点起至</a:t>
            </a:r>
            <a:r>
              <a:rPr lang="en-US" altLang="zh-CN" sz="2400" b="1" spc="300" dirty="0" smtClean="0">
                <a:solidFill>
                  <a:srgbClr val="FF0000"/>
                </a:solidFill>
              </a:rPr>
              <a:t>2018</a:t>
            </a:r>
            <a:r>
              <a:rPr lang="zh-CN" altLang="zh-CN" sz="2400" b="1" spc="300" dirty="0" smtClean="0">
                <a:solidFill>
                  <a:srgbClr val="FF0000"/>
                </a:solidFill>
              </a:rPr>
              <a:t>年</a:t>
            </a:r>
            <a:r>
              <a:rPr lang="en-US" altLang="zh-CN" sz="2400" b="1" spc="300" dirty="0" smtClean="0">
                <a:solidFill>
                  <a:srgbClr val="FF0000"/>
                </a:solidFill>
              </a:rPr>
              <a:t>12</a:t>
            </a:r>
            <a:r>
              <a:rPr lang="zh-CN" altLang="zh-CN" sz="2400" b="1" spc="300" dirty="0" smtClean="0">
                <a:solidFill>
                  <a:srgbClr val="FF0000"/>
                </a:solidFill>
              </a:rPr>
              <a:t>月</a:t>
            </a:r>
            <a:r>
              <a:rPr lang="en-US" altLang="zh-CN" sz="2400" b="1" spc="300" dirty="0" smtClean="0">
                <a:solidFill>
                  <a:srgbClr val="FF0000"/>
                </a:solidFill>
              </a:rPr>
              <a:t>31</a:t>
            </a:r>
            <a:r>
              <a:rPr lang="zh-CN" altLang="zh-CN" sz="2400" b="1" spc="300" dirty="0" smtClean="0">
                <a:solidFill>
                  <a:srgbClr val="FF0000"/>
                </a:solidFill>
              </a:rPr>
              <a:t>日</a:t>
            </a:r>
            <a:r>
              <a:rPr lang="zh-CN" altLang="zh-CN" sz="2000" spc="300" dirty="0" smtClean="0"/>
              <a:t>止应计提的累计折旧金额与已计提的累计折旧金额的差额，借记新账中</a:t>
            </a:r>
            <a:r>
              <a:rPr lang="en-US" altLang="zh-CN" sz="2000" spc="300" dirty="0" smtClean="0"/>
              <a:t>“</a:t>
            </a:r>
            <a:r>
              <a:rPr lang="zh-CN" altLang="zh-CN" sz="2000" spc="300" dirty="0" smtClean="0"/>
              <a:t>累计盈余</a:t>
            </a:r>
            <a:r>
              <a:rPr lang="en-US" altLang="zh-CN" sz="2000" spc="300" dirty="0" smtClean="0"/>
              <a:t>”</a:t>
            </a:r>
            <a:r>
              <a:rPr lang="zh-CN" altLang="zh-CN" sz="2000" spc="300" dirty="0" smtClean="0"/>
              <a:t>科目，贷记新账中</a:t>
            </a:r>
            <a:r>
              <a:rPr lang="en-US" altLang="zh-CN" sz="2000" spc="300" dirty="0" smtClean="0"/>
              <a:t>“</a:t>
            </a:r>
            <a:r>
              <a:rPr lang="zh-CN" altLang="zh-CN" sz="2000" spc="300" dirty="0" smtClean="0"/>
              <a:t>固定资产累计折旧</a:t>
            </a:r>
            <a:r>
              <a:rPr lang="en-US" altLang="zh-CN" sz="2000" spc="300" dirty="0" smtClean="0"/>
              <a:t>”</a:t>
            </a:r>
            <a:r>
              <a:rPr lang="zh-CN" altLang="zh-CN" sz="2000" spc="300" dirty="0" smtClean="0"/>
              <a:t>科目</a:t>
            </a:r>
            <a:r>
              <a:rPr lang="zh-CN" altLang="zh-CN" spc="300" dirty="0" smtClean="0"/>
              <a:t>。</a:t>
            </a:r>
            <a:endParaRPr lang="zh-CN" altLang="en-US" spc="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21960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新旧衔接</a:t>
            </a:r>
            <a:endParaRPr lang="zh-CN" altLang="en-US" sz="3200" spc="600" dirty="0"/>
          </a:p>
        </p:txBody>
      </p:sp>
      <p:sp>
        <p:nvSpPr>
          <p:cNvPr id="8" name="矩形 7"/>
          <p:cNvSpPr/>
          <p:nvPr/>
        </p:nvSpPr>
        <p:spPr>
          <a:xfrm>
            <a:off x="323528" y="1491631"/>
            <a:ext cx="3240360" cy="3456383"/>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400" dirty="0" smtClean="0"/>
              <a:t>固定资产累计折旧</a:t>
            </a:r>
            <a:endParaRPr lang="zh-CN" altLang="en-US" sz="2400" dirty="0"/>
          </a:p>
        </p:txBody>
      </p:sp>
      <p:sp>
        <p:nvSpPr>
          <p:cNvPr id="9" name="TextBox 8"/>
          <p:cNvSpPr txBox="1"/>
          <p:nvPr/>
        </p:nvSpPr>
        <p:spPr>
          <a:xfrm>
            <a:off x="323528" y="1491630"/>
            <a:ext cx="3240360"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latin typeface="微软雅黑" panose="020B0503020204020204" pitchFamily="34" charset="-122"/>
                <a:ea typeface="微软雅黑" panose="020B0503020204020204" pitchFamily="34" charset="-122"/>
              </a:rPr>
              <a:t>新制度设置科目</a:t>
            </a:r>
            <a:endParaRPr lang="zh-CN" altLang="en-US" sz="2800" b="1" dirty="0">
              <a:latin typeface="微软雅黑" panose="020B0503020204020204" pitchFamily="34" charset="-122"/>
              <a:ea typeface="微软雅黑" panose="020B0503020204020204" pitchFamily="34" charset="-122"/>
            </a:endParaRPr>
          </a:p>
        </p:txBody>
      </p:sp>
      <p:sp>
        <p:nvSpPr>
          <p:cNvPr id="10" name="TextBox 9"/>
          <p:cNvSpPr txBox="1"/>
          <p:nvPr/>
        </p:nvSpPr>
        <p:spPr>
          <a:xfrm>
            <a:off x="358253" y="1514780"/>
            <a:ext cx="3240360"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新制度设置科目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5196922" y="1488486"/>
            <a:ext cx="3407526" cy="3387520"/>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400" dirty="0" smtClean="0"/>
              <a:t>累计折旧——固定资产</a:t>
            </a:r>
            <a:endParaRPr lang="en-US" altLang="zh-CN" sz="2400" dirty="0" smtClean="0"/>
          </a:p>
          <a:p>
            <a:pPr indent="1793875">
              <a:lnSpc>
                <a:spcPct val="150000"/>
              </a:lnSpc>
            </a:pPr>
            <a:r>
              <a:rPr lang="zh-CN" altLang="zh-CN" sz="2400" dirty="0" smtClean="0"/>
              <a:t>累计折旧</a:t>
            </a:r>
            <a:endParaRPr lang="en-US" altLang="zh-CN" sz="2400" dirty="0" smtClean="0"/>
          </a:p>
          <a:p>
            <a:pPr>
              <a:lnSpc>
                <a:spcPct val="150000"/>
              </a:lnSpc>
            </a:pPr>
            <a:endParaRPr lang="zh-CN" altLang="en-US" sz="2400" dirty="0"/>
          </a:p>
        </p:txBody>
      </p:sp>
      <p:sp>
        <p:nvSpPr>
          <p:cNvPr id="12" name="TextBox 11"/>
          <p:cNvSpPr txBox="1"/>
          <p:nvPr/>
        </p:nvSpPr>
        <p:spPr>
          <a:xfrm>
            <a:off x="5196922" y="1488486"/>
            <a:ext cx="3407526"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solidFill>
                  <a:schemeClr val="bg1">
                    <a:lumMod val="75000"/>
                  </a:schemeClr>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234204" y="1503205"/>
            <a:ext cx="3370243"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左箭头 13"/>
          <p:cNvSpPr/>
          <p:nvPr/>
        </p:nvSpPr>
        <p:spPr>
          <a:xfrm>
            <a:off x="3635896" y="2499742"/>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4283968" y="843558"/>
            <a:ext cx="4716016" cy="4104456"/>
          </a:xfrm>
          <a:prstGeom prst="rect">
            <a:avLst/>
          </a:prstGeom>
          <a:solidFill>
            <a:schemeClr val="bg1"/>
          </a:solidFill>
          <a:ln w="28575">
            <a:solidFill>
              <a:srgbClr val="FF6E02"/>
            </a:solidFill>
          </a:ln>
        </p:spPr>
        <p:txBody>
          <a:bodyPr wrap="square" rtlCol="0">
            <a:normAutofit fontScale="92500" lnSpcReduction="20000"/>
          </a:bodyPr>
          <a:lstStyle/>
          <a:p>
            <a:r>
              <a:rPr lang="zh-CN" altLang="zh-CN" b="1" dirty="0" smtClean="0"/>
              <a:t>财政部关于进一步做好政府会计准则制度新旧衔接和加强行政事业单位资产核算的通知</a:t>
            </a:r>
            <a:endParaRPr lang="zh-CN" altLang="zh-CN" dirty="0" smtClean="0"/>
          </a:p>
          <a:p>
            <a:r>
              <a:rPr lang="en-US" altLang="zh-CN" dirty="0" smtClean="0"/>
              <a:t> </a:t>
            </a:r>
          </a:p>
          <a:p>
            <a:r>
              <a:rPr lang="zh-CN" altLang="zh-CN" dirty="0" smtClean="0"/>
              <a:t>财会〔</a:t>
            </a:r>
            <a:r>
              <a:rPr lang="en-US" altLang="zh-CN" dirty="0" smtClean="0"/>
              <a:t>2018</a:t>
            </a:r>
            <a:r>
              <a:rPr lang="zh-CN" altLang="zh-CN" dirty="0" smtClean="0"/>
              <a:t>〕</a:t>
            </a:r>
            <a:r>
              <a:rPr lang="en-US" altLang="zh-CN" dirty="0" smtClean="0"/>
              <a:t>34</a:t>
            </a:r>
            <a:r>
              <a:rPr lang="zh-CN" altLang="zh-CN" dirty="0" smtClean="0"/>
              <a:t>号</a:t>
            </a:r>
            <a:endParaRPr lang="en-US" altLang="zh-CN" dirty="0" smtClean="0"/>
          </a:p>
          <a:p>
            <a:r>
              <a:rPr lang="en-US" altLang="zh-CN" dirty="0" smtClean="0"/>
              <a:t>2018</a:t>
            </a:r>
            <a:r>
              <a:rPr lang="zh-CN" altLang="zh-CN" dirty="0" smtClean="0"/>
              <a:t>年</a:t>
            </a:r>
            <a:r>
              <a:rPr lang="en-US" altLang="zh-CN" dirty="0" smtClean="0"/>
              <a:t>12</a:t>
            </a:r>
            <a:r>
              <a:rPr lang="zh-CN" altLang="zh-CN" dirty="0" smtClean="0"/>
              <a:t>月</a:t>
            </a:r>
            <a:r>
              <a:rPr lang="en-US" altLang="zh-CN" dirty="0" smtClean="0"/>
              <a:t>6</a:t>
            </a:r>
            <a:r>
              <a:rPr lang="zh-CN" altLang="zh-CN" dirty="0" smtClean="0"/>
              <a:t>日</a:t>
            </a:r>
          </a:p>
          <a:p>
            <a:endParaRPr lang="en-US" altLang="zh-CN" dirty="0" smtClean="0"/>
          </a:p>
          <a:p>
            <a:r>
              <a:rPr lang="en-US" altLang="zh-CN" sz="2000" spc="300" dirty="0" smtClean="0"/>
              <a:t>         </a:t>
            </a:r>
            <a:r>
              <a:rPr lang="zh-CN" altLang="zh-CN" sz="2000" spc="300" dirty="0" smtClean="0"/>
              <a:t>单位按照原制度已经计提固定资产折旧，</a:t>
            </a:r>
            <a:r>
              <a:rPr lang="zh-CN" altLang="zh-CN" sz="2200" b="1" spc="300" dirty="0" smtClean="0">
                <a:solidFill>
                  <a:srgbClr val="FF0000"/>
                </a:solidFill>
              </a:rPr>
              <a:t>但原确定的固定资产折旧年限与新制度所规定的折旧年限不一致的，</a:t>
            </a:r>
            <a:r>
              <a:rPr lang="zh-CN" altLang="zh-CN" sz="2000" spc="300" dirty="0" smtClean="0"/>
              <a:t>在新旧制度转换时无需追溯调整</a:t>
            </a:r>
            <a:r>
              <a:rPr lang="en-US" altLang="zh-CN" sz="2000" spc="300" dirty="0" smtClean="0"/>
              <a:t>2018</a:t>
            </a:r>
            <a:r>
              <a:rPr lang="zh-CN" altLang="zh-CN" sz="2000" spc="300" dirty="0" smtClean="0"/>
              <a:t>年</a:t>
            </a:r>
            <a:r>
              <a:rPr lang="en-US" altLang="zh-CN" sz="2000" spc="300" dirty="0" smtClean="0"/>
              <a:t>12</a:t>
            </a:r>
            <a:r>
              <a:rPr lang="zh-CN" altLang="zh-CN" sz="2000" spc="300" dirty="0" smtClean="0"/>
              <a:t>月</a:t>
            </a:r>
            <a:r>
              <a:rPr lang="en-US" altLang="zh-CN" sz="2000" spc="300" dirty="0" smtClean="0"/>
              <a:t>31</a:t>
            </a:r>
            <a:r>
              <a:rPr lang="zh-CN" altLang="zh-CN" sz="2000" spc="300" dirty="0" smtClean="0"/>
              <a:t>日前已经计提的折旧金额，而应当自执行新制度起，以</a:t>
            </a:r>
            <a:r>
              <a:rPr lang="en-US" altLang="zh-CN" sz="2000" spc="300" dirty="0" smtClean="0"/>
              <a:t>2019</a:t>
            </a:r>
            <a:r>
              <a:rPr lang="zh-CN" altLang="zh-CN" sz="2000" spc="300" dirty="0" smtClean="0"/>
              <a:t>年</a:t>
            </a:r>
            <a:r>
              <a:rPr lang="en-US" altLang="zh-CN" sz="2000" spc="300" dirty="0" smtClean="0"/>
              <a:t>1</a:t>
            </a:r>
            <a:r>
              <a:rPr lang="zh-CN" altLang="zh-CN" sz="2000" spc="300" dirty="0" smtClean="0"/>
              <a:t>月</a:t>
            </a:r>
            <a:r>
              <a:rPr lang="en-US" altLang="zh-CN" sz="2000" spc="300" dirty="0" smtClean="0"/>
              <a:t>1</a:t>
            </a:r>
            <a:r>
              <a:rPr lang="zh-CN" altLang="zh-CN" sz="2000" spc="300" dirty="0" smtClean="0"/>
              <a:t>日该项资产的账面价值</a:t>
            </a:r>
            <a:r>
              <a:rPr lang="zh-CN" altLang="zh-CN" sz="2200" b="1" spc="300" dirty="0" smtClean="0">
                <a:solidFill>
                  <a:srgbClr val="FF0000"/>
                </a:solidFill>
              </a:rPr>
              <a:t>（原价减去已提折旧后的金额）作为应计提折旧额，在新制度规定的折旧年限扣除已计提折旧年限的剩余年限内计提折旧。</a:t>
            </a:r>
            <a:endParaRPr lang="zh-CN" altLang="en-US" b="1" spc="3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21960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新旧衔接</a:t>
            </a:r>
            <a:endParaRPr lang="zh-CN" altLang="en-US" sz="3200" spc="600" dirty="0"/>
          </a:p>
        </p:txBody>
      </p:sp>
      <p:sp>
        <p:nvSpPr>
          <p:cNvPr id="8" name="矩形 7"/>
          <p:cNvSpPr/>
          <p:nvPr/>
        </p:nvSpPr>
        <p:spPr>
          <a:xfrm>
            <a:off x="323528" y="1491631"/>
            <a:ext cx="3240360" cy="3456383"/>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800" dirty="0" smtClean="0"/>
              <a:t>公共基础设施累计折旧（摊销）</a:t>
            </a:r>
            <a:endParaRPr lang="zh-CN" altLang="en-US" sz="2400" dirty="0"/>
          </a:p>
        </p:txBody>
      </p:sp>
      <p:sp>
        <p:nvSpPr>
          <p:cNvPr id="9" name="TextBox 8"/>
          <p:cNvSpPr txBox="1"/>
          <p:nvPr/>
        </p:nvSpPr>
        <p:spPr>
          <a:xfrm>
            <a:off x="323528" y="1491630"/>
            <a:ext cx="3240360"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latin typeface="微软雅黑" panose="020B0503020204020204" pitchFamily="34" charset="-122"/>
                <a:ea typeface="微软雅黑" panose="020B0503020204020204" pitchFamily="34" charset="-122"/>
              </a:rPr>
              <a:t>新制度设置科目</a:t>
            </a:r>
            <a:endParaRPr lang="zh-CN" altLang="en-US" sz="2800" b="1" dirty="0">
              <a:latin typeface="微软雅黑" panose="020B0503020204020204" pitchFamily="34" charset="-122"/>
              <a:ea typeface="微软雅黑" panose="020B0503020204020204" pitchFamily="34" charset="-122"/>
            </a:endParaRPr>
          </a:p>
        </p:txBody>
      </p:sp>
      <p:sp>
        <p:nvSpPr>
          <p:cNvPr id="10" name="TextBox 9"/>
          <p:cNvSpPr txBox="1"/>
          <p:nvPr/>
        </p:nvSpPr>
        <p:spPr>
          <a:xfrm>
            <a:off x="358253" y="1514780"/>
            <a:ext cx="3240360"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新制度设置科目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5196922" y="1488486"/>
            <a:ext cx="3407526" cy="3459528"/>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800" dirty="0" smtClean="0"/>
              <a:t>累计折旧——公共基础设施累计折旧</a:t>
            </a:r>
            <a:endParaRPr lang="zh-CN" altLang="en-US" sz="2400" dirty="0"/>
          </a:p>
        </p:txBody>
      </p:sp>
      <p:sp>
        <p:nvSpPr>
          <p:cNvPr id="12" name="TextBox 11"/>
          <p:cNvSpPr txBox="1"/>
          <p:nvPr/>
        </p:nvSpPr>
        <p:spPr>
          <a:xfrm>
            <a:off x="5196922" y="1488486"/>
            <a:ext cx="3407526"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solidFill>
                  <a:schemeClr val="bg1">
                    <a:lumMod val="75000"/>
                  </a:schemeClr>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234204" y="1503205"/>
            <a:ext cx="3370243"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左箭头 13"/>
          <p:cNvSpPr/>
          <p:nvPr/>
        </p:nvSpPr>
        <p:spPr>
          <a:xfrm>
            <a:off x="3635896" y="2499742"/>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21960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新旧衔接</a:t>
            </a:r>
            <a:endParaRPr lang="zh-CN" altLang="en-US" sz="3200" spc="600" dirty="0"/>
          </a:p>
        </p:txBody>
      </p:sp>
      <p:sp>
        <p:nvSpPr>
          <p:cNvPr id="8" name="矩形 7"/>
          <p:cNvSpPr/>
          <p:nvPr/>
        </p:nvSpPr>
        <p:spPr>
          <a:xfrm>
            <a:off x="179512" y="1491631"/>
            <a:ext cx="3384376" cy="3456383"/>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zh-CN" sz="2400" dirty="0" smtClean="0"/>
              <a:t>在建工程</a:t>
            </a:r>
            <a:endParaRPr lang="en-US" altLang="zh-CN" sz="2400" dirty="0" smtClean="0"/>
          </a:p>
          <a:p>
            <a:pPr>
              <a:lnSpc>
                <a:spcPct val="150000"/>
              </a:lnSpc>
            </a:pPr>
            <a:r>
              <a:rPr lang="zh-CN" altLang="zh-CN" sz="2400" dirty="0" smtClean="0"/>
              <a:t>工程物资</a:t>
            </a:r>
            <a:endParaRPr lang="en-US" altLang="zh-CN" sz="2400" dirty="0" smtClean="0"/>
          </a:p>
          <a:p>
            <a:pPr>
              <a:lnSpc>
                <a:spcPct val="150000"/>
              </a:lnSpc>
            </a:pPr>
            <a:r>
              <a:rPr lang="zh-CN" altLang="zh-CN" sz="2300" dirty="0" smtClean="0"/>
              <a:t>预付账款——预付备料款</a:t>
            </a:r>
            <a:endParaRPr lang="en-US" altLang="zh-CN" sz="2300" dirty="0" smtClean="0"/>
          </a:p>
          <a:p>
            <a:pPr algn="r">
              <a:lnSpc>
                <a:spcPct val="150000"/>
              </a:lnSpc>
            </a:pPr>
            <a:r>
              <a:rPr lang="en-US" altLang="zh-CN" sz="2400" dirty="0" smtClean="0"/>
              <a:t>——</a:t>
            </a:r>
            <a:r>
              <a:rPr lang="zh-CN" altLang="zh-CN" sz="2400" dirty="0" smtClean="0"/>
              <a:t>预付工程款</a:t>
            </a:r>
            <a:endParaRPr lang="en-US" altLang="zh-CN" sz="2400" dirty="0" smtClean="0"/>
          </a:p>
          <a:p>
            <a:pPr>
              <a:lnSpc>
                <a:spcPct val="150000"/>
              </a:lnSpc>
            </a:pPr>
            <a:endParaRPr lang="zh-CN" altLang="en-US" sz="2400" dirty="0"/>
          </a:p>
        </p:txBody>
      </p:sp>
      <p:sp>
        <p:nvSpPr>
          <p:cNvPr id="9" name="TextBox 8"/>
          <p:cNvSpPr txBox="1"/>
          <p:nvPr/>
        </p:nvSpPr>
        <p:spPr>
          <a:xfrm>
            <a:off x="156362" y="1491630"/>
            <a:ext cx="3402000"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latin typeface="微软雅黑" panose="020B0503020204020204" pitchFamily="34" charset="-122"/>
                <a:ea typeface="微软雅黑" panose="020B0503020204020204" pitchFamily="34" charset="-122"/>
              </a:rPr>
              <a:t>新制度设置科目</a:t>
            </a:r>
            <a:endParaRPr lang="zh-CN" altLang="en-US" sz="2800" b="1" dirty="0">
              <a:latin typeface="微软雅黑" panose="020B0503020204020204" pitchFamily="34" charset="-122"/>
              <a:ea typeface="微软雅黑" panose="020B0503020204020204" pitchFamily="34" charset="-122"/>
            </a:endParaRPr>
          </a:p>
        </p:txBody>
      </p:sp>
      <p:sp>
        <p:nvSpPr>
          <p:cNvPr id="10" name="TextBox 9"/>
          <p:cNvSpPr txBox="1"/>
          <p:nvPr/>
        </p:nvSpPr>
        <p:spPr>
          <a:xfrm>
            <a:off x="191087" y="1514780"/>
            <a:ext cx="3402000"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新制度设置科目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5148064" y="843558"/>
            <a:ext cx="3672408" cy="4104456"/>
          </a:xfrm>
          <a:prstGeom prst="rect">
            <a:avLst/>
          </a:prstGeom>
          <a:noFill/>
          <a:ln w="19050">
            <a:solidFill>
              <a:schemeClr val="accent6">
                <a:lumMod val="75000"/>
              </a:schemeClr>
            </a:solidFill>
          </a:ln>
        </p:spPr>
        <p:txBody>
          <a:bodyPr wrap="square">
            <a:noAutofit/>
          </a:bodyPr>
          <a:lstStyle/>
          <a:p>
            <a:endParaRPr lang="en-US" altLang="zh-CN" sz="2400" dirty="0" smtClean="0"/>
          </a:p>
          <a:p>
            <a:endParaRPr lang="en-US" altLang="zh-CN" sz="2400" dirty="0" smtClean="0"/>
          </a:p>
          <a:p>
            <a:pPr>
              <a:lnSpc>
                <a:spcPct val="150000"/>
              </a:lnSpc>
            </a:pPr>
            <a:r>
              <a:rPr lang="zh-CN" altLang="en-US" sz="2400" dirty="0" smtClean="0"/>
              <a:t>基建并账后</a:t>
            </a:r>
            <a:r>
              <a:rPr lang="en-US" altLang="zh-CN" sz="2400" dirty="0" smtClean="0"/>
              <a:t>:</a:t>
            </a:r>
          </a:p>
          <a:p>
            <a:pPr>
              <a:lnSpc>
                <a:spcPct val="150000"/>
              </a:lnSpc>
            </a:pPr>
            <a:r>
              <a:rPr lang="zh-CN" altLang="zh-CN" dirty="0" smtClean="0"/>
              <a:t>原账</a:t>
            </a:r>
            <a:r>
              <a:rPr lang="zh-CN" altLang="en-US" dirty="0" smtClean="0"/>
              <a:t>：结转在建工程余额</a:t>
            </a:r>
            <a:r>
              <a:rPr lang="en-US" altLang="zh-CN" dirty="0" smtClean="0"/>
              <a:t>=</a:t>
            </a:r>
            <a:r>
              <a:rPr lang="zh-CN" altLang="zh-CN" dirty="0" smtClean="0"/>
              <a:t>在建工程</a:t>
            </a:r>
            <a:r>
              <a:rPr lang="en-US" altLang="zh-CN" dirty="0" smtClean="0"/>
              <a:t>—</a:t>
            </a:r>
            <a:r>
              <a:rPr lang="zh-CN" altLang="zh-CN" dirty="0" smtClean="0"/>
              <a:t>工程物资</a:t>
            </a:r>
            <a:r>
              <a:rPr lang="en-US" altLang="zh-CN" dirty="0" smtClean="0"/>
              <a:t>—</a:t>
            </a:r>
            <a:r>
              <a:rPr lang="zh-CN" altLang="zh-CN" dirty="0" smtClean="0"/>
              <a:t>预付备料款</a:t>
            </a:r>
            <a:r>
              <a:rPr lang="en-US" altLang="zh-CN" dirty="0" smtClean="0"/>
              <a:t>—</a:t>
            </a:r>
            <a:r>
              <a:rPr lang="zh-CN" altLang="zh-CN" dirty="0" smtClean="0"/>
              <a:t>预付工程款</a:t>
            </a:r>
            <a:endParaRPr lang="zh-CN" altLang="zh-CN" sz="3200" dirty="0" smtClean="0"/>
          </a:p>
          <a:p>
            <a:pPr>
              <a:lnSpc>
                <a:spcPct val="150000"/>
              </a:lnSpc>
            </a:pPr>
            <a:r>
              <a:rPr lang="zh-CN" altLang="zh-CN" dirty="0" smtClean="0"/>
              <a:t>原账 “在建工程” 中</a:t>
            </a:r>
            <a:r>
              <a:rPr lang="zh-CN" altLang="en-US" dirty="0" smtClean="0"/>
              <a:t>的“</a:t>
            </a:r>
            <a:r>
              <a:rPr lang="zh-CN" altLang="zh-CN" dirty="0" smtClean="0"/>
              <a:t>工程物资</a:t>
            </a:r>
            <a:r>
              <a:rPr lang="zh-CN" altLang="en-US" dirty="0" smtClean="0"/>
              <a:t>”“</a:t>
            </a:r>
            <a:r>
              <a:rPr lang="zh-CN" altLang="zh-CN" dirty="0" smtClean="0"/>
              <a:t>预付备料款</a:t>
            </a:r>
            <a:r>
              <a:rPr lang="zh-CN" altLang="en-US" dirty="0" smtClean="0"/>
              <a:t>”“</a:t>
            </a:r>
            <a:r>
              <a:rPr lang="zh-CN" altLang="zh-CN" dirty="0" smtClean="0"/>
              <a:t>预付工程款</a:t>
            </a:r>
            <a:r>
              <a:rPr lang="en-US" altLang="zh-CN" dirty="0" smtClean="0"/>
              <a:t> </a:t>
            </a:r>
            <a:r>
              <a:rPr lang="zh-CN" altLang="en-US" dirty="0" smtClean="0"/>
              <a:t>”</a:t>
            </a:r>
            <a:endParaRPr lang="en-US" altLang="zh-CN" dirty="0" smtClean="0"/>
          </a:p>
          <a:p>
            <a:pPr>
              <a:lnSpc>
                <a:spcPct val="150000"/>
              </a:lnSpc>
            </a:pPr>
            <a:r>
              <a:rPr lang="zh-CN" altLang="en-US" dirty="0" smtClean="0"/>
              <a:t>（注意明细科目余额结转</a:t>
            </a:r>
            <a:r>
              <a:rPr lang="zh-CN" altLang="en-US" sz="1400" dirty="0" smtClean="0"/>
              <a:t>）</a:t>
            </a:r>
            <a:endParaRPr lang="en-US" altLang="zh-CN" sz="1400" dirty="0" smtClean="0"/>
          </a:p>
          <a:p>
            <a:pPr>
              <a:lnSpc>
                <a:spcPct val="150000"/>
              </a:lnSpc>
            </a:pPr>
            <a:endParaRPr lang="zh-CN" altLang="zh-CN" sz="2400" dirty="0" smtClean="0"/>
          </a:p>
          <a:p>
            <a:pPr>
              <a:lnSpc>
                <a:spcPct val="150000"/>
              </a:lnSpc>
            </a:pPr>
            <a:endParaRPr lang="zh-CN" altLang="en-US" sz="2400" dirty="0"/>
          </a:p>
        </p:txBody>
      </p:sp>
      <p:sp>
        <p:nvSpPr>
          <p:cNvPr id="12" name="TextBox 11"/>
          <p:cNvSpPr txBox="1"/>
          <p:nvPr/>
        </p:nvSpPr>
        <p:spPr>
          <a:xfrm>
            <a:off x="5162196" y="843558"/>
            <a:ext cx="3649347" cy="720080"/>
          </a:xfrm>
          <a:prstGeom prst="rect">
            <a:avLst/>
          </a:prstGeom>
          <a:solidFill>
            <a:schemeClr val="accent6">
              <a:lumMod val="75000"/>
            </a:schemeClr>
          </a:solidFill>
        </p:spPr>
        <p:txBody>
          <a:bodyPr wrap="square" rtlCol="0" anchor="ctr">
            <a:normAutofit/>
          </a:bodyPr>
          <a:lstStyle/>
          <a:p>
            <a:pPr algn="dist"/>
            <a:r>
              <a:rPr lang="zh-CN" altLang="en-US" sz="2800" b="1" dirty="0" smtClean="0">
                <a:solidFill>
                  <a:schemeClr val="bg1">
                    <a:lumMod val="75000"/>
                  </a:schemeClr>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5199479" y="858277"/>
            <a:ext cx="3609418" cy="720080"/>
          </a:xfrm>
          <a:prstGeom prst="rect">
            <a:avLst/>
          </a:prstGeom>
          <a:noFill/>
        </p:spPr>
        <p:txBody>
          <a:bodyPr wrap="square" rtlCol="0" anchor="ctr">
            <a:normAutofit/>
          </a:bodyPr>
          <a:lstStyle/>
          <a:p>
            <a:pPr algn="dist"/>
            <a:r>
              <a:rPr lang="zh-CN" altLang="en-US" sz="2800" b="1" dirty="0" smtClean="0">
                <a:solidFill>
                  <a:schemeClr val="bg1"/>
                </a:solidFill>
                <a:latin typeface="微软雅黑" panose="020B0503020204020204" pitchFamily="34" charset="-122"/>
                <a:ea typeface="微软雅黑" panose="020B0503020204020204" pitchFamily="34" charset="-122"/>
              </a:rPr>
              <a:t>原账设置科目</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左箭头 13"/>
          <p:cNvSpPr/>
          <p:nvPr/>
        </p:nvSpPr>
        <p:spPr>
          <a:xfrm>
            <a:off x="3635896" y="2499742"/>
            <a:ext cx="1440160" cy="216024"/>
          </a:xfrm>
          <a:prstGeom prst="leftArrow">
            <a:avLst/>
          </a:prstGeom>
          <a:solidFill>
            <a:srgbClr val="FFC000"/>
          </a:solidFill>
          <a:ln>
            <a:solidFill>
              <a:srgbClr val="FF0000">
                <a:alpha val="8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699770"/>
            <a:ext cx="1706245" cy="858520"/>
          </a:xfrm>
          <a:prstGeom prst="halfFrame">
            <a:avLst>
              <a:gd name="adj1" fmla="val 12500"/>
              <a:gd name="adj2" fmla="val 13262"/>
            </a:avLst>
          </a:prstGeom>
          <a:solidFill>
            <a:srgbClr val="FF6E02"/>
          </a:solidFill>
        </p:spPr>
        <p:txBody>
          <a:bodyPr anchor="ctr">
            <a:normAutofit fontScale="97500"/>
          </a:bodyPr>
          <a:lstStyle/>
          <a:p>
            <a:pPr algn="l"/>
            <a:r>
              <a:rPr lang="zh-CN" altLang="en-US" sz="4800" b="1" smtClean="0">
                <a:latin typeface="微软雅黑" panose="020B0503020204020204" pitchFamily="34" charset="-122"/>
                <a:ea typeface="微软雅黑" panose="020B0503020204020204" pitchFamily="34" charset="-122"/>
              </a:rPr>
              <a:t> </a:t>
            </a:r>
            <a:endParaRPr lang="zh-CN" altLang="en-US" sz="4800" b="1" dirty="0">
              <a:solidFill>
                <a:schemeClr val="tx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11455" y="885825"/>
            <a:ext cx="2196000" cy="535305"/>
          </a:xfrm>
          <a:prstGeom prst="flowChartAlternateProcess">
            <a:avLst/>
          </a:prstGeom>
          <a:noFill/>
          <a:ln w="12700">
            <a:solidFill>
              <a:srgbClr val="FF5702"/>
            </a:solidFill>
          </a:ln>
          <a:effectLst/>
          <a:scene3d>
            <a:camera prst="orthographicFront"/>
            <a:lightRig rig="threePt" dir="t"/>
          </a:scene3d>
          <a:sp3d prstMaterial="plastic"/>
        </p:spPr>
        <p:txBody>
          <a:bodyPr wrap="square" rtlCol="0" anchor="ctr" anchorCtr="0">
            <a:noAutofit/>
          </a:bodyPr>
          <a:lstStyle/>
          <a:p>
            <a:pPr algn="ctr"/>
            <a:r>
              <a:rPr lang="zh-CN" altLang="en-US" sz="3200" spc="600" dirty="0" smtClean="0"/>
              <a:t>新旧衔接</a:t>
            </a:r>
            <a:endParaRPr lang="zh-CN" altLang="en-US" sz="3200" spc="600" dirty="0"/>
          </a:p>
        </p:txBody>
      </p:sp>
      <p:sp>
        <p:nvSpPr>
          <p:cNvPr id="15" name="TextBox 14"/>
          <p:cNvSpPr txBox="1"/>
          <p:nvPr/>
        </p:nvSpPr>
        <p:spPr>
          <a:xfrm>
            <a:off x="1043608" y="1491630"/>
            <a:ext cx="6264696" cy="3312368"/>
          </a:xfrm>
          <a:prstGeom prst="rect">
            <a:avLst/>
          </a:prstGeom>
          <a:noFill/>
        </p:spPr>
        <p:txBody>
          <a:bodyPr wrap="square" rtlCol="0">
            <a:normAutofit fontScale="92500" lnSpcReduction="10000"/>
          </a:bodyPr>
          <a:lstStyle/>
          <a:p>
            <a:r>
              <a:rPr lang="zh-CN" altLang="en-US" sz="2600" dirty="0" smtClean="0"/>
              <a:t>特别提示：</a:t>
            </a:r>
            <a:endParaRPr lang="en-US" altLang="zh-CN" sz="2600" dirty="0" smtClean="0"/>
          </a:p>
          <a:p>
            <a:r>
              <a:rPr lang="zh-CN" altLang="en-US" sz="3000" b="1" dirty="0" smtClean="0">
                <a:solidFill>
                  <a:srgbClr val="FF0000"/>
                </a:solidFill>
                <a:latin typeface="微软雅黑" panose="020B0503020204020204" pitchFamily="34" charset="-122"/>
                <a:ea typeface="微软雅黑" panose="020B0503020204020204" pitchFamily="34" charset="-122"/>
              </a:rPr>
              <a:t>     资产清查</a:t>
            </a:r>
            <a:endParaRPr lang="en-US" altLang="zh-CN" sz="3000" b="1" dirty="0" smtClean="0">
              <a:solidFill>
                <a:srgbClr val="FF0000"/>
              </a:solidFill>
              <a:latin typeface="微软雅黑" panose="020B0503020204020204" pitchFamily="34" charset="-122"/>
              <a:ea typeface="微软雅黑" panose="020B0503020204020204" pitchFamily="34" charset="-122"/>
            </a:endParaRPr>
          </a:p>
          <a:p>
            <a:r>
              <a:rPr lang="en-US" altLang="zh-CN" sz="2600" dirty="0" smtClean="0"/>
              <a:t>        </a:t>
            </a:r>
            <a:r>
              <a:rPr lang="zh-CN" altLang="en-US" sz="2600" dirty="0" smtClean="0"/>
              <a:t>固定资产总账与固定资产台账</a:t>
            </a:r>
            <a:endParaRPr lang="en-US" altLang="zh-CN" sz="2600" dirty="0" smtClean="0"/>
          </a:p>
          <a:p>
            <a:r>
              <a:rPr lang="en-US" altLang="zh-CN" sz="2600" dirty="0" smtClean="0"/>
              <a:t>                 </a:t>
            </a:r>
            <a:r>
              <a:rPr lang="zh-CN" altLang="en-US" sz="2600" dirty="0" smtClean="0"/>
              <a:t>总账余额   台账明细    总额一致</a:t>
            </a:r>
            <a:endParaRPr lang="en-US" altLang="zh-CN" sz="2600" dirty="0" smtClean="0"/>
          </a:p>
          <a:p>
            <a:r>
              <a:rPr lang="zh-CN" altLang="en-US" sz="2600" dirty="0" smtClean="0"/>
              <a:t>                 总账余额   台账明细     差额查询</a:t>
            </a:r>
            <a:endParaRPr lang="en-US" altLang="zh-CN" sz="2600" dirty="0" smtClean="0"/>
          </a:p>
          <a:p>
            <a:r>
              <a:rPr lang="en-US" altLang="zh-CN" sz="2600" dirty="0" smtClean="0"/>
              <a:t>         </a:t>
            </a:r>
            <a:r>
              <a:rPr lang="zh-CN" altLang="en-US" sz="2600" dirty="0" smtClean="0"/>
              <a:t>永续盘存     </a:t>
            </a:r>
            <a:endParaRPr lang="en-US" altLang="zh-CN" sz="2600" dirty="0" smtClean="0"/>
          </a:p>
          <a:p>
            <a:r>
              <a:rPr lang="en-US" altLang="zh-CN" sz="2600" dirty="0" smtClean="0"/>
              <a:t>                   </a:t>
            </a:r>
            <a:r>
              <a:rPr lang="zh-CN" altLang="en-US" sz="2600" dirty="0" smtClean="0"/>
              <a:t>盘亏</a:t>
            </a:r>
            <a:endParaRPr lang="en-US" altLang="zh-CN" sz="2600" dirty="0" smtClean="0"/>
          </a:p>
          <a:p>
            <a:r>
              <a:rPr lang="en-US" altLang="zh-CN" sz="2600" dirty="0" smtClean="0"/>
              <a:t>                   </a:t>
            </a:r>
            <a:r>
              <a:rPr lang="zh-CN" altLang="en-US" sz="2600" dirty="0" smtClean="0"/>
              <a:t>盘盈</a:t>
            </a:r>
            <a:r>
              <a:rPr lang="en-US" altLang="zh-CN" dirty="0" smtClean="0"/>
              <a:t>     </a:t>
            </a:r>
          </a:p>
          <a:p>
            <a:r>
              <a:rPr lang="zh-CN" altLang="zh-CN" sz="3800" b="1" dirty="0" smtClean="0">
                <a:solidFill>
                  <a:srgbClr val="FF0000"/>
                </a:solidFill>
              </a:rPr>
              <a:t>按规定报经批准</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16104"/>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8" name="副标题 7"/>
          <p:cNvSpPr>
            <a:spLocks noGrp="1"/>
          </p:cNvSpPr>
          <p:nvPr>
            <p:ph type="subTitle" idx="1"/>
          </p:nvPr>
        </p:nvSpPr>
        <p:spPr>
          <a:xfrm>
            <a:off x="1403648" y="1635646"/>
            <a:ext cx="6480720" cy="1512168"/>
          </a:xfrm>
        </p:spPr>
        <p:txBody>
          <a:bodyPr>
            <a:noAutofit/>
          </a:bodyPr>
          <a:lstStyle/>
          <a:p>
            <a:r>
              <a:rPr lang="zh-CN" altLang="en-US" sz="8800" b="1" spc="600" dirty="0" smtClean="0">
                <a:solidFill>
                  <a:schemeClr val="bg1">
                    <a:lumMod val="85000"/>
                  </a:schemeClr>
                </a:solidFill>
                <a:latin typeface="微软雅黑" panose="020B0503020204020204" pitchFamily="34" charset="-122"/>
                <a:ea typeface="微软雅黑" panose="020B0503020204020204" pitchFamily="34" charset="-122"/>
              </a:rPr>
              <a:t>感谢聆听</a:t>
            </a:r>
            <a:endParaRPr lang="zh-CN" altLang="en-US" sz="8800" b="1" spc="6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9" name="副标题 7"/>
          <p:cNvSpPr txBox="1"/>
          <p:nvPr/>
        </p:nvSpPr>
        <p:spPr>
          <a:xfrm>
            <a:off x="1457622" y="1666342"/>
            <a:ext cx="6480720" cy="151216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8800" b="1" i="0" u="none" strike="noStrike" kern="1200" cap="none" spc="600" normalizeH="0" baseline="0" noProof="0" dirty="0" smtClean="0">
                <a:ln>
                  <a:noFill/>
                </a:ln>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感谢聆听</a:t>
            </a:r>
            <a:endParaRPr kumimoji="0" lang="zh-CN" altLang="en-US" sz="8800" b="1" i="0" u="none" strike="noStrike" kern="1200" cap="none" spc="600" normalizeH="0" baseline="0" noProof="0" dirty="0">
              <a:ln>
                <a:noFill/>
              </a:ln>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pic>
        <p:nvPicPr>
          <p:cNvPr id="10" name="图片 9" descr="111.jpg"/>
          <p:cNvPicPr>
            <a:picLocks noChangeAspect="1"/>
          </p:cNvPicPr>
          <p:nvPr/>
        </p:nvPicPr>
        <p:blipFill>
          <a:blip r:embed="rId2" cstate="print"/>
          <a:stretch>
            <a:fillRect/>
          </a:stretch>
        </p:blipFill>
        <p:spPr>
          <a:xfrm>
            <a:off x="0" y="0"/>
            <a:ext cx="7596336" cy="5143500"/>
          </a:xfrm>
          <a:prstGeom prst="rect">
            <a:avLst/>
          </a:prstGeom>
        </p:spPr>
      </p:pic>
      <p:sp>
        <p:nvSpPr>
          <p:cNvPr id="11" name="TextBox 10"/>
          <p:cNvSpPr txBox="1"/>
          <p:nvPr/>
        </p:nvSpPr>
        <p:spPr>
          <a:xfrm>
            <a:off x="6228184" y="2931790"/>
            <a:ext cx="3168352" cy="2232248"/>
          </a:xfrm>
          <a:prstGeom prst="rect">
            <a:avLst/>
          </a:prstGeom>
          <a:noFill/>
        </p:spPr>
        <p:txBody>
          <a:bodyPr wrap="square" rtlCol="0">
            <a:normAutofit fontScale="77500" lnSpcReduction="20000"/>
          </a:bodyPr>
          <a:lstStyle/>
          <a:p>
            <a:pPr>
              <a:lnSpc>
                <a:spcPct val="150000"/>
              </a:lnSpc>
            </a:pPr>
            <a:r>
              <a:rPr lang="zh-CN" altLang="en-US" sz="2300" b="1" dirty="0" smtClean="0"/>
              <a:t>会计处：马     龙</a:t>
            </a:r>
            <a:endParaRPr lang="en-US" altLang="zh-CN" sz="2300" b="1" dirty="0" smtClean="0"/>
          </a:p>
          <a:p>
            <a:pPr>
              <a:lnSpc>
                <a:spcPct val="150000"/>
              </a:lnSpc>
            </a:pPr>
            <a:r>
              <a:rPr lang="zh-CN" altLang="en-US" sz="2300" b="1" dirty="0" smtClean="0"/>
              <a:t>电话：</a:t>
            </a:r>
            <a:r>
              <a:rPr lang="en-US" altLang="zh-CN" sz="2300" b="1" dirty="0" smtClean="0"/>
              <a:t>68936404</a:t>
            </a:r>
          </a:p>
          <a:p>
            <a:pPr>
              <a:lnSpc>
                <a:spcPct val="150000"/>
              </a:lnSpc>
            </a:pPr>
            <a:r>
              <a:rPr lang="en-US" altLang="zh-CN" sz="2300" b="1" dirty="0" smtClean="0"/>
              <a:t>QQ</a:t>
            </a:r>
            <a:r>
              <a:rPr lang="zh-CN" altLang="en-US" sz="2300" b="1" dirty="0" smtClean="0"/>
              <a:t>群：陕西内控建设 </a:t>
            </a:r>
            <a:endParaRPr lang="en-US" altLang="zh-CN" sz="2300" b="1" dirty="0" smtClean="0"/>
          </a:p>
          <a:p>
            <a:pPr>
              <a:lnSpc>
                <a:spcPct val="150000"/>
              </a:lnSpc>
            </a:pPr>
            <a:r>
              <a:rPr lang="en-US" altLang="zh-CN" sz="2300" b="1" dirty="0" smtClean="0"/>
              <a:t>             </a:t>
            </a:r>
            <a:r>
              <a:rPr lang="zh-CN" altLang="en-US" sz="2300" b="1" dirty="0" smtClean="0"/>
              <a:t>（</a:t>
            </a:r>
            <a:r>
              <a:rPr lang="en-US" altLang="zh-CN" sz="2300" b="1" dirty="0" smtClean="0"/>
              <a:t>647545619</a:t>
            </a:r>
            <a:r>
              <a:rPr lang="zh-CN" altLang="en-US" sz="2300" b="1" dirty="0" smtClean="0"/>
              <a:t>）</a:t>
            </a:r>
            <a:endParaRPr lang="en-US" altLang="zh-CN" sz="2300" b="1" dirty="0" smtClean="0"/>
          </a:p>
          <a:p>
            <a:pPr>
              <a:lnSpc>
                <a:spcPct val="150000"/>
              </a:lnSpc>
            </a:pPr>
            <a:r>
              <a:rPr lang="zh-CN" altLang="en-US" sz="2300" b="1" dirty="0" smtClean="0"/>
              <a:t>陕西会计网：</a:t>
            </a:r>
            <a:r>
              <a:rPr lang="en-US" altLang="zh-CN" sz="2300" b="1" dirty="0" smtClean="0"/>
              <a:t>http://snkj.sf.gov.cn/kjw</a:t>
            </a:r>
            <a:r>
              <a:rPr lang="en-US" altLang="zh-CN" b="1" dirty="0" smtClean="0"/>
              <a:t>/</a:t>
            </a:r>
            <a:endParaRPr lang="zh-CN" alt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nvGraphicFramePr>
        <p:xfrm>
          <a:off x="1446530" y="34925"/>
          <a:ext cx="7289165" cy="5044440"/>
        </p:xfrm>
        <a:graphic>
          <a:graphicData uri="http://schemas.openxmlformats.org/drawingml/2006/table">
            <a:tbl>
              <a:tblPr firstRow="1" bandRow="1">
                <a:tableStyleId>{5C22544A-7EE6-4342-B048-85BDC9FD1C3A}</a:tableStyleId>
              </a:tblPr>
              <a:tblGrid>
                <a:gridCol w="927100"/>
                <a:gridCol w="1276350"/>
                <a:gridCol w="845820"/>
                <a:gridCol w="983615"/>
                <a:gridCol w="1251585"/>
                <a:gridCol w="2004695"/>
              </a:tblGrid>
              <a:tr h="335280">
                <a:tc rowSpan="2">
                  <a:txBody>
                    <a:bodyPr/>
                    <a:lstStyle/>
                    <a:p>
                      <a:pPr indent="0" algn="ct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600" b="1">
                          <a:solidFill>
                            <a:srgbClr val="000000"/>
                          </a:solidFill>
                          <a:ea typeface="宋体" panose="02010600030101010101" pitchFamily="2" charset="-122"/>
                        </a:rPr>
                        <a:t>支出</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600" b="1">
                          <a:solidFill>
                            <a:srgbClr val="000000"/>
                          </a:solidFill>
                          <a:ea typeface="宋体" panose="02010600030101010101" pitchFamily="2" charset="-122"/>
                        </a:rPr>
                        <a:t>支出合计</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600" b="1">
                          <a:solidFill>
                            <a:srgbClr val="000000"/>
                          </a:solidFill>
                          <a:ea typeface="宋体" panose="02010600030101010101" pitchFamily="2" charset="-122"/>
                        </a:rPr>
                        <a:t>生活幸福指数</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3657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600" b="1">
                          <a:solidFill>
                            <a:srgbClr val="000000"/>
                          </a:solidFill>
                          <a:ea typeface="宋体" panose="02010600030101010101" pitchFamily="2" charset="-122"/>
                        </a:rPr>
                        <a:t>家庭生活</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学费</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旅游</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342900">
                <a:tc>
                  <a:txBody>
                    <a:bodyPr/>
                    <a:lstStyle/>
                    <a:p>
                      <a:pPr indent="0" algn="ctr">
                        <a:buNone/>
                      </a:pPr>
                      <a:r>
                        <a:rPr lang="zh-CN" sz="1400" b="1">
                          <a:solidFill>
                            <a:srgbClr val="000000"/>
                          </a:solidFill>
                          <a:ea typeface="宋体" panose="02010600030101010101" pitchFamily="2" charset="-122"/>
                        </a:rPr>
                        <a:t>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r h="335280">
                <a:tc>
                  <a:txBody>
                    <a:bodyPr/>
                    <a:lstStyle/>
                    <a:p>
                      <a:pPr indent="0" algn="ctr">
                        <a:buNone/>
                      </a:pPr>
                      <a:r>
                        <a:rPr lang="zh-CN" sz="1400" b="1">
                          <a:solidFill>
                            <a:srgbClr val="000000"/>
                          </a:solidFill>
                          <a:ea typeface="宋体" panose="02010600030101010101" pitchFamily="2" charset="-122"/>
                        </a:rPr>
                        <a:t>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3月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4月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r h="335280">
                <a:tc>
                  <a:txBody>
                    <a:bodyPr/>
                    <a:lstStyle/>
                    <a:p>
                      <a:pPr indent="0" algn="ctr">
                        <a:buNone/>
                      </a:pPr>
                      <a:r>
                        <a:rPr lang="zh-CN" sz="1400" b="1">
                          <a:solidFill>
                            <a:srgbClr val="000000"/>
                          </a:solidFill>
                          <a:ea typeface="宋体" panose="02010600030101010101" pitchFamily="2" charset="-122"/>
                        </a:rPr>
                        <a:t>5月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r h="422275">
                <a:tc>
                  <a:txBody>
                    <a:bodyPr/>
                    <a:lstStyle/>
                    <a:p>
                      <a:pPr indent="0" algn="ctr">
                        <a:buNone/>
                      </a:pPr>
                      <a:r>
                        <a:rPr lang="zh-CN" sz="1400" b="1">
                          <a:solidFill>
                            <a:srgbClr val="000000"/>
                          </a:solidFill>
                          <a:ea typeface="宋体" panose="02010600030101010101" pitchFamily="2" charset="-122"/>
                        </a:rPr>
                        <a:t>6月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r h="335280">
                <a:tc>
                  <a:txBody>
                    <a:bodyPr/>
                    <a:lstStyle/>
                    <a:p>
                      <a:pPr indent="0" algn="ctr">
                        <a:buNone/>
                      </a:pPr>
                      <a:r>
                        <a:rPr lang="zh-CN" sz="1400" b="1">
                          <a:solidFill>
                            <a:srgbClr val="000000"/>
                          </a:solidFill>
                          <a:ea typeface="宋体" panose="02010600030101010101" pitchFamily="2" charset="-122"/>
                        </a:rPr>
                        <a:t>7月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9095">
                <a:tc>
                  <a:txBody>
                    <a:bodyPr/>
                    <a:lstStyle/>
                    <a:p>
                      <a:pPr indent="0" algn="ctr">
                        <a:buNone/>
                      </a:pPr>
                      <a:r>
                        <a:rPr lang="zh-CN" sz="1400" b="1">
                          <a:solidFill>
                            <a:srgbClr val="000000"/>
                          </a:solidFill>
                          <a:ea typeface="宋体" panose="02010600030101010101" pitchFamily="2" charset="-122"/>
                        </a:rPr>
                        <a:t>8月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18000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21150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5440">
                <a:tc>
                  <a:txBody>
                    <a:bodyPr/>
                    <a:lstStyle/>
                    <a:p>
                      <a:pPr indent="0" algn="ctr">
                        <a:buNone/>
                      </a:pPr>
                      <a:r>
                        <a:rPr lang="zh-CN" sz="1400" b="1">
                          <a:solidFill>
                            <a:srgbClr val="000000"/>
                          </a:solidFill>
                          <a:ea typeface="宋体" panose="02010600030101010101" pitchFamily="2" charset="-122"/>
                        </a:rPr>
                        <a:t>9月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915">
                <a:tc>
                  <a:txBody>
                    <a:bodyPr/>
                    <a:lstStyle/>
                    <a:p>
                      <a:pPr indent="0" algn="ctr">
                        <a:buNone/>
                      </a:pPr>
                      <a:r>
                        <a:rPr lang="zh-CN" sz="1400" b="1">
                          <a:solidFill>
                            <a:srgbClr val="000000"/>
                          </a:solidFill>
                          <a:ea typeface="宋体" panose="02010600030101010101" pitchFamily="2" charset="-122"/>
                        </a:rPr>
                        <a:t>10月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r h="335280">
                <a:tc>
                  <a:txBody>
                    <a:bodyPr/>
                    <a:lstStyle/>
                    <a:p>
                      <a:pPr indent="0" algn="ctr">
                        <a:buNone/>
                      </a:pPr>
                      <a:r>
                        <a:rPr lang="zh-CN" sz="1400" b="1">
                          <a:solidFill>
                            <a:srgbClr val="000000"/>
                          </a:solidFill>
                          <a:ea typeface="宋体" panose="02010600030101010101" pitchFamily="2" charset="-122"/>
                        </a:rPr>
                        <a:t>11月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r h="335280">
                <a:tc>
                  <a:txBody>
                    <a:bodyPr/>
                    <a:lstStyle/>
                    <a:p>
                      <a:pPr indent="0" algn="ctr">
                        <a:buNone/>
                      </a:pPr>
                      <a:r>
                        <a:rPr lang="zh-CN" sz="1400" b="1">
                          <a:solidFill>
                            <a:srgbClr val="000000"/>
                          </a:solidFill>
                          <a:ea typeface="宋体" panose="02010600030101010101" pitchFamily="2" charset="-122"/>
                        </a:rPr>
                        <a:t>12月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c>
                  <a:txBody>
                    <a:bodyPr/>
                    <a:lstStyle/>
                    <a:p>
                      <a:pPr indent="0" algn="ctr">
                        <a:buNone/>
                      </a:pPr>
                      <a:endParaRPr lang="en-US" altLang="en-US" sz="1400" b="1" dirty="0">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6">
                        <a:lumMod val="60000"/>
                        <a:lumOff val="40000"/>
                      </a:schemeClr>
                    </a:solidFill>
                  </a:tcPr>
                </a:tc>
              </a:tr>
            </a:tbl>
          </a:graphicData>
        </a:graphic>
      </p:graphicFrame>
      <p:grpSp>
        <p:nvGrpSpPr>
          <p:cNvPr id="33" name="组合 32"/>
          <p:cNvGrpSpPr/>
          <p:nvPr/>
        </p:nvGrpSpPr>
        <p:grpSpPr>
          <a:xfrm>
            <a:off x="6814185" y="930275"/>
            <a:ext cx="493395" cy="4154805"/>
            <a:chOff x="10731" y="1465"/>
            <a:chExt cx="777" cy="6543"/>
          </a:xfrm>
        </p:grpSpPr>
        <p:pic>
          <p:nvPicPr>
            <p:cNvPr id="6" name="图片 5"/>
            <p:cNvPicPr>
              <a:picLocks noChangeAspect="1"/>
            </p:cNvPicPr>
            <p:nvPr/>
          </p:nvPicPr>
          <p:blipFill>
            <a:blip r:embed="rId2" cstate="print"/>
            <a:stretch>
              <a:fillRect/>
            </a:stretch>
          </p:blipFill>
          <p:spPr>
            <a:xfrm>
              <a:off x="10731" y="1466"/>
              <a:ext cx="441" cy="467"/>
            </a:xfrm>
            <a:prstGeom prst="rect">
              <a:avLst/>
            </a:prstGeom>
          </p:spPr>
        </p:pic>
        <p:pic>
          <p:nvPicPr>
            <p:cNvPr id="10" name="图片 9"/>
            <p:cNvPicPr>
              <a:picLocks noChangeAspect="1"/>
            </p:cNvPicPr>
            <p:nvPr/>
          </p:nvPicPr>
          <p:blipFill>
            <a:blip r:embed="rId2" cstate="print"/>
            <a:stretch>
              <a:fillRect/>
            </a:stretch>
          </p:blipFill>
          <p:spPr>
            <a:xfrm>
              <a:off x="10731" y="3594"/>
              <a:ext cx="441" cy="467"/>
            </a:xfrm>
            <a:prstGeom prst="rect">
              <a:avLst/>
            </a:prstGeom>
          </p:spPr>
        </p:pic>
        <p:pic>
          <p:nvPicPr>
            <p:cNvPr id="11" name="图片 10"/>
            <p:cNvPicPr>
              <a:picLocks noChangeAspect="1"/>
            </p:cNvPicPr>
            <p:nvPr/>
          </p:nvPicPr>
          <p:blipFill>
            <a:blip r:embed="rId2" cstate="print"/>
            <a:stretch>
              <a:fillRect/>
            </a:stretch>
          </p:blipFill>
          <p:spPr>
            <a:xfrm>
              <a:off x="10731" y="4176"/>
              <a:ext cx="441" cy="467"/>
            </a:xfrm>
            <a:prstGeom prst="rect">
              <a:avLst/>
            </a:prstGeom>
          </p:spPr>
        </p:pic>
        <p:pic>
          <p:nvPicPr>
            <p:cNvPr id="13" name="图片 12"/>
            <p:cNvPicPr>
              <a:picLocks noChangeAspect="1"/>
            </p:cNvPicPr>
            <p:nvPr/>
          </p:nvPicPr>
          <p:blipFill>
            <a:blip r:embed="rId2" cstate="print"/>
            <a:stretch>
              <a:fillRect/>
            </a:stretch>
          </p:blipFill>
          <p:spPr>
            <a:xfrm>
              <a:off x="10731" y="6459"/>
              <a:ext cx="441" cy="467"/>
            </a:xfrm>
            <a:prstGeom prst="rect">
              <a:avLst/>
            </a:prstGeom>
          </p:spPr>
        </p:pic>
        <p:pic>
          <p:nvPicPr>
            <p:cNvPr id="14" name="图片 13"/>
            <p:cNvPicPr>
              <a:picLocks noChangeAspect="1"/>
            </p:cNvPicPr>
            <p:nvPr/>
          </p:nvPicPr>
          <p:blipFill>
            <a:blip r:embed="rId2" cstate="print"/>
            <a:stretch>
              <a:fillRect/>
            </a:stretch>
          </p:blipFill>
          <p:spPr>
            <a:xfrm>
              <a:off x="10731" y="6966"/>
              <a:ext cx="441" cy="467"/>
            </a:xfrm>
            <a:prstGeom prst="rect">
              <a:avLst/>
            </a:prstGeom>
          </p:spPr>
        </p:pic>
        <p:pic>
          <p:nvPicPr>
            <p:cNvPr id="15" name="图片 14"/>
            <p:cNvPicPr>
              <a:picLocks noChangeAspect="1"/>
            </p:cNvPicPr>
            <p:nvPr/>
          </p:nvPicPr>
          <p:blipFill>
            <a:blip r:embed="rId2" cstate="print"/>
            <a:stretch>
              <a:fillRect/>
            </a:stretch>
          </p:blipFill>
          <p:spPr>
            <a:xfrm>
              <a:off x="10731" y="7520"/>
              <a:ext cx="441" cy="467"/>
            </a:xfrm>
            <a:prstGeom prst="rect">
              <a:avLst/>
            </a:prstGeom>
          </p:spPr>
        </p:pic>
        <p:pic>
          <p:nvPicPr>
            <p:cNvPr id="18" name="图片 17"/>
            <p:cNvPicPr>
              <a:picLocks noChangeAspect="1"/>
            </p:cNvPicPr>
            <p:nvPr/>
          </p:nvPicPr>
          <p:blipFill>
            <a:blip r:embed="rId2" cstate="print"/>
            <a:stretch>
              <a:fillRect/>
            </a:stretch>
          </p:blipFill>
          <p:spPr>
            <a:xfrm>
              <a:off x="10731" y="3044"/>
              <a:ext cx="441" cy="467"/>
            </a:xfrm>
            <a:prstGeom prst="rect">
              <a:avLst/>
            </a:prstGeom>
          </p:spPr>
        </p:pic>
        <p:sp>
          <p:nvSpPr>
            <p:cNvPr id="8" name="文本框 7"/>
            <p:cNvSpPr txBox="1"/>
            <p:nvPr/>
          </p:nvSpPr>
          <p:spPr>
            <a:xfrm>
              <a:off x="11104" y="1465"/>
              <a:ext cx="404" cy="442"/>
            </a:xfrm>
            <a:prstGeom prst="rect">
              <a:avLst/>
            </a:prstGeom>
            <a:noFill/>
          </p:spPr>
          <p:txBody>
            <a:bodyPr wrap="square" rtlCol="0">
              <a:normAutofit fontScale="75000" lnSpcReduction="10000"/>
            </a:bodyPr>
            <a:lstStyle/>
            <a:p>
              <a:r>
                <a:rPr lang="en-US" altLang="zh-CN" dirty="0"/>
                <a:t>1</a:t>
              </a:r>
            </a:p>
          </p:txBody>
        </p:sp>
        <p:sp>
          <p:nvSpPr>
            <p:cNvPr id="9" name="文本框 8"/>
            <p:cNvSpPr txBox="1"/>
            <p:nvPr/>
          </p:nvSpPr>
          <p:spPr>
            <a:xfrm>
              <a:off x="11104" y="3619"/>
              <a:ext cx="404" cy="442"/>
            </a:xfrm>
            <a:prstGeom prst="rect">
              <a:avLst/>
            </a:prstGeom>
            <a:noFill/>
          </p:spPr>
          <p:txBody>
            <a:bodyPr wrap="square" rtlCol="0">
              <a:normAutofit fontScale="75000" lnSpcReduction="10000"/>
            </a:bodyPr>
            <a:lstStyle/>
            <a:p>
              <a:r>
                <a:rPr lang="en-US" altLang="zh-CN" dirty="0"/>
                <a:t>1</a:t>
              </a:r>
            </a:p>
          </p:txBody>
        </p:sp>
        <p:sp>
          <p:nvSpPr>
            <p:cNvPr id="12" name="文本框 11"/>
            <p:cNvSpPr txBox="1"/>
            <p:nvPr/>
          </p:nvSpPr>
          <p:spPr>
            <a:xfrm>
              <a:off x="11100" y="4213"/>
              <a:ext cx="404" cy="442"/>
            </a:xfrm>
            <a:prstGeom prst="rect">
              <a:avLst/>
            </a:prstGeom>
            <a:noFill/>
          </p:spPr>
          <p:txBody>
            <a:bodyPr wrap="square" rtlCol="0">
              <a:normAutofit fontScale="75000" lnSpcReduction="10000"/>
            </a:bodyPr>
            <a:lstStyle/>
            <a:p>
              <a:r>
                <a:rPr lang="en-US" altLang="zh-CN" dirty="0"/>
                <a:t>1</a:t>
              </a:r>
            </a:p>
          </p:txBody>
        </p:sp>
        <p:sp>
          <p:nvSpPr>
            <p:cNvPr id="16" name="文本框 15"/>
            <p:cNvSpPr txBox="1"/>
            <p:nvPr/>
          </p:nvSpPr>
          <p:spPr>
            <a:xfrm>
              <a:off x="11097" y="6524"/>
              <a:ext cx="404" cy="442"/>
            </a:xfrm>
            <a:prstGeom prst="rect">
              <a:avLst/>
            </a:prstGeom>
            <a:noFill/>
          </p:spPr>
          <p:txBody>
            <a:bodyPr wrap="square" rtlCol="0">
              <a:normAutofit fontScale="75000" lnSpcReduction="10000"/>
            </a:bodyPr>
            <a:lstStyle/>
            <a:p>
              <a:r>
                <a:rPr lang="en-US" altLang="zh-CN" dirty="0"/>
                <a:t>1</a:t>
              </a:r>
            </a:p>
          </p:txBody>
        </p:sp>
        <p:sp>
          <p:nvSpPr>
            <p:cNvPr id="19" name="文本框 18"/>
            <p:cNvSpPr txBox="1"/>
            <p:nvPr/>
          </p:nvSpPr>
          <p:spPr>
            <a:xfrm>
              <a:off x="11068" y="6991"/>
              <a:ext cx="404" cy="442"/>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11100" y="3057"/>
              <a:ext cx="404" cy="442"/>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11095" y="7566"/>
              <a:ext cx="404" cy="442"/>
            </a:xfrm>
            <a:prstGeom prst="rect">
              <a:avLst/>
            </a:prstGeom>
            <a:noFill/>
          </p:spPr>
          <p:txBody>
            <a:bodyPr wrap="square" rtlCol="0">
              <a:normAutofit fontScale="75000" lnSpcReduction="10000"/>
            </a:bodyPr>
            <a:lstStyle/>
            <a:p>
              <a:r>
                <a:rPr lang="en-US" altLang="zh-CN" dirty="0"/>
                <a:t>1</a:t>
              </a:r>
            </a:p>
          </p:txBody>
        </p:sp>
      </p:grpSp>
      <p:grpSp>
        <p:nvGrpSpPr>
          <p:cNvPr id="34" name="组合 33"/>
          <p:cNvGrpSpPr/>
          <p:nvPr/>
        </p:nvGrpSpPr>
        <p:grpSpPr>
          <a:xfrm>
            <a:off x="7212965" y="1584960"/>
            <a:ext cx="706120" cy="2586990"/>
            <a:chOff x="11359" y="2496"/>
            <a:chExt cx="1112" cy="4074"/>
          </a:xfrm>
        </p:grpSpPr>
        <p:pic>
          <p:nvPicPr>
            <p:cNvPr id="22" name="图片 21"/>
            <p:cNvPicPr>
              <a:picLocks noChangeAspect="1"/>
            </p:cNvPicPr>
            <p:nvPr/>
          </p:nvPicPr>
          <p:blipFill>
            <a:blip r:embed="rId3" cstate="print"/>
            <a:stretch>
              <a:fillRect/>
            </a:stretch>
          </p:blipFill>
          <p:spPr>
            <a:xfrm>
              <a:off x="11385" y="2496"/>
              <a:ext cx="708" cy="711"/>
            </a:xfrm>
            <a:prstGeom prst="rect">
              <a:avLst/>
            </a:prstGeom>
          </p:spPr>
        </p:pic>
        <p:pic>
          <p:nvPicPr>
            <p:cNvPr id="23" name="图片 22"/>
            <p:cNvPicPr>
              <a:picLocks noChangeAspect="1"/>
            </p:cNvPicPr>
            <p:nvPr/>
          </p:nvPicPr>
          <p:blipFill>
            <a:blip r:embed="rId3" cstate="print"/>
            <a:stretch>
              <a:fillRect/>
            </a:stretch>
          </p:blipFill>
          <p:spPr>
            <a:xfrm>
              <a:off x="11359" y="5860"/>
              <a:ext cx="708" cy="711"/>
            </a:xfrm>
            <a:prstGeom prst="rect">
              <a:avLst/>
            </a:prstGeom>
          </p:spPr>
        </p:pic>
        <p:sp>
          <p:nvSpPr>
            <p:cNvPr id="29" name="文本框 28"/>
            <p:cNvSpPr txBox="1"/>
            <p:nvPr/>
          </p:nvSpPr>
          <p:spPr>
            <a:xfrm>
              <a:off x="12016" y="6017"/>
              <a:ext cx="404" cy="442"/>
            </a:xfrm>
            <a:prstGeom prst="rect">
              <a:avLst/>
            </a:prstGeom>
            <a:noFill/>
          </p:spPr>
          <p:txBody>
            <a:bodyPr wrap="square" rtlCol="0">
              <a:normAutofit fontScale="75000" lnSpcReduction="10000"/>
            </a:bodyPr>
            <a:lstStyle/>
            <a:p>
              <a:r>
                <a:rPr lang="en-US" altLang="zh-CN" dirty="0"/>
                <a:t>0</a:t>
              </a:r>
            </a:p>
          </p:txBody>
        </p:sp>
        <p:sp>
          <p:nvSpPr>
            <p:cNvPr id="30" name="文本框 29"/>
            <p:cNvSpPr txBox="1"/>
            <p:nvPr/>
          </p:nvSpPr>
          <p:spPr>
            <a:xfrm>
              <a:off x="12067" y="2527"/>
              <a:ext cx="404" cy="442"/>
            </a:xfrm>
            <a:prstGeom prst="rect">
              <a:avLst/>
            </a:prstGeom>
            <a:noFill/>
          </p:spPr>
          <p:txBody>
            <a:bodyPr wrap="square" rtlCol="0">
              <a:normAutofit fontScale="75000" lnSpcReduction="10000"/>
            </a:bodyPr>
            <a:lstStyle/>
            <a:p>
              <a:r>
                <a:rPr lang="en-US" altLang="zh-CN" dirty="0"/>
                <a:t>0</a:t>
              </a:r>
            </a:p>
          </p:txBody>
        </p:sp>
      </p:grpSp>
      <p:grpSp>
        <p:nvGrpSpPr>
          <p:cNvPr id="38" name="组合 37"/>
          <p:cNvGrpSpPr/>
          <p:nvPr/>
        </p:nvGrpSpPr>
        <p:grpSpPr>
          <a:xfrm>
            <a:off x="7717155" y="1227455"/>
            <a:ext cx="600710" cy="2120900"/>
            <a:chOff x="12153" y="1933"/>
            <a:chExt cx="946" cy="3340"/>
          </a:xfrm>
        </p:grpSpPr>
        <p:pic>
          <p:nvPicPr>
            <p:cNvPr id="31" name="图片 30"/>
            <p:cNvPicPr>
              <a:picLocks noChangeAspect="1"/>
            </p:cNvPicPr>
            <p:nvPr/>
          </p:nvPicPr>
          <p:blipFill>
            <a:blip r:embed="rId4" cstate="print"/>
            <a:stretch>
              <a:fillRect/>
            </a:stretch>
          </p:blipFill>
          <p:spPr>
            <a:xfrm>
              <a:off x="12153" y="1946"/>
              <a:ext cx="542" cy="550"/>
            </a:xfrm>
            <a:prstGeom prst="rect">
              <a:avLst/>
            </a:prstGeom>
          </p:spPr>
        </p:pic>
        <p:pic>
          <p:nvPicPr>
            <p:cNvPr id="32" name="图片 31"/>
            <p:cNvPicPr>
              <a:picLocks noChangeAspect="1"/>
            </p:cNvPicPr>
            <p:nvPr/>
          </p:nvPicPr>
          <p:blipFill>
            <a:blip r:embed="rId4" cstate="print"/>
            <a:stretch>
              <a:fillRect/>
            </a:stretch>
          </p:blipFill>
          <p:spPr>
            <a:xfrm>
              <a:off x="12153" y="4723"/>
              <a:ext cx="542" cy="550"/>
            </a:xfrm>
            <a:prstGeom prst="rect">
              <a:avLst/>
            </a:prstGeom>
          </p:spPr>
        </p:pic>
        <p:sp>
          <p:nvSpPr>
            <p:cNvPr id="35" name="文本框 34"/>
            <p:cNvSpPr txBox="1"/>
            <p:nvPr/>
          </p:nvSpPr>
          <p:spPr>
            <a:xfrm>
              <a:off x="12695" y="1933"/>
              <a:ext cx="404" cy="466"/>
            </a:xfrm>
            <a:prstGeom prst="rect">
              <a:avLst/>
            </a:prstGeom>
            <a:noFill/>
          </p:spPr>
          <p:txBody>
            <a:bodyPr wrap="square" rtlCol="0">
              <a:normAutofit fontScale="75000" lnSpcReduction="10000"/>
            </a:bodyPr>
            <a:lstStyle/>
            <a:p>
              <a:r>
                <a:rPr lang="en-US" altLang="zh-CN" dirty="0"/>
                <a:t>2</a:t>
              </a:r>
            </a:p>
          </p:txBody>
        </p:sp>
        <p:sp>
          <p:nvSpPr>
            <p:cNvPr id="36" name="文本框 35"/>
            <p:cNvSpPr txBox="1"/>
            <p:nvPr/>
          </p:nvSpPr>
          <p:spPr>
            <a:xfrm>
              <a:off x="12617" y="4765"/>
              <a:ext cx="404" cy="466"/>
            </a:xfrm>
            <a:prstGeom prst="rect">
              <a:avLst/>
            </a:prstGeom>
            <a:noFill/>
          </p:spPr>
          <p:txBody>
            <a:bodyPr wrap="square" rtlCol="0">
              <a:normAutofit fontScale="75000" lnSpcReduction="10000"/>
            </a:bodyPr>
            <a:lstStyle/>
            <a:p>
              <a:r>
                <a:rPr lang="en-US" altLang="zh-CN" dirty="0"/>
                <a:t>2</a:t>
              </a:r>
            </a:p>
          </p:txBody>
        </p:sp>
      </p:grpSp>
      <p:grpSp>
        <p:nvGrpSpPr>
          <p:cNvPr id="39" name="组合 38"/>
          <p:cNvGrpSpPr/>
          <p:nvPr/>
        </p:nvGrpSpPr>
        <p:grpSpPr>
          <a:xfrm>
            <a:off x="8150225" y="3176905"/>
            <a:ext cx="746125" cy="633095"/>
            <a:chOff x="12835" y="5003"/>
            <a:chExt cx="1175" cy="997"/>
          </a:xfrm>
        </p:grpSpPr>
        <p:pic>
          <p:nvPicPr>
            <p:cNvPr id="20" name="图片 19"/>
            <p:cNvPicPr>
              <a:picLocks noChangeAspect="1"/>
            </p:cNvPicPr>
            <p:nvPr/>
          </p:nvPicPr>
          <p:blipFill>
            <a:blip r:embed="rId5" cstate="print"/>
            <a:stretch>
              <a:fillRect/>
            </a:stretch>
          </p:blipFill>
          <p:spPr>
            <a:xfrm>
              <a:off x="12835" y="5082"/>
              <a:ext cx="982" cy="918"/>
            </a:xfrm>
            <a:prstGeom prst="rect">
              <a:avLst/>
            </a:prstGeom>
          </p:spPr>
        </p:pic>
        <p:sp>
          <p:nvSpPr>
            <p:cNvPr id="37" name="文本框 36"/>
            <p:cNvSpPr txBox="1"/>
            <p:nvPr/>
          </p:nvSpPr>
          <p:spPr>
            <a:xfrm>
              <a:off x="13606" y="5003"/>
              <a:ext cx="404" cy="466"/>
            </a:xfrm>
            <a:prstGeom prst="rect">
              <a:avLst/>
            </a:prstGeom>
            <a:noFill/>
          </p:spPr>
          <p:txBody>
            <a:bodyPr wrap="square" rtlCol="0">
              <a:normAutofit fontScale="75000" lnSpcReduction="10000"/>
            </a:bodyPr>
            <a:lstStyle/>
            <a:p>
              <a:r>
                <a:rPr lang="en-US" altLang="zh-CN" dirty="0"/>
                <a:t>3</a:t>
              </a:r>
            </a:p>
          </p:txBody>
        </p:sp>
      </p:gr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16104"/>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938716"/>
            <a:ext cx="2411760" cy="1026114"/>
          </a:xfrm>
          <a:prstGeom prst="homePlate">
            <a:avLst>
              <a:gd name="adj" fmla="val 23913"/>
            </a:avLst>
          </a:prstGeom>
          <a:solidFill>
            <a:srgbClr val="FF6E02"/>
          </a:solidFill>
        </p:spPr>
        <p:txBody>
          <a:bodyPr anchor="ctr">
            <a:normAutofit/>
          </a:bodyPr>
          <a:lstStyle/>
          <a:p>
            <a:pPr algn="l"/>
            <a:r>
              <a:rPr lang="zh-CN" altLang="en-US" sz="4800" b="1" dirty="0" smtClean="0">
                <a:latin typeface="微软雅黑" panose="020B0503020204020204" pitchFamily="34" charset="-122"/>
                <a:ea typeface="微软雅黑" panose="020B0503020204020204" pitchFamily="34" charset="-122"/>
              </a:rPr>
              <a:t> </a:t>
            </a:r>
            <a:r>
              <a:rPr lang="zh-CN" altLang="en-US" sz="5400" b="1" dirty="0" smtClean="0">
                <a:solidFill>
                  <a:schemeClr val="tx1"/>
                </a:solidFill>
                <a:latin typeface="微软雅黑" panose="020B0503020204020204" pitchFamily="34" charset="-122"/>
                <a:ea typeface="微软雅黑" panose="020B0503020204020204" pitchFamily="34" charset="-122"/>
              </a:rPr>
              <a:t>例：</a:t>
            </a:r>
            <a:r>
              <a:rPr lang="en-US" altLang="zh-CN" sz="4000" b="1" dirty="0" smtClean="0">
                <a:solidFill>
                  <a:schemeClr val="tx1"/>
                </a:solidFill>
                <a:latin typeface="微软雅黑" panose="020B0503020204020204" pitchFamily="34" charset="-122"/>
                <a:ea typeface="微软雅黑" panose="020B0503020204020204" pitchFamily="34" charset="-122"/>
              </a:rPr>
              <a:t>3</a:t>
            </a:r>
            <a:endParaRPr lang="zh-CN" altLang="en-US" sz="40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218500" y="963666"/>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3</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1835696" y="2149832"/>
            <a:ext cx="5472608" cy="1518881"/>
          </a:xfrm>
          <a:prstGeom prst="flowChartAlternateProcess">
            <a:avLst/>
          </a:prstGeom>
          <a:noFill/>
          <a:ln w="12700">
            <a:solidFill>
              <a:srgbClr val="FF6E02"/>
            </a:solidFill>
          </a:ln>
        </p:spPr>
        <p:txBody>
          <a:bodyPr wrap="square" rtlCol="0" anchor="b">
            <a:spAutoFit/>
          </a:bodyPr>
          <a:lstStyle/>
          <a:p>
            <a:pPr algn="ctr"/>
            <a:endParaRPr lang="en-US" altLang="zh-CN" sz="2000" b="1" dirty="0" smtClean="0">
              <a:latin typeface="微软雅黑" panose="020B0503020204020204" pitchFamily="34" charset="-122"/>
              <a:ea typeface="微软雅黑" panose="020B0503020204020204" pitchFamily="34" charset="-122"/>
            </a:endParaRPr>
          </a:p>
          <a:p>
            <a:pPr algn="ctr"/>
            <a:r>
              <a:rPr lang="zh-CN" altLang="en-US" sz="4400" b="1" dirty="0" smtClean="0">
                <a:latin typeface="微软雅黑" panose="020B0503020204020204" pitchFamily="34" charset="-122"/>
                <a:ea typeface="微软雅黑" panose="020B0503020204020204" pitchFamily="34" charset="-122"/>
              </a:rPr>
              <a:t>看  病  买  药</a:t>
            </a:r>
            <a:endParaRPr lang="en-US" altLang="zh-CN" sz="4400" b="1" dirty="0" smtClean="0">
              <a:latin typeface="微软雅黑" panose="020B0503020204020204" pitchFamily="34" charset="-122"/>
              <a:ea typeface="微软雅黑" panose="020B0503020204020204" pitchFamily="34" charset="-122"/>
            </a:endParaRPr>
          </a:p>
          <a:p>
            <a:pPr algn="ctr"/>
            <a:endParaRPr lang="zh-CN" altLang="en-US" sz="20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480"/>
            <a:ext cx="7056784" cy="540060"/>
          </a:xfrm>
        </p:spPr>
        <p:txBody>
          <a:bodyPr>
            <a:normAutofit/>
          </a:bodyPr>
          <a:lstStyle/>
          <a:p>
            <a:pPr algn="l"/>
            <a:r>
              <a:rPr lang="zh-CN" altLang="en-US" sz="2800" b="1" dirty="0" smtClean="0">
                <a:latin typeface="微软雅黑" panose="020B0503020204020204" pitchFamily="34" charset="-122"/>
                <a:ea typeface="微软雅黑" panose="020B0503020204020204" pitchFamily="34" charset="-122"/>
              </a:rPr>
              <a:t>  政府会计改革</a:t>
            </a:r>
            <a:r>
              <a:rPr lang="en-US" altLang="zh-CN" sz="2800" b="1" dirty="0" smtClean="0">
                <a:latin typeface="微软雅黑" panose="020B0503020204020204" pitchFamily="34" charset="-122"/>
                <a:ea typeface="微软雅黑" panose="020B0503020204020204" pitchFamily="34" charset="-122"/>
              </a:rPr>
              <a:t>——</a:t>
            </a:r>
            <a:r>
              <a:rPr lang="zh-CN" altLang="en-US" sz="2800" b="1" dirty="0" smtClean="0">
                <a:latin typeface="微软雅黑" panose="020B0503020204020204" pitchFamily="34" charset="-122"/>
                <a:ea typeface="微软雅黑" panose="020B0503020204020204" pitchFamily="34" charset="-122"/>
              </a:rPr>
              <a:t>固定资产</a:t>
            </a:r>
            <a:endParaRPr lang="zh-CN" altLang="en-US" sz="2800" b="1" dirty="0">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511736" y="699542"/>
            <a:ext cx="6480720" cy="0"/>
          </a:xfrm>
          <a:prstGeom prst="line">
            <a:avLst/>
          </a:prstGeom>
          <a:ln>
            <a:solidFill>
              <a:srgbClr val="FF4B02"/>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idx="1"/>
          </p:nvPr>
        </p:nvSpPr>
        <p:spPr>
          <a:xfrm>
            <a:off x="0" y="783125"/>
            <a:ext cx="2267744" cy="1026114"/>
          </a:xfrm>
          <a:prstGeom prst="homePlate">
            <a:avLst>
              <a:gd name="adj" fmla="val 19401"/>
            </a:avLst>
          </a:prstGeom>
          <a:solidFill>
            <a:srgbClr val="FF6E02"/>
          </a:solidFill>
        </p:spPr>
        <p:txBody>
          <a:bodyPr anchor="ctr">
            <a:normAutofit/>
          </a:bodyPr>
          <a:lstStyle/>
          <a:p>
            <a:pPr algn="l"/>
            <a:r>
              <a:rPr lang="zh-CN" altLang="en-US" sz="4800" b="1" dirty="0" smtClean="0">
                <a:latin typeface="微软雅黑" panose="020B0503020204020204" pitchFamily="34" charset="-122"/>
                <a:ea typeface="微软雅黑" panose="020B0503020204020204" pitchFamily="34" charset="-122"/>
              </a:rPr>
              <a:t> </a:t>
            </a:r>
            <a:r>
              <a:rPr lang="zh-CN" altLang="en-US" sz="5400" b="1" dirty="0" smtClean="0">
                <a:solidFill>
                  <a:schemeClr val="tx1"/>
                </a:solidFill>
                <a:latin typeface="微软雅黑" panose="020B0503020204020204" pitchFamily="34" charset="-122"/>
                <a:ea typeface="微软雅黑" panose="020B0503020204020204" pitchFamily="34" charset="-122"/>
              </a:rPr>
              <a:t>例：</a:t>
            </a:r>
            <a:r>
              <a:rPr lang="en-US" altLang="zh-CN" sz="4000" b="1" dirty="0">
                <a:solidFill>
                  <a:schemeClr val="tx1"/>
                </a:solidFill>
                <a:latin typeface="微软雅黑" panose="020B0503020204020204" pitchFamily="34" charset="-122"/>
                <a:ea typeface="微软雅黑" panose="020B0503020204020204" pitchFamily="34" charset="-122"/>
              </a:rPr>
              <a:t>2</a:t>
            </a:r>
            <a:endParaRPr lang="zh-CN" altLang="en-US" sz="4000" b="1" dirty="0">
              <a:solidFill>
                <a:schemeClr val="tx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218500" y="801616"/>
            <a:ext cx="2217008" cy="923330"/>
          </a:xfrm>
          <a:prstGeom prst="rect">
            <a:avLst/>
          </a:prstGeom>
          <a:noFill/>
        </p:spPr>
        <p:txBody>
          <a:bodyPr wrap="square" rtlCol="0">
            <a:spAutoFit/>
          </a:bodyPr>
          <a:lstStyle/>
          <a:p>
            <a:r>
              <a:rPr lang="zh-CN" altLang="en-US" sz="5400" b="1" dirty="0" smtClean="0">
                <a:solidFill>
                  <a:schemeClr val="bg1"/>
                </a:solidFill>
                <a:latin typeface="微软雅黑" panose="020B0503020204020204" pitchFamily="34" charset="-122"/>
                <a:ea typeface="微软雅黑" panose="020B0503020204020204" pitchFamily="34" charset="-122"/>
              </a:rPr>
              <a:t>例：</a:t>
            </a:r>
            <a:r>
              <a:rPr lang="en-US" altLang="zh-CN" sz="4000" b="1" dirty="0" smtClean="0">
                <a:solidFill>
                  <a:schemeClr val="bg1"/>
                </a:solidFill>
                <a:latin typeface="微软雅黑" panose="020B0503020204020204" pitchFamily="34" charset="-122"/>
                <a:ea typeface="微软雅黑" panose="020B0503020204020204" pitchFamily="34" charset="-122"/>
              </a:rPr>
              <a:t>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2185670" y="2097541"/>
            <a:ext cx="4578985" cy="1302749"/>
          </a:xfrm>
          <a:prstGeom prst="flowChartAlternateProcess">
            <a:avLst/>
          </a:prstGeom>
          <a:noFill/>
          <a:ln w="12700">
            <a:solidFill>
              <a:srgbClr val="FF6E02"/>
            </a:solidFill>
          </a:ln>
        </p:spPr>
        <p:txBody>
          <a:bodyPr wrap="square" rtlCol="0" anchor="ctr" anchorCtr="0">
            <a:spAutoFit/>
          </a:bodyPr>
          <a:lstStyle/>
          <a:p>
            <a:pPr algn="ctr">
              <a:lnSpc>
                <a:spcPct val="160000"/>
              </a:lnSpc>
            </a:pPr>
            <a:r>
              <a:rPr lang="zh-CN" altLang="en-US" sz="4400" b="1" dirty="0" smtClean="0">
                <a:latin typeface="微软雅黑" panose="020B0503020204020204" pitchFamily="34" charset="-122"/>
                <a:ea typeface="微软雅黑" panose="020B0503020204020204" pitchFamily="34" charset="-122"/>
              </a:rPr>
              <a:t>建  设  桥  梁</a:t>
            </a:r>
            <a:endParaRPr lang="zh-CN" altLang="en-US" sz="44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500505" y="1519555"/>
            <a:ext cx="6489065" cy="2103755"/>
          </a:xfrm>
          <a:prstGeom prst="rect">
            <a:avLst/>
          </a:prstGeom>
          <a:noFill/>
        </p:spPr>
        <p:txBody>
          <a:bodyPr wrap="square" rtlCol="0">
            <a:normAutofit/>
          </a:bodyPr>
          <a:lstStyle/>
          <a:p>
            <a:endParaRPr lang="zh-CN" altLang="en-US" dirty="0"/>
          </a:p>
        </p:txBody>
      </p:sp>
      <p:cxnSp>
        <p:nvCxnSpPr>
          <p:cNvPr id="5" name="直接连接符 4"/>
          <p:cNvCxnSpPr/>
          <p:nvPr/>
        </p:nvCxnSpPr>
        <p:spPr>
          <a:xfrm flipV="1">
            <a:off x="1883410" y="2638425"/>
            <a:ext cx="5724000" cy="209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1890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271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652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029585" y="253492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414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795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176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57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938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19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700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081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462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843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224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605395" y="2538730"/>
            <a:ext cx="0" cy="1080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双大括号 23"/>
          <p:cNvSpPr/>
          <p:nvPr/>
        </p:nvSpPr>
        <p:spPr>
          <a:xfrm rot="5400000">
            <a:off x="2665095" y="1252220"/>
            <a:ext cx="1499870" cy="3048635"/>
          </a:xfrm>
          <a:prstGeom prst="bracePair">
            <a:avLst>
              <a:gd name="adj" fmla="val 16226"/>
            </a:avLst>
          </a:prstGeom>
        </p:spPr>
        <p:style>
          <a:lnRef idx="1">
            <a:schemeClr val="accent1"/>
          </a:lnRef>
          <a:fillRef idx="0">
            <a:schemeClr val="accent1"/>
          </a:fillRef>
          <a:effectRef idx="0">
            <a:schemeClr val="accent1"/>
          </a:effectRef>
          <a:fontRef idx="minor">
            <a:schemeClr val="tx1"/>
          </a:fontRef>
        </p:style>
        <p:txBody>
          <a:bodyPr/>
          <a:lstStyle/>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nvGraphicFramePr>
        <p:xfrm>
          <a:off x="1446530" y="34925"/>
          <a:ext cx="7289165" cy="5044440"/>
        </p:xfrm>
        <a:graphic>
          <a:graphicData uri="http://schemas.openxmlformats.org/drawingml/2006/table">
            <a:tbl>
              <a:tblPr firstRow="1" bandRow="1">
                <a:tableStyleId>{5C22544A-7EE6-4342-B048-85BDC9FD1C3A}</a:tableStyleId>
              </a:tblPr>
              <a:tblGrid>
                <a:gridCol w="927100"/>
                <a:gridCol w="1276350"/>
                <a:gridCol w="845820"/>
                <a:gridCol w="983615"/>
                <a:gridCol w="1251585"/>
                <a:gridCol w="2004695"/>
              </a:tblGrid>
              <a:tr h="335280">
                <a:tc rowSpan="2">
                  <a:txBody>
                    <a:bodyPr/>
                    <a:lstStyle/>
                    <a:p>
                      <a:pPr indent="0" algn="ct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600" b="1">
                          <a:solidFill>
                            <a:srgbClr val="000000"/>
                          </a:solidFill>
                          <a:ea typeface="宋体" panose="02010600030101010101" pitchFamily="2" charset="-122"/>
                        </a:rPr>
                        <a:t>支出</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600" b="1">
                          <a:solidFill>
                            <a:srgbClr val="000000"/>
                          </a:solidFill>
                          <a:ea typeface="宋体" panose="02010600030101010101" pitchFamily="2" charset="-122"/>
                        </a:rPr>
                        <a:t>支出合计</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600" b="1">
                          <a:solidFill>
                            <a:srgbClr val="000000"/>
                          </a:solidFill>
                          <a:ea typeface="宋体" panose="02010600030101010101" pitchFamily="2" charset="-122"/>
                        </a:rPr>
                        <a:t>生活幸福指数</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3657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600" b="1">
                          <a:solidFill>
                            <a:srgbClr val="000000"/>
                          </a:solidFill>
                          <a:ea typeface="宋体" panose="02010600030101010101" pitchFamily="2" charset="-122"/>
                        </a:rPr>
                        <a:t>家庭生活</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学费</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旅游</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342900">
                <a:tc>
                  <a:txBody>
                    <a:bodyPr/>
                    <a:lstStyle/>
                    <a:p>
                      <a:pPr indent="0" algn="ctr">
                        <a:buNone/>
                      </a:pPr>
                      <a:r>
                        <a:rPr lang="zh-CN" sz="1400" b="1">
                          <a:solidFill>
                            <a:srgbClr val="000000"/>
                          </a:solidFill>
                          <a:ea typeface="宋体" panose="02010600030101010101" pitchFamily="2" charset="-122"/>
                        </a:rPr>
                        <a:t>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3月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r>
              <a:tr h="335280">
                <a:tc>
                  <a:txBody>
                    <a:bodyPr/>
                    <a:lstStyle/>
                    <a:p>
                      <a:pPr indent="0" algn="ctr">
                        <a:buNone/>
                      </a:pPr>
                      <a:r>
                        <a:rPr lang="zh-CN" sz="1400" b="1">
                          <a:solidFill>
                            <a:srgbClr val="000000"/>
                          </a:solidFill>
                          <a:ea typeface="宋体" panose="02010600030101010101" pitchFamily="2" charset="-122"/>
                        </a:rPr>
                        <a:t>4月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5月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2275">
                <a:tc>
                  <a:txBody>
                    <a:bodyPr/>
                    <a:lstStyle/>
                    <a:p>
                      <a:pPr indent="0" algn="ctr">
                        <a:buNone/>
                      </a:pPr>
                      <a:r>
                        <a:rPr lang="zh-CN" sz="1400" b="1">
                          <a:solidFill>
                            <a:srgbClr val="000000"/>
                          </a:solidFill>
                          <a:ea typeface="宋体" panose="02010600030101010101" pitchFamily="2" charset="-122"/>
                        </a:rPr>
                        <a:t>6月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7月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9095">
                <a:tc>
                  <a:txBody>
                    <a:bodyPr/>
                    <a:lstStyle/>
                    <a:p>
                      <a:pPr indent="0" algn="ctr">
                        <a:buNone/>
                      </a:pPr>
                      <a:r>
                        <a:rPr lang="zh-CN" sz="1400" b="1">
                          <a:solidFill>
                            <a:srgbClr val="000000"/>
                          </a:solidFill>
                          <a:ea typeface="宋体" panose="02010600030101010101" pitchFamily="2" charset="-122"/>
                        </a:rPr>
                        <a:t>8月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18000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21150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5440">
                <a:tc>
                  <a:txBody>
                    <a:bodyPr/>
                    <a:lstStyle/>
                    <a:p>
                      <a:pPr indent="0" algn="ctr">
                        <a:buNone/>
                      </a:pPr>
                      <a:r>
                        <a:rPr lang="zh-CN" sz="1400" b="1">
                          <a:solidFill>
                            <a:srgbClr val="000000"/>
                          </a:solidFill>
                          <a:ea typeface="宋体" panose="02010600030101010101" pitchFamily="2" charset="-122"/>
                        </a:rPr>
                        <a:t>9月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bg1">
                        <a:lumMod val="85000"/>
                      </a:schemeClr>
                    </a:solidFill>
                  </a:tcPr>
                </a:tc>
              </a:tr>
              <a:tr h="335915">
                <a:tc>
                  <a:txBody>
                    <a:bodyPr/>
                    <a:lstStyle/>
                    <a:p>
                      <a:pPr indent="0" algn="ctr">
                        <a:buNone/>
                      </a:pPr>
                      <a:r>
                        <a:rPr lang="zh-CN" sz="1400" b="1">
                          <a:solidFill>
                            <a:srgbClr val="000000"/>
                          </a:solidFill>
                          <a:ea typeface="宋体" panose="02010600030101010101" pitchFamily="2" charset="-122"/>
                        </a:rPr>
                        <a:t>10月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1400" b="1" dirty="0">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grpSp>
        <p:nvGrpSpPr>
          <p:cNvPr id="33" name="组合 32"/>
          <p:cNvGrpSpPr/>
          <p:nvPr/>
        </p:nvGrpSpPr>
        <p:grpSpPr>
          <a:xfrm>
            <a:off x="6814185" y="930275"/>
            <a:ext cx="493395" cy="4154805"/>
            <a:chOff x="10731" y="1465"/>
            <a:chExt cx="777" cy="6543"/>
          </a:xfrm>
        </p:grpSpPr>
        <p:pic>
          <p:nvPicPr>
            <p:cNvPr id="6" name="图片 5"/>
            <p:cNvPicPr>
              <a:picLocks noChangeAspect="1"/>
            </p:cNvPicPr>
            <p:nvPr/>
          </p:nvPicPr>
          <p:blipFill>
            <a:blip r:embed="rId2" cstate="print"/>
            <a:stretch>
              <a:fillRect/>
            </a:stretch>
          </p:blipFill>
          <p:spPr>
            <a:xfrm>
              <a:off x="10731" y="1466"/>
              <a:ext cx="441" cy="467"/>
            </a:xfrm>
            <a:prstGeom prst="rect">
              <a:avLst/>
            </a:prstGeom>
          </p:spPr>
        </p:pic>
        <p:pic>
          <p:nvPicPr>
            <p:cNvPr id="10" name="图片 9"/>
            <p:cNvPicPr>
              <a:picLocks noChangeAspect="1"/>
            </p:cNvPicPr>
            <p:nvPr/>
          </p:nvPicPr>
          <p:blipFill>
            <a:blip r:embed="rId2" cstate="print"/>
            <a:stretch>
              <a:fillRect/>
            </a:stretch>
          </p:blipFill>
          <p:spPr>
            <a:xfrm>
              <a:off x="10731" y="3594"/>
              <a:ext cx="441" cy="467"/>
            </a:xfrm>
            <a:prstGeom prst="rect">
              <a:avLst/>
            </a:prstGeom>
          </p:spPr>
        </p:pic>
        <p:pic>
          <p:nvPicPr>
            <p:cNvPr id="11" name="图片 10"/>
            <p:cNvPicPr>
              <a:picLocks noChangeAspect="1"/>
            </p:cNvPicPr>
            <p:nvPr/>
          </p:nvPicPr>
          <p:blipFill>
            <a:blip r:embed="rId2" cstate="print"/>
            <a:stretch>
              <a:fillRect/>
            </a:stretch>
          </p:blipFill>
          <p:spPr>
            <a:xfrm>
              <a:off x="10731" y="4176"/>
              <a:ext cx="441" cy="467"/>
            </a:xfrm>
            <a:prstGeom prst="rect">
              <a:avLst/>
            </a:prstGeom>
          </p:spPr>
        </p:pic>
        <p:pic>
          <p:nvPicPr>
            <p:cNvPr id="13" name="图片 12"/>
            <p:cNvPicPr>
              <a:picLocks noChangeAspect="1"/>
            </p:cNvPicPr>
            <p:nvPr/>
          </p:nvPicPr>
          <p:blipFill>
            <a:blip r:embed="rId2" cstate="print"/>
            <a:stretch>
              <a:fillRect/>
            </a:stretch>
          </p:blipFill>
          <p:spPr>
            <a:xfrm>
              <a:off x="10731" y="6459"/>
              <a:ext cx="441" cy="467"/>
            </a:xfrm>
            <a:prstGeom prst="rect">
              <a:avLst/>
            </a:prstGeom>
          </p:spPr>
        </p:pic>
        <p:pic>
          <p:nvPicPr>
            <p:cNvPr id="14" name="图片 13"/>
            <p:cNvPicPr>
              <a:picLocks noChangeAspect="1"/>
            </p:cNvPicPr>
            <p:nvPr/>
          </p:nvPicPr>
          <p:blipFill>
            <a:blip r:embed="rId2" cstate="print"/>
            <a:stretch>
              <a:fillRect/>
            </a:stretch>
          </p:blipFill>
          <p:spPr>
            <a:xfrm>
              <a:off x="10731" y="6966"/>
              <a:ext cx="441" cy="467"/>
            </a:xfrm>
            <a:prstGeom prst="rect">
              <a:avLst/>
            </a:prstGeom>
          </p:spPr>
        </p:pic>
        <p:pic>
          <p:nvPicPr>
            <p:cNvPr id="15" name="图片 14"/>
            <p:cNvPicPr>
              <a:picLocks noChangeAspect="1"/>
            </p:cNvPicPr>
            <p:nvPr/>
          </p:nvPicPr>
          <p:blipFill>
            <a:blip r:embed="rId2" cstate="print"/>
            <a:stretch>
              <a:fillRect/>
            </a:stretch>
          </p:blipFill>
          <p:spPr>
            <a:xfrm>
              <a:off x="10731" y="7520"/>
              <a:ext cx="441" cy="467"/>
            </a:xfrm>
            <a:prstGeom prst="rect">
              <a:avLst/>
            </a:prstGeom>
          </p:spPr>
        </p:pic>
        <p:pic>
          <p:nvPicPr>
            <p:cNvPr id="18" name="图片 17"/>
            <p:cNvPicPr>
              <a:picLocks noChangeAspect="1"/>
            </p:cNvPicPr>
            <p:nvPr/>
          </p:nvPicPr>
          <p:blipFill>
            <a:blip r:embed="rId2" cstate="print"/>
            <a:stretch>
              <a:fillRect/>
            </a:stretch>
          </p:blipFill>
          <p:spPr>
            <a:xfrm>
              <a:off x="10731" y="3044"/>
              <a:ext cx="441" cy="467"/>
            </a:xfrm>
            <a:prstGeom prst="rect">
              <a:avLst/>
            </a:prstGeom>
          </p:spPr>
        </p:pic>
        <p:sp>
          <p:nvSpPr>
            <p:cNvPr id="8" name="文本框 7"/>
            <p:cNvSpPr txBox="1"/>
            <p:nvPr/>
          </p:nvSpPr>
          <p:spPr>
            <a:xfrm>
              <a:off x="11104" y="1465"/>
              <a:ext cx="404" cy="442"/>
            </a:xfrm>
            <a:prstGeom prst="rect">
              <a:avLst/>
            </a:prstGeom>
            <a:noFill/>
          </p:spPr>
          <p:txBody>
            <a:bodyPr wrap="square" rtlCol="0">
              <a:normAutofit fontScale="75000" lnSpcReduction="10000"/>
            </a:bodyPr>
            <a:lstStyle/>
            <a:p>
              <a:r>
                <a:rPr lang="en-US" altLang="zh-CN" dirty="0"/>
                <a:t>1</a:t>
              </a:r>
            </a:p>
          </p:txBody>
        </p:sp>
        <p:sp>
          <p:nvSpPr>
            <p:cNvPr id="9" name="文本框 8"/>
            <p:cNvSpPr txBox="1"/>
            <p:nvPr/>
          </p:nvSpPr>
          <p:spPr>
            <a:xfrm>
              <a:off x="11104" y="3619"/>
              <a:ext cx="404" cy="442"/>
            </a:xfrm>
            <a:prstGeom prst="rect">
              <a:avLst/>
            </a:prstGeom>
            <a:noFill/>
          </p:spPr>
          <p:txBody>
            <a:bodyPr wrap="square" rtlCol="0">
              <a:normAutofit fontScale="75000" lnSpcReduction="10000"/>
            </a:bodyPr>
            <a:lstStyle/>
            <a:p>
              <a:r>
                <a:rPr lang="en-US" altLang="zh-CN" dirty="0"/>
                <a:t>1</a:t>
              </a:r>
            </a:p>
          </p:txBody>
        </p:sp>
        <p:sp>
          <p:nvSpPr>
            <p:cNvPr id="12" name="文本框 11"/>
            <p:cNvSpPr txBox="1"/>
            <p:nvPr/>
          </p:nvSpPr>
          <p:spPr>
            <a:xfrm>
              <a:off x="11100" y="4213"/>
              <a:ext cx="404" cy="442"/>
            </a:xfrm>
            <a:prstGeom prst="rect">
              <a:avLst/>
            </a:prstGeom>
            <a:noFill/>
          </p:spPr>
          <p:txBody>
            <a:bodyPr wrap="square" rtlCol="0">
              <a:normAutofit fontScale="75000" lnSpcReduction="10000"/>
            </a:bodyPr>
            <a:lstStyle/>
            <a:p>
              <a:r>
                <a:rPr lang="en-US" altLang="zh-CN" dirty="0"/>
                <a:t>1</a:t>
              </a:r>
            </a:p>
          </p:txBody>
        </p:sp>
        <p:sp>
          <p:nvSpPr>
            <p:cNvPr id="16" name="文本框 15"/>
            <p:cNvSpPr txBox="1"/>
            <p:nvPr/>
          </p:nvSpPr>
          <p:spPr>
            <a:xfrm>
              <a:off x="11097" y="6524"/>
              <a:ext cx="404" cy="442"/>
            </a:xfrm>
            <a:prstGeom prst="rect">
              <a:avLst/>
            </a:prstGeom>
            <a:noFill/>
          </p:spPr>
          <p:txBody>
            <a:bodyPr wrap="square" rtlCol="0">
              <a:normAutofit fontScale="75000" lnSpcReduction="10000"/>
            </a:bodyPr>
            <a:lstStyle/>
            <a:p>
              <a:r>
                <a:rPr lang="en-US" altLang="zh-CN" dirty="0"/>
                <a:t>1</a:t>
              </a:r>
            </a:p>
          </p:txBody>
        </p:sp>
        <p:sp>
          <p:nvSpPr>
            <p:cNvPr id="19" name="文本框 18"/>
            <p:cNvSpPr txBox="1"/>
            <p:nvPr/>
          </p:nvSpPr>
          <p:spPr>
            <a:xfrm>
              <a:off x="11068" y="6991"/>
              <a:ext cx="404" cy="442"/>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11100" y="3057"/>
              <a:ext cx="404" cy="442"/>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11095" y="7566"/>
              <a:ext cx="404" cy="442"/>
            </a:xfrm>
            <a:prstGeom prst="rect">
              <a:avLst/>
            </a:prstGeom>
            <a:noFill/>
          </p:spPr>
          <p:txBody>
            <a:bodyPr wrap="square" rtlCol="0">
              <a:normAutofit fontScale="75000" lnSpcReduction="10000"/>
            </a:bodyPr>
            <a:lstStyle/>
            <a:p>
              <a:r>
                <a:rPr lang="en-US" altLang="zh-CN" dirty="0"/>
                <a:t>1</a:t>
              </a:r>
            </a:p>
          </p:txBody>
        </p:sp>
      </p:grpSp>
      <p:grpSp>
        <p:nvGrpSpPr>
          <p:cNvPr id="34" name="组合 33"/>
          <p:cNvGrpSpPr/>
          <p:nvPr/>
        </p:nvGrpSpPr>
        <p:grpSpPr>
          <a:xfrm>
            <a:off x="7212965" y="1584960"/>
            <a:ext cx="706120" cy="2586990"/>
            <a:chOff x="11359" y="2496"/>
            <a:chExt cx="1112" cy="4074"/>
          </a:xfrm>
        </p:grpSpPr>
        <p:pic>
          <p:nvPicPr>
            <p:cNvPr id="22" name="图片 21"/>
            <p:cNvPicPr>
              <a:picLocks noChangeAspect="1"/>
            </p:cNvPicPr>
            <p:nvPr/>
          </p:nvPicPr>
          <p:blipFill>
            <a:blip r:embed="rId3" cstate="print"/>
            <a:stretch>
              <a:fillRect/>
            </a:stretch>
          </p:blipFill>
          <p:spPr>
            <a:xfrm>
              <a:off x="11385" y="2496"/>
              <a:ext cx="708" cy="711"/>
            </a:xfrm>
            <a:prstGeom prst="rect">
              <a:avLst/>
            </a:prstGeom>
          </p:spPr>
        </p:pic>
        <p:pic>
          <p:nvPicPr>
            <p:cNvPr id="23" name="图片 22"/>
            <p:cNvPicPr>
              <a:picLocks noChangeAspect="1"/>
            </p:cNvPicPr>
            <p:nvPr/>
          </p:nvPicPr>
          <p:blipFill>
            <a:blip r:embed="rId3" cstate="print"/>
            <a:stretch>
              <a:fillRect/>
            </a:stretch>
          </p:blipFill>
          <p:spPr>
            <a:xfrm>
              <a:off x="11359" y="5860"/>
              <a:ext cx="708" cy="711"/>
            </a:xfrm>
            <a:prstGeom prst="rect">
              <a:avLst/>
            </a:prstGeom>
          </p:spPr>
        </p:pic>
        <p:sp>
          <p:nvSpPr>
            <p:cNvPr id="29" name="文本框 28"/>
            <p:cNvSpPr txBox="1"/>
            <p:nvPr/>
          </p:nvSpPr>
          <p:spPr>
            <a:xfrm>
              <a:off x="12016" y="6017"/>
              <a:ext cx="404" cy="442"/>
            </a:xfrm>
            <a:prstGeom prst="rect">
              <a:avLst/>
            </a:prstGeom>
            <a:noFill/>
          </p:spPr>
          <p:txBody>
            <a:bodyPr wrap="square" rtlCol="0">
              <a:normAutofit fontScale="75000" lnSpcReduction="10000"/>
            </a:bodyPr>
            <a:lstStyle/>
            <a:p>
              <a:r>
                <a:rPr lang="en-US" altLang="zh-CN" dirty="0"/>
                <a:t>0</a:t>
              </a:r>
            </a:p>
          </p:txBody>
        </p:sp>
        <p:sp>
          <p:nvSpPr>
            <p:cNvPr id="30" name="文本框 29"/>
            <p:cNvSpPr txBox="1"/>
            <p:nvPr/>
          </p:nvSpPr>
          <p:spPr>
            <a:xfrm>
              <a:off x="12067" y="2527"/>
              <a:ext cx="404" cy="442"/>
            </a:xfrm>
            <a:prstGeom prst="rect">
              <a:avLst/>
            </a:prstGeom>
            <a:noFill/>
          </p:spPr>
          <p:txBody>
            <a:bodyPr wrap="square" rtlCol="0">
              <a:normAutofit fontScale="75000" lnSpcReduction="10000"/>
            </a:bodyPr>
            <a:lstStyle/>
            <a:p>
              <a:r>
                <a:rPr lang="en-US" altLang="zh-CN" dirty="0"/>
                <a:t>0</a:t>
              </a:r>
            </a:p>
          </p:txBody>
        </p:sp>
      </p:grpSp>
      <p:grpSp>
        <p:nvGrpSpPr>
          <p:cNvPr id="38" name="组合 37"/>
          <p:cNvGrpSpPr/>
          <p:nvPr/>
        </p:nvGrpSpPr>
        <p:grpSpPr>
          <a:xfrm>
            <a:off x="7717155" y="1227455"/>
            <a:ext cx="600710" cy="2120900"/>
            <a:chOff x="12153" y="1933"/>
            <a:chExt cx="946" cy="3340"/>
          </a:xfrm>
        </p:grpSpPr>
        <p:pic>
          <p:nvPicPr>
            <p:cNvPr id="31" name="图片 30"/>
            <p:cNvPicPr>
              <a:picLocks noChangeAspect="1"/>
            </p:cNvPicPr>
            <p:nvPr/>
          </p:nvPicPr>
          <p:blipFill>
            <a:blip r:embed="rId4" cstate="print"/>
            <a:stretch>
              <a:fillRect/>
            </a:stretch>
          </p:blipFill>
          <p:spPr>
            <a:xfrm>
              <a:off x="12153" y="1946"/>
              <a:ext cx="542" cy="550"/>
            </a:xfrm>
            <a:prstGeom prst="rect">
              <a:avLst/>
            </a:prstGeom>
          </p:spPr>
        </p:pic>
        <p:pic>
          <p:nvPicPr>
            <p:cNvPr id="32" name="图片 31"/>
            <p:cNvPicPr>
              <a:picLocks noChangeAspect="1"/>
            </p:cNvPicPr>
            <p:nvPr/>
          </p:nvPicPr>
          <p:blipFill>
            <a:blip r:embed="rId4" cstate="print"/>
            <a:stretch>
              <a:fillRect/>
            </a:stretch>
          </p:blipFill>
          <p:spPr>
            <a:xfrm>
              <a:off x="12153" y="4723"/>
              <a:ext cx="542" cy="550"/>
            </a:xfrm>
            <a:prstGeom prst="rect">
              <a:avLst/>
            </a:prstGeom>
          </p:spPr>
        </p:pic>
        <p:sp>
          <p:nvSpPr>
            <p:cNvPr id="35" name="文本框 34"/>
            <p:cNvSpPr txBox="1"/>
            <p:nvPr/>
          </p:nvSpPr>
          <p:spPr>
            <a:xfrm>
              <a:off x="12695" y="1933"/>
              <a:ext cx="404" cy="466"/>
            </a:xfrm>
            <a:prstGeom prst="rect">
              <a:avLst/>
            </a:prstGeom>
            <a:noFill/>
          </p:spPr>
          <p:txBody>
            <a:bodyPr wrap="square" rtlCol="0">
              <a:normAutofit fontScale="75000" lnSpcReduction="10000"/>
            </a:bodyPr>
            <a:lstStyle/>
            <a:p>
              <a:r>
                <a:rPr lang="en-US" altLang="zh-CN" dirty="0"/>
                <a:t>2</a:t>
              </a:r>
            </a:p>
          </p:txBody>
        </p:sp>
        <p:sp>
          <p:nvSpPr>
            <p:cNvPr id="36" name="文本框 35"/>
            <p:cNvSpPr txBox="1"/>
            <p:nvPr/>
          </p:nvSpPr>
          <p:spPr>
            <a:xfrm>
              <a:off x="12617" y="4765"/>
              <a:ext cx="404" cy="466"/>
            </a:xfrm>
            <a:prstGeom prst="rect">
              <a:avLst/>
            </a:prstGeom>
            <a:noFill/>
          </p:spPr>
          <p:txBody>
            <a:bodyPr wrap="square" rtlCol="0">
              <a:normAutofit fontScale="75000" lnSpcReduction="10000"/>
            </a:bodyPr>
            <a:lstStyle/>
            <a:p>
              <a:r>
                <a:rPr lang="en-US" altLang="zh-CN" dirty="0"/>
                <a:t>2</a:t>
              </a:r>
            </a:p>
          </p:txBody>
        </p:sp>
      </p:grpSp>
      <p:grpSp>
        <p:nvGrpSpPr>
          <p:cNvPr id="39" name="组合 38"/>
          <p:cNvGrpSpPr/>
          <p:nvPr/>
        </p:nvGrpSpPr>
        <p:grpSpPr>
          <a:xfrm>
            <a:off x="8150225" y="3176905"/>
            <a:ext cx="746125" cy="633095"/>
            <a:chOff x="12835" y="5003"/>
            <a:chExt cx="1175" cy="997"/>
          </a:xfrm>
        </p:grpSpPr>
        <p:pic>
          <p:nvPicPr>
            <p:cNvPr id="20" name="图片 19"/>
            <p:cNvPicPr>
              <a:picLocks noChangeAspect="1"/>
            </p:cNvPicPr>
            <p:nvPr/>
          </p:nvPicPr>
          <p:blipFill>
            <a:blip r:embed="rId5" cstate="print"/>
            <a:stretch>
              <a:fillRect/>
            </a:stretch>
          </p:blipFill>
          <p:spPr>
            <a:xfrm>
              <a:off x="12835" y="5082"/>
              <a:ext cx="982" cy="918"/>
            </a:xfrm>
            <a:prstGeom prst="rect">
              <a:avLst/>
            </a:prstGeom>
          </p:spPr>
        </p:pic>
        <p:sp>
          <p:nvSpPr>
            <p:cNvPr id="37" name="文本框 36"/>
            <p:cNvSpPr txBox="1"/>
            <p:nvPr/>
          </p:nvSpPr>
          <p:spPr>
            <a:xfrm>
              <a:off x="13606" y="5003"/>
              <a:ext cx="404" cy="466"/>
            </a:xfrm>
            <a:prstGeom prst="rect">
              <a:avLst/>
            </a:prstGeom>
            <a:noFill/>
          </p:spPr>
          <p:txBody>
            <a:bodyPr wrap="square" rtlCol="0">
              <a:normAutofit fontScale="75000" lnSpcReduction="10000"/>
            </a:bodyPr>
            <a:lstStyle/>
            <a:p>
              <a:r>
                <a:rPr lang="en-US" altLang="zh-CN" dirty="0"/>
                <a:t>3</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nvGraphicFramePr>
        <p:xfrm>
          <a:off x="1446530" y="34925"/>
          <a:ext cx="7289165" cy="5044440"/>
        </p:xfrm>
        <a:graphic>
          <a:graphicData uri="http://schemas.openxmlformats.org/drawingml/2006/table">
            <a:tbl>
              <a:tblPr firstRow="1" bandRow="1">
                <a:tableStyleId>{5C22544A-7EE6-4342-B048-85BDC9FD1C3A}</a:tableStyleId>
              </a:tblPr>
              <a:tblGrid>
                <a:gridCol w="927100"/>
                <a:gridCol w="1276350"/>
                <a:gridCol w="845820"/>
                <a:gridCol w="983615"/>
                <a:gridCol w="1251585"/>
                <a:gridCol w="2004695"/>
              </a:tblGrid>
              <a:tr h="335280">
                <a:tc rowSpan="2">
                  <a:txBody>
                    <a:bodyPr/>
                    <a:lstStyle/>
                    <a:p>
                      <a:pPr indent="0" algn="ct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600" b="1">
                          <a:solidFill>
                            <a:srgbClr val="000000"/>
                          </a:solidFill>
                          <a:ea typeface="宋体" panose="02010600030101010101" pitchFamily="2" charset="-122"/>
                        </a:rPr>
                        <a:t>支出</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600" b="1">
                          <a:solidFill>
                            <a:srgbClr val="000000"/>
                          </a:solidFill>
                          <a:ea typeface="宋体" panose="02010600030101010101" pitchFamily="2" charset="-122"/>
                        </a:rPr>
                        <a:t>支出合计</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600" b="1">
                          <a:solidFill>
                            <a:srgbClr val="000000"/>
                          </a:solidFill>
                          <a:ea typeface="宋体" panose="02010600030101010101" pitchFamily="2" charset="-122"/>
                        </a:rPr>
                        <a:t>生活幸福指数</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3657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600" b="1">
                          <a:solidFill>
                            <a:srgbClr val="000000"/>
                          </a:solidFill>
                          <a:ea typeface="宋体" panose="02010600030101010101" pitchFamily="2" charset="-122"/>
                        </a:rPr>
                        <a:t>家庭生活</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学费</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旅游</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342900">
                <a:tc>
                  <a:txBody>
                    <a:bodyPr/>
                    <a:lstStyle/>
                    <a:p>
                      <a:pPr indent="0" algn="ctr">
                        <a:buNone/>
                      </a:pPr>
                      <a:r>
                        <a:rPr lang="zh-CN" sz="1400" b="1">
                          <a:solidFill>
                            <a:srgbClr val="000000"/>
                          </a:solidFill>
                          <a:ea typeface="宋体" panose="02010600030101010101" pitchFamily="2" charset="-122"/>
                        </a:rPr>
                        <a:t>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r>
              <a:tr h="335280">
                <a:tc>
                  <a:txBody>
                    <a:bodyPr/>
                    <a:lstStyle/>
                    <a:p>
                      <a:pPr indent="0" algn="ctr">
                        <a:buNone/>
                      </a:pPr>
                      <a:r>
                        <a:rPr lang="zh-CN" sz="1400" b="1">
                          <a:solidFill>
                            <a:srgbClr val="000000"/>
                          </a:solidFill>
                          <a:ea typeface="宋体" panose="02010600030101010101" pitchFamily="2" charset="-122"/>
                        </a:rPr>
                        <a:t>3月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4月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5月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2275">
                <a:tc>
                  <a:txBody>
                    <a:bodyPr/>
                    <a:lstStyle/>
                    <a:p>
                      <a:pPr indent="0" algn="ctr">
                        <a:buNone/>
                      </a:pPr>
                      <a:r>
                        <a:rPr lang="zh-CN" sz="1400" b="1">
                          <a:solidFill>
                            <a:srgbClr val="000000"/>
                          </a:solidFill>
                          <a:ea typeface="宋体" panose="02010600030101010101" pitchFamily="2" charset="-122"/>
                        </a:rPr>
                        <a:t>6月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7月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5">
                        <a:lumMod val="40000"/>
                        <a:lumOff val="60000"/>
                      </a:schemeClr>
                    </a:solidFill>
                  </a:tcPr>
                </a:tc>
              </a:tr>
              <a:tr h="379095">
                <a:tc>
                  <a:txBody>
                    <a:bodyPr/>
                    <a:lstStyle/>
                    <a:p>
                      <a:pPr indent="0" algn="ctr">
                        <a:buNone/>
                      </a:pPr>
                      <a:r>
                        <a:rPr lang="zh-CN" sz="1400" b="1">
                          <a:solidFill>
                            <a:srgbClr val="000000"/>
                          </a:solidFill>
                          <a:ea typeface="宋体" panose="02010600030101010101" pitchFamily="2" charset="-122"/>
                        </a:rPr>
                        <a:t>8月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18000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21150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45440">
                <a:tc>
                  <a:txBody>
                    <a:bodyPr/>
                    <a:lstStyle/>
                    <a:p>
                      <a:pPr indent="0" algn="ctr">
                        <a:buNone/>
                      </a:pPr>
                      <a:r>
                        <a:rPr lang="zh-CN" sz="1400" b="1">
                          <a:solidFill>
                            <a:srgbClr val="000000"/>
                          </a:solidFill>
                          <a:ea typeface="宋体" panose="02010600030101010101" pitchFamily="2" charset="-122"/>
                        </a:rPr>
                        <a:t>9月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915">
                <a:tc>
                  <a:txBody>
                    <a:bodyPr/>
                    <a:lstStyle/>
                    <a:p>
                      <a:pPr indent="0" algn="ctr">
                        <a:buNone/>
                      </a:pPr>
                      <a:r>
                        <a:rPr lang="zh-CN" sz="1400" b="1">
                          <a:solidFill>
                            <a:srgbClr val="000000"/>
                          </a:solidFill>
                          <a:ea typeface="宋体" panose="02010600030101010101" pitchFamily="2" charset="-122"/>
                        </a:rPr>
                        <a:t>10月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1400" b="1" dirty="0">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grpSp>
        <p:nvGrpSpPr>
          <p:cNvPr id="33" name="组合 32"/>
          <p:cNvGrpSpPr/>
          <p:nvPr/>
        </p:nvGrpSpPr>
        <p:grpSpPr>
          <a:xfrm>
            <a:off x="6814185" y="930275"/>
            <a:ext cx="493395" cy="4154805"/>
            <a:chOff x="10731" y="1465"/>
            <a:chExt cx="777" cy="6543"/>
          </a:xfrm>
        </p:grpSpPr>
        <p:pic>
          <p:nvPicPr>
            <p:cNvPr id="6" name="图片 5"/>
            <p:cNvPicPr>
              <a:picLocks noChangeAspect="1"/>
            </p:cNvPicPr>
            <p:nvPr/>
          </p:nvPicPr>
          <p:blipFill>
            <a:blip r:embed="rId2" cstate="print"/>
            <a:stretch>
              <a:fillRect/>
            </a:stretch>
          </p:blipFill>
          <p:spPr>
            <a:xfrm>
              <a:off x="10731" y="1466"/>
              <a:ext cx="441" cy="467"/>
            </a:xfrm>
            <a:prstGeom prst="rect">
              <a:avLst/>
            </a:prstGeom>
          </p:spPr>
        </p:pic>
        <p:pic>
          <p:nvPicPr>
            <p:cNvPr id="10" name="图片 9"/>
            <p:cNvPicPr>
              <a:picLocks noChangeAspect="1"/>
            </p:cNvPicPr>
            <p:nvPr/>
          </p:nvPicPr>
          <p:blipFill>
            <a:blip r:embed="rId2" cstate="print"/>
            <a:stretch>
              <a:fillRect/>
            </a:stretch>
          </p:blipFill>
          <p:spPr>
            <a:xfrm>
              <a:off x="10731" y="3594"/>
              <a:ext cx="441" cy="467"/>
            </a:xfrm>
            <a:prstGeom prst="rect">
              <a:avLst/>
            </a:prstGeom>
          </p:spPr>
        </p:pic>
        <p:pic>
          <p:nvPicPr>
            <p:cNvPr id="11" name="图片 10"/>
            <p:cNvPicPr>
              <a:picLocks noChangeAspect="1"/>
            </p:cNvPicPr>
            <p:nvPr/>
          </p:nvPicPr>
          <p:blipFill>
            <a:blip r:embed="rId2" cstate="print"/>
            <a:stretch>
              <a:fillRect/>
            </a:stretch>
          </p:blipFill>
          <p:spPr>
            <a:xfrm>
              <a:off x="10731" y="4176"/>
              <a:ext cx="441" cy="467"/>
            </a:xfrm>
            <a:prstGeom prst="rect">
              <a:avLst/>
            </a:prstGeom>
          </p:spPr>
        </p:pic>
        <p:pic>
          <p:nvPicPr>
            <p:cNvPr id="13" name="图片 12"/>
            <p:cNvPicPr>
              <a:picLocks noChangeAspect="1"/>
            </p:cNvPicPr>
            <p:nvPr/>
          </p:nvPicPr>
          <p:blipFill>
            <a:blip r:embed="rId2" cstate="print"/>
            <a:stretch>
              <a:fillRect/>
            </a:stretch>
          </p:blipFill>
          <p:spPr>
            <a:xfrm>
              <a:off x="10731" y="6459"/>
              <a:ext cx="441" cy="467"/>
            </a:xfrm>
            <a:prstGeom prst="rect">
              <a:avLst/>
            </a:prstGeom>
          </p:spPr>
        </p:pic>
        <p:pic>
          <p:nvPicPr>
            <p:cNvPr id="14" name="图片 13"/>
            <p:cNvPicPr>
              <a:picLocks noChangeAspect="1"/>
            </p:cNvPicPr>
            <p:nvPr/>
          </p:nvPicPr>
          <p:blipFill>
            <a:blip r:embed="rId2" cstate="print"/>
            <a:stretch>
              <a:fillRect/>
            </a:stretch>
          </p:blipFill>
          <p:spPr>
            <a:xfrm>
              <a:off x="10731" y="6966"/>
              <a:ext cx="441" cy="467"/>
            </a:xfrm>
            <a:prstGeom prst="rect">
              <a:avLst/>
            </a:prstGeom>
          </p:spPr>
        </p:pic>
        <p:pic>
          <p:nvPicPr>
            <p:cNvPr id="15" name="图片 14"/>
            <p:cNvPicPr>
              <a:picLocks noChangeAspect="1"/>
            </p:cNvPicPr>
            <p:nvPr/>
          </p:nvPicPr>
          <p:blipFill>
            <a:blip r:embed="rId2" cstate="print"/>
            <a:stretch>
              <a:fillRect/>
            </a:stretch>
          </p:blipFill>
          <p:spPr>
            <a:xfrm>
              <a:off x="10731" y="7520"/>
              <a:ext cx="441" cy="467"/>
            </a:xfrm>
            <a:prstGeom prst="rect">
              <a:avLst/>
            </a:prstGeom>
          </p:spPr>
        </p:pic>
        <p:pic>
          <p:nvPicPr>
            <p:cNvPr id="18" name="图片 17"/>
            <p:cNvPicPr>
              <a:picLocks noChangeAspect="1"/>
            </p:cNvPicPr>
            <p:nvPr/>
          </p:nvPicPr>
          <p:blipFill>
            <a:blip r:embed="rId2" cstate="print"/>
            <a:stretch>
              <a:fillRect/>
            </a:stretch>
          </p:blipFill>
          <p:spPr>
            <a:xfrm>
              <a:off x="10731" y="3044"/>
              <a:ext cx="441" cy="467"/>
            </a:xfrm>
            <a:prstGeom prst="rect">
              <a:avLst/>
            </a:prstGeom>
          </p:spPr>
        </p:pic>
        <p:sp>
          <p:nvSpPr>
            <p:cNvPr id="8" name="文本框 7"/>
            <p:cNvSpPr txBox="1"/>
            <p:nvPr/>
          </p:nvSpPr>
          <p:spPr>
            <a:xfrm>
              <a:off x="11104" y="1465"/>
              <a:ext cx="404" cy="442"/>
            </a:xfrm>
            <a:prstGeom prst="rect">
              <a:avLst/>
            </a:prstGeom>
            <a:noFill/>
          </p:spPr>
          <p:txBody>
            <a:bodyPr wrap="square" rtlCol="0">
              <a:normAutofit fontScale="75000" lnSpcReduction="10000"/>
            </a:bodyPr>
            <a:lstStyle/>
            <a:p>
              <a:r>
                <a:rPr lang="en-US" altLang="zh-CN" dirty="0"/>
                <a:t>1</a:t>
              </a:r>
            </a:p>
          </p:txBody>
        </p:sp>
        <p:sp>
          <p:nvSpPr>
            <p:cNvPr id="9" name="文本框 8"/>
            <p:cNvSpPr txBox="1"/>
            <p:nvPr/>
          </p:nvSpPr>
          <p:spPr>
            <a:xfrm>
              <a:off x="11104" y="3619"/>
              <a:ext cx="404" cy="442"/>
            </a:xfrm>
            <a:prstGeom prst="rect">
              <a:avLst/>
            </a:prstGeom>
            <a:noFill/>
          </p:spPr>
          <p:txBody>
            <a:bodyPr wrap="square" rtlCol="0">
              <a:normAutofit fontScale="75000" lnSpcReduction="10000"/>
            </a:bodyPr>
            <a:lstStyle/>
            <a:p>
              <a:r>
                <a:rPr lang="en-US" altLang="zh-CN" dirty="0"/>
                <a:t>1</a:t>
              </a:r>
            </a:p>
          </p:txBody>
        </p:sp>
        <p:sp>
          <p:nvSpPr>
            <p:cNvPr id="12" name="文本框 11"/>
            <p:cNvSpPr txBox="1"/>
            <p:nvPr/>
          </p:nvSpPr>
          <p:spPr>
            <a:xfrm>
              <a:off x="11100" y="4213"/>
              <a:ext cx="404" cy="442"/>
            </a:xfrm>
            <a:prstGeom prst="rect">
              <a:avLst/>
            </a:prstGeom>
            <a:noFill/>
          </p:spPr>
          <p:txBody>
            <a:bodyPr wrap="square" rtlCol="0">
              <a:normAutofit fontScale="75000" lnSpcReduction="10000"/>
            </a:bodyPr>
            <a:lstStyle/>
            <a:p>
              <a:r>
                <a:rPr lang="en-US" altLang="zh-CN" dirty="0"/>
                <a:t>1</a:t>
              </a:r>
            </a:p>
          </p:txBody>
        </p:sp>
        <p:sp>
          <p:nvSpPr>
            <p:cNvPr id="16" name="文本框 15"/>
            <p:cNvSpPr txBox="1"/>
            <p:nvPr/>
          </p:nvSpPr>
          <p:spPr>
            <a:xfrm>
              <a:off x="11097" y="6524"/>
              <a:ext cx="404" cy="442"/>
            </a:xfrm>
            <a:prstGeom prst="rect">
              <a:avLst/>
            </a:prstGeom>
            <a:noFill/>
          </p:spPr>
          <p:txBody>
            <a:bodyPr wrap="square" rtlCol="0">
              <a:normAutofit fontScale="75000" lnSpcReduction="10000"/>
            </a:bodyPr>
            <a:lstStyle/>
            <a:p>
              <a:r>
                <a:rPr lang="en-US" altLang="zh-CN" dirty="0"/>
                <a:t>1</a:t>
              </a:r>
            </a:p>
          </p:txBody>
        </p:sp>
        <p:sp>
          <p:nvSpPr>
            <p:cNvPr id="19" name="文本框 18"/>
            <p:cNvSpPr txBox="1"/>
            <p:nvPr/>
          </p:nvSpPr>
          <p:spPr>
            <a:xfrm>
              <a:off x="11068" y="6991"/>
              <a:ext cx="404" cy="442"/>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11100" y="3057"/>
              <a:ext cx="404" cy="442"/>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11095" y="7566"/>
              <a:ext cx="404" cy="442"/>
            </a:xfrm>
            <a:prstGeom prst="rect">
              <a:avLst/>
            </a:prstGeom>
            <a:noFill/>
          </p:spPr>
          <p:txBody>
            <a:bodyPr wrap="square" rtlCol="0">
              <a:normAutofit fontScale="75000" lnSpcReduction="10000"/>
            </a:bodyPr>
            <a:lstStyle/>
            <a:p>
              <a:r>
                <a:rPr lang="en-US" altLang="zh-CN" dirty="0"/>
                <a:t>1</a:t>
              </a:r>
            </a:p>
          </p:txBody>
        </p:sp>
      </p:grpSp>
      <p:grpSp>
        <p:nvGrpSpPr>
          <p:cNvPr id="34" name="组合 33"/>
          <p:cNvGrpSpPr/>
          <p:nvPr/>
        </p:nvGrpSpPr>
        <p:grpSpPr>
          <a:xfrm>
            <a:off x="7212965" y="1584960"/>
            <a:ext cx="706120" cy="2586990"/>
            <a:chOff x="11359" y="2496"/>
            <a:chExt cx="1112" cy="4074"/>
          </a:xfrm>
        </p:grpSpPr>
        <p:pic>
          <p:nvPicPr>
            <p:cNvPr id="22" name="图片 21"/>
            <p:cNvPicPr>
              <a:picLocks noChangeAspect="1"/>
            </p:cNvPicPr>
            <p:nvPr/>
          </p:nvPicPr>
          <p:blipFill>
            <a:blip r:embed="rId3" cstate="print"/>
            <a:stretch>
              <a:fillRect/>
            </a:stretch>
          </p:blipFill>
          <p:spPr>
            <a:xfrm>
              <a:off x="11385" y="2496"/>
              <a:ext cx="708" cy="711"/>
            </a:xfrm>
            <a:prstGeom prst="rect">
              <a:avLst/>
            </a:prstGeom>
          </p:spPr>
        </p:pic>
        <p:pic>
          <p:nvPicPr>
            <p:cNvPr id="23" name="图片 22"/>
            <p:cNvPicPr>
              <a:picLocks noChangeAspect="1"/>
            </p:cNvPicPr>
            <p:nvPr/>
          </p:nvPicPr>
          <p:blipFill>
            <a:blip r:embed="rId3" cstate="print"/>
            <a:stretch>
              <a:fillRect/>
            </a:stretch>
          </p:blipFill>
          <p:spPr>
            <a:xfrm>
              <a:off x="11359" y="5860"/>
              <a:ext cx="708" cy="711"/>
            </a:xfrm>
            <a:prstGeom prst="rect">
              <a:avLst/>
            </a:prstGeom>
          </p:spPr>
        </p:pic>
        <p:sp>
          <p:nvSpPr>
            <p:cNvPr id="29" name="文本框 28"/>
            <p:cNvSpPr txBox="1"/>
            <p:nvPr/>
          </p:nvSpPr>
          <p:spPr>
            <a:xfrm>
              <a:off x="12016" y="6017"/>
              <a:ext cx="404" cy="442"/>
            </a:xfrm>
            <a:prstGeom prst="rect">
              <a:avLst/>
            </a:prstGeom>
            <a:noFill/>
          </p:spPr>
          <p:txBody>
            <a:bodyPr wrap="square" rtlCol="0">
              <a:normAutofit fontScale="75000" lnSpcReduction="10000"/>
            </a:bodyPr>
            <a:lstStyle/>
            <a:p>
              <a:r>
                <a:rPr lang="en-US" altLang="zh-CN" dirty="0"/>
                <a:t>0</a:t>
              </a:r>
            </a:p>
          </p:txBody>
        </p:sp>
        <p:sp>
          <p:nvSpPr>
            <p:cNvPr id="30" name="文本框 29"/>
            <p:cNvSpPr txBox="1"/>
            <p:nvPr/>
          </p:nvSpPr>
          <p:spPr>
            <a:xfrm>
              <a:off x="12067" y="2527"/>
              <a:ext cx="404" cy="442"/>
            </a:xfrm>
            <a:prstGeom prst="rect">
              <a:avLst/>
            </a:prstGeom>
            <a:noFill/>
          </p:spPr>
          <p:txBody>
            <a:bodyPr wrap="square" rtlCol="0">
              <a:normAutofit fontScale="75000" lnSpcReduction="10000"/>
            </a:bodyPr>
            <a:lstStyle/>
            <a:p>
              <a:r>
                <a:rPr lang="en-US" altLang="zh-CN" dirty="0"/>
                <a:t>0</a:t>
              </a:r>
            </a:p>
          </p:txBody>
        </p:sp>
      </p:grpSp>
      <p:grpSp>
        <p:nvGrpSpPr>
          <p:cNvPr id="38" name="组合 37"/>
          <p:cNvGrpSpPr/>
          <p:nvPr/>
        </p:nvGrpSpPr>
        <p:grpSpPr>
          <a:xfrm>
            <a:off x="7717155" y="1227455"/>
            <a:ext cx="600710" cy="2120900"/>
            <a:chOff x="12153" y="1933"/>
            <a:chExt cx="946" cy="3340"/>
          </a:xfrm>
        </p:grpSpPr>
        <p:pic>
          <p:nvPicPr>
            <p:cNvPr id="31" name="图片 30"/>
            <p:cNvPicPr>
              <a:picLocks noChangeAspect="1"/>
            </p:cNvPicPr>
            <p:nvPr/>
          </p:nvPicPr>
          <p:blipFill>
            <a:blip r:embed="rId4" cstate="print"/>
            <a:stretch>
              <a:fillRect/>
            </a:stretch>
          </p:blipFill>
          <p:spPr>
            <a:xfrm>
              <a:off x="12153" y="1946"/>
              <a:ext cx="542" cy="550"/>
            </a:xfrm>
            <a:prstGeom prst="rect">
              <a:avLst/>
            </a:prstGeom>
          </p:spPr>
        </p:pic>
        <p:pic>
          <p:nvPicPr>
            <p:cNvPr id="32" name="图片 31"/>
            <p:cNvPicPr>
              <a:picLocks noChangeAspect="1"/>
            </p:cNvPicPr>
            <p:nvPr/>
          </p:nvPicPr>
          <p:blipFill>
            <a:blip r:embed="rId4" cstate="print"/>
            <a:stretch>
              <a:fillRect/>
            </a:stretch>
          </p:blipFill>
          <p:spPr>
            <a:xfrm>
              <a:off x="12153" y="4723"/>
              <a:ext cx="542" cy="550"/>
            </a:xfrm>
            <a:prstGeom prst="rect">
              <a:avLst/>
            </a:prstGeom>
          </p:spPr>
        </p:pic>
        <p:sp>
          <p:nvSpPr>
            <p:cNvPr id="35" name="文本框 34"/>
            <p:cNvSpPr txBox="1"/>
            <p:nvPr/>
          </p:nvSpPr>
          <p:spPr>
            <a:xfrm>
              <a:off x="12695" y="1933"/>
              <a:ext cx="404" cy="466"/>
            </a:xfrm>
            <a:prstGeom prst="rect">
              <a:avLst/>
            </a:prstGeom>
            <a:noFill/>
          </p:spPr>
          <p:txBody>
            <a:bodyPr wrap="square" rtlCol="0">
              <a:normAutofit fontScale="75000" lnSpcReduction="10000"/>
            </a:bodyPr>
            <a:lstStyle/>
            <a:p>
              <a:r>
                <a:rPr lang="en-US" altLang="zh-CN" dirty="0"/>
                <a:t>2</a:t>
              </a:r>
            </a:p>
          </p:txBody>
        </p:sp>
        <p:sp>
          <p:nvSpPr>
            <p:cNvPr id="36" name="文本框 35"/>
            <p:cNvSpPr txBox="1"/>
            <p:nvPr/>
          </p:nvSpPr>
          <p:spPr>
            <a:xfrm>
              <a:off x="12617" y="4765"/>
              <a:ext cx="404" cy="466"/>
            </a:xfrm>
            <a:prstGeom prst="rect">
              <a:avLst/>
            </a:prstGeom>
            <a:noFill/>
          </p:spPr>
          <p:txBody>
            <a:bodyPr wrap="square" rtlCol="0">
              <a:normAutofit fontScale="75000" lnSpcReduction="10000"/>
            </a:bodyPr>
            <a:lstStyle/>
            <a:p>
              <a:r>
                <a:rPr lang="en-US" altLang="zh-CN" dirty="0"/>
                <a:t>2</a:t>
              </a:r>
            </a:p>
          </p:txBody>
        </p:sp>
      </p:grpSp>
      <p:grpSp>
        <p:nvGrpSpPr>
          <p:cNvPr id="39" name="组合 38"/>
          <p:cNvGrpSpPr/>
          <p:nvPr/>
        </p:nvGrpSpPr>
        <p:grpSpPr>
          <a:xfrm>
            <a:off x="8150225" y="3176905"/>
            <a:ext cx="746125" cy="633095"/>
            <a:chOff x="12835" y="5003"/>
            <a:chExt cx="1175" cy="997"/>
          </a:xfrm>
        </p:grpSpPr>
        <p:pic>
          <p:nvPicPr>
            <p:cNvPr id="20" name="图片 19"/>
            <p:cNvPicPr>
              <a:picLocks noChangeAspect="1"/>
            </p:cNvPicPr>
            <p:nvPr/>
          </p:nvPicPr>
          <p:blipFill>
            <a:blip r:embed="rId5" cstate="print"/>
            <a:stretch>
              <a:fillRect/>
            </a:stretch>
          </p:blipFill>
          <p:spPr>
            <a:xfrm>
              <a:off x="12835" y="5082"/>
              <a:ext cx="982" cy="918"/>
            </a:xfrm>
            <a:prstGeom prst="rect">
              <a:avLst/>
            </a:prstGeom>
          </p:spPr>
        </p:pic>
        <p:sp>
          <p:nvSpPr>
            <p:cNvPr id="37" name="文本框 36"/>
            <p:cNvSpPr txBox="1"/>
            <p:nvPr/>
          </p:nvSpPr>
          <p:spPr>
            <a:xfrm>
              <a:off x="13606" y="5003"/>
              <a:ext cx="404" cy="466"/>
            </a:xfrm>
            <a:prstGeom prst="rect">
              <a:avLst/>
            </a:prstGeom>
            <a:noFill/>
          </p:spPr>
          <p:txBody>
            <a:bodyPr wrap="square" rtlCol="0">
              <a:normAutofit fontScale="75000" lnSpcReduction="10000"/>
            </a:bodyPr>
            <a:lstStyle/>
            <a:p>
              <a:r>
                <a:rPr lang="en-US" altLang="zh-CN" dirty="0"/>
                <a:t>3</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nvGraphicFramePr>
        <p:xfrm>
          <a:off x="1446530" y="34925"/>
          <a:ext cx="7289165" cy="5044440"/>
        </p:xfrm>
        <a:graphic>
          <a:graphicData uri="http://schemas.openxmlformats.org/drawingml/2006/table">
            <a:tbl>
              <a:tblPr firstRow="1" bandRow="1">
                <a:tableStyleId>{5C22544A-7EE6-4342-B048-85BDC9FD1C3A}</a:tableStyleId>
              </a:tblPr>
              <a:tblGrid>
                <a:gridCol w="927100"/>
                <a:gridCol w="1276350"/>
                <a:gridCol w="845820"/>
                <a:gridCol w="983615"/>
                <a:gridCol w="1251585"/>
                <a:gridCol w="2004695"/>
              </a:tblGrid>
              <a:tr h="335280">
                <a:tc rowSpan="2">
                  <a:txBody>
                    <a:bodyPr/>
                    <a:lstStyle/>
                    <a:p>
                      <a:pPr indent="0" algn="ct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3">
                  <a:txBody>
                    <a:bodyPr/>
                    <a:lstStyle/>
                    <a:p>
                      <a:pPr indent="0" algn="ctr">
                        <a:buNone/>
                      </a:pPr>
                      <a:r>
                        <a:rPr lang="zh-CN" sz="1600" b="1">
                          <a:solidFill>
                            <a:srgbClr val="000000"/>
                          </a:solidFill>
                          <a:ea typeface="宋体" panose="02010600030101010101" pitchFamily="2" charset="-122"/>
                        </a:rPr>
                        <a:t>支出</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lstStyle/>
                    <a:p>
                      <a:pPr indent="0" algn="ctr">
                        <a:buNone/>
                      </a:pPr>
                      <a:r>
                        <a:rPr lang="zh-CN" sz="1600" b="1">
                          <a:solidFill>
                            <a:srgbClr val="000000"/>
                          </a:solidFill>
                          <a:ea typeface="宋体" panose="02010600030101010101" pitchFamily="2" charset="-122"/>
                        </a:rPr>
                        <a:t>支出合计</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zh-CN" sz="1600" b="1">
                          <a:solidFill>
                            <a:srgbClr val="000000"/>
                          </a:solidFill>
                          <a:ea typeface="宋体" panose="02010600030101010101" pitchFamily="2" charset="-122"/>
                        </a:rPr>
                        <a:t>生活幸福指数</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3657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indent="0" algn="ctr">
                        <a:buNone/>
                      </a:pPr>
                      <a:r>
                        <a:rPr lang="zh-CN" sz="1600" b="1">
                          <a:solidFill>
                            <a:srgbClr val="000000"/>
                          </a:solidFill>
                          <a:ea typeface="宋体" panose="02010600030101010101" pitchFamily="2" charset="-122"/>
                        </a:rPr>
                        <a:t>家庭生活</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学费</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600" b="1">
                          <a:solidFill>
                            <a:srgbClr val="000000"/>
                          </a:solidFill>
                          <a:ea typeface="宋体" panose="02010600030101010101" pitchFamily="2" charset="-122"/>
                        </a:rPr>
                        <a:t>旅游</a:t>
                      </a:r>
                      <a:endParaRPr lang="zh-CN" altLang="en-US" sz="16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342900">
                <a:tc>
                  <a:txBody>
                    <a:bodyPr/>
                    <a:lstStyle/>
                    <a:p>
                      <a:pPr indent="0" algn="ctr">
                        <a:buNone/>
                      </a:pPr>
                      <a:r>
                        <a:rPr lang="zh-CN" sz="1400" b="1">
                          <a:solidFill>
                            <a:srgbClr val="000000"/>
                          </a:solidFill>
                          <a:ea typeface="宋体" panose="02010600030101010101" pitchFamily="2" charset="-122"/>
                        </a:rPr>
                        <a:t>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3月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4月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5月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2275">
                <a:tc>
                  <a:txBody>
                    <a:bodyPr/>
                    <a:lstStyle/>
                    <a:p>
                      <a:pPr indent="0" algn="ctr">
                        <a:buNone/>
                      </a:pPr>
                      <a:r>
                        <a:rPr lang="zh-CN" sz="1400" b="1">
                          <a:solidFill>
                            <a:srgbClr val="000000"/>
                          </a:solidFill>
                          <a:ea typeface="宋体" panose="02010600030101010101" pitchFamily="2" charset="-122"/>
                        </a:rPr>
                        <a:t>6月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7月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9095">
                <a:tc>
                  <a:txBody>
                    <a:bodyPr/>
                    <a:lstStyle/>
                    <a:p>
                      <a:pPr indent="0" algn="ctr">
                        <a:buNone/>
                      </a:pPr>
                      <a:r>
                        <a:rPr lang="zh-CN" sz="1400" b="1">
                          <a:solidFill>
                            <a:srgbClr val="000000"/>
                          </a:solidFill>
                          <a:ea typeface="宋体" panose="02010600030101010101" pitchFamily="2" charset="-122"/>
                        </a:rPr>
                        <a:t>8月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6E02"/>
                    </a:solid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6E02"/>
                    </a:solid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6E02"/>
                    </a:solidFill>
                  </a:tcPr>
                </a:tc>
                <a:tc>
                  <a:txBody>
                    <a:bodyPr/>
                    <a:lstStyle/>
                    <a:p>
                      <a:pPr indent="0" algn="r">
                        <a:buNone/>
                      </a:pPr>
                      <a:r>
                        <a:rPr lang="en-US" sz="1400" b="1">
                          <a:solidFill>
                            <a:srgbClr val="000000"/>
                          </a:solidFill>
                          <a:latin typeface="宋体" panose="02010600030101010101" pitchFamily="2" charset="-122"/>
                        </a:rPr>
                        <a:t>18000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6E02"/>
                    </a:solidFill>
                  </a:tcPr>
                </a:tc>
                <a:tc>
                  <a:txBody>
                    <a:bodyPr/>
                    <a:lstStyle/>
                    <a:p>
                      <a:pPr indent="0" algn="r">
                        <a:buNone/>
                      </a:pPr>
                      <a:r>
                        <a:rPr lang="en-US" sz="1400" b="1">
                          <a:solidFill>
                            <a:srgbClr val="000000"/>
                          </a:solidFill>
                          <a:latin typeface="宋体" panose="02010600030101010101" pitchFamily="2" charset="-122"/>
                        </a:rPr>
                        <a:t>21150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6E02"/>
                    </a:solid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6E02"/>
                    </a:solidFill>
                  </a:tcPr>
                </a:tc>
              </a:tr>
              <a:tr h="345440">
                <a:tc>
                  <a:txBody>
                    <a:bodyPr/>
                    <a:lstStyle/>
                    <a:p>
                      <a:pPr indent="0" algn="ctr">
                        <a:buNone/>
                      </a:pPr>
                      <a:r>
                        <a:rPr lang="zh-CN" sz="1400" b="1">
                          <a:solidFill>
                            <a:srgbClr val="000000"/>
                          </a:solidFill>
                          <a:ea typeface="宋体" panose="02010600030101010101" pitchFamily="2" charset="-122"/>
                        </a:rPr>
                        <a:t>9月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12920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16070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915">
                <a:tc>
                  <a:txBody>
                    <a:bodyPr/>
                    <a:lstStyle/>
                    <a:p>
                      <a:pPr indent="0" algn="ctr">
                        <a:buNone/>
                      </a:pPr>
                      <a:r>
                        <a:rPr lang="zh-CN" sz="1400" b="1">
                          <a:solidFill>
                            <a:srgbClr val="000000"/>
                          </a:solidFill>
                          <a:ea typeface="宋体" panose="02010600030101010101" pitchFamily="2" charset="-122"/>
                        </a:rPr>
                        <a:t>10月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11月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5280">
                <a:tc>
                  <a:txBody>
                    <a:bodyPr/>
                    <a:lstStyle/>
                    <a:p>
                      <a:pPr indent="0" algn="ctr">
                        <a:buNone/>
                      </a:pPr>
                      <a:r>
                        <a:rPr lang="zh-CN" sz="1400" b="1">
                          <a:solidFill>
                            <a:srgbClr val="000000"/>
                          </a:solidFill>
                          <a:ea typeface="宋体" panose="02010600030101010101" pitchFamily="2" charset="-122"/>
                        </a:rPr>
                        <a:t>12月</a:t>
                      </a:r>
                      <a:endParaRPr lang="zh-CN" altLang="en-US" sz="1400" b="1">
                        <a:solidFill>
                          <a:srgbClr val="000000"/>
                        </a:solidFill>
                        <a:latin typeface="宋体" panose="02010600030101010101" pitchFamily="2" charset="-122"/>
                        <a:ea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r">
                        <a:buNone/>
                      </a:pPr>
                      <a:r>
                        <a:rPr lang="en-US" sz="1400" b="1">
                          <a:solidFill>
                            <a:srgbClr val="000000"/>
                          </a:solidFill>
                          <a:latin typeface="宋体" panose="02010600030101010101" pitchFamily="2" charset="-122"/>
                        </a:rPr>
                        <a:t>3150</a:t>
                      </a:r>
                      <a:endParaRPr lang="en-US" altLang="en-US" sz="1400" b="1">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1400" b="1" dirty="0">
                        <a:solidFill>
                          <a:srgbClr val="000000"/>
                        </a:solidFill>
                        <a:latin typeface="宋体" panose="02010600030101010101" pitchFamily="2" charset="-122"/>
                      </a:endParaRPr>
                    </a:p>
                  </a:txBody>
                  <a:tcPr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grpSp>
        <p:nvGrpSpPr>
          <p:cNvPr id="33" name="组合 32"/>
          <p:cNvGrpSpPr/>
          <p:nvPr/>
        </p:nvGrpSpPr>
        <p:grpSpPr>
          <a:xfrm>
            <a:off x="6814185" y="922655"/>
            <a:ext cx="493395" cy="4162425"/>
            <a:chOff x="10731" y="1453"/>
            <a:chExt cx="777" cy="6555"/>
          </a:xfrm>
        </p:grpSpPr>
        <p:pic>
          <p:nvPicPr>
            <p:cNvPr id="6" name="图片 5"/>
            <p:cNvPicPr>
              <a:picLocks noChangeAspect="1"/>
            </p:cNvPicPr>
            <p:nvPr/>
          </p:nvPicPr>
          <p:blipFill>
            <a:blip r:embed="rId2" cstate="print"/>
            <a:stretch>
              <a:fillRect/>
            </a:stretch>
          </p:blipFill>
          <p:spPr>
            <a:xfrm>
              <a:off x="10731" y="1466"/>
              <a:ext cx="441" cy="467"/>
            </a:xfrm>
            <a:prstGeom prst="rect">
              <a:avLst/>
            </a:prstGeom>
          </p:spPr>
        </p:pic>
        <p:pic>
          <p:nvPicPr>
            <p:cNvPr id="10" name="图片 9"/>
            <p:cNvPicPr>
              <a:picLocks noChangeAspect="1"/>
            </p:cNvPicPr>
            <p:nvPr/>
          </p:nvPicPr>
          <p:blipFill>
            <a:blip r:embed="rId2" cstate="print"/>
            <a:stretch>
              <a:fillRect/>
            </a:stretch>
          </p:blipFill>
          <p:spPr>
            <a:xfrm>
              <a:off x="10731" y="3594"/>
              <a:ext cx="441" cy="467"/>
            </a:xfrm>
            <a:prstGeom prst="rect">
              <a:avLst/>
            </a:prstGeom>
          </p:spPr>
        </p:pic>
        <p:pic>
          <p:nvPicPr>
            <p:cNvPr id="11" name="图片 10"/>
            <p:cNvPicPr>
              <a:picLocks noChangeAspect="1"/>
            </p:cNvPicPr>
            <p:nvPr/>
          </p:nvPicPr>
          <p:blipFill>
            <a:blip r:embed="rId2" cstate="print"/>
            <a:stretch>
              <a:fillRect/>
            </a:stretch>
          </p:blipFill>
          <p:spPr>
            <a:xfrm>
              <a:off x="10731" y="4176"/>
              <a:ext cx="441" cy="467"/>
            </a:xfrm>
            <a:prstGeom prst="rect">
              <a:avLst/>
            </a:prstGeom>
          </p:spPr>
        </p:pic>
        <p:pic>
          <p:nvPicPr>
            <p:cNvPr id="13" name="图片 12"/>
            <p:cNvPicPr>
              <a:picLocks noChangeAspect="1"/>
            </p:cNvPicPr>
            <p:nvPr/>
          </p:nvPicPr>
          <p:blipFill>
            <a:blip r:embed="rId2" cstate="print"/>
            <a:stretch>
              <a:fillRect/>
            </a:stretch>
          </p:blipFill>
          <p:spPr>
            <a:xfrm>
              <a:off x="10731" y="6459"/>
              <a:ext cx="441" cy="467"/>
            </a:xfrm>
            <a:prstGeom prst="rect">
              <a:avLst/>
            </a:prstGeom>
          </p:spPr>
        </p:pic>
        <p:pic>
          <p:nvPicPr>
            <p:cNvPr id="14" name="图片 13"/>
            <p:cNvPicPr>
              <a:picLocks noChangeAspect="1"/>
            </p:cNvPicPr>
            <p:nvPr/>
          </p:nvPicPr>
          <p:blipFill>
            <a:blip r:embed="rId2" cstate="print"/>
            <a:stretch>
              <a:fillRect/>
            </a:stretch>
          </p:blipFill>
          <p:spPr>
            <a:xfrm>
              <a:off x="10731" y="6966"/>
              <a:ext cx="441" cy="467"/>
            </a:xfrm>
            <a:prstGeom prst="rect">
              <a:avLst/>
            </a:prstGeom>
          </p:spPr>
        </p:pic>
        <p:pic>
          <p:nvPicPr>
            <p:cNvPr id="15" name="图片 14"/>
            <p:cNvPicPr>
              <a:picLocks noChangeAspect="1"/>
            </p:cNvPicPr>
            <p:nvPr/>
          </p:nvPicPr>
          <p:blipFill>
            <a:blip r:embed="rId2" cstate="print"/>
            <a:stretch>
              <a:fillRect/>
            </a:stretch>
          </p:blipFill>
          <p:spPr>
            <a:xfrm>
              <a:off x="10731" y="7520"/>
              <a:ext cx="441" cy="467"/>
            </a:xfrm>
            <a:prstGeom prst="rect">
              <a:avLst/>
            </a:prstGeom>
          </p:spPr>
        </p:pic>
        <p:pic>
          <p:nvPicPr>
            <p:cNvPr id="18" name="图片 17"/>
            <p:cNvPicPr>
              <a:picLocks noChangeAspect="1"/>
            </p:cNvPicPr>
            <p:nvPr/>
          </p:nvPicPr>
          <p:blipFill>
            <a:blip r:embed="rId2" cstate="print"/>
            <a:stretch>
              <a:fillRect/>
            </a:stretch>
          </p:blipFill>
          <p:spPr>
            <a:xfrm>
              <a:off x="10731" y="3044"/>
              <a:ext cx="441" cy="467"/>
            </a:xfrm>
            <a:prstGeom prst="rect">
              <a:avLst/>
            </a:prstGeom>
          </p:spPr>
        </p:pic>
        <p:sp>
          <p:nvSpPr>
            <p:cNvPr id="8" name="文本框 7"/>
            <p:cNvSpPr txBox="1"/>
            <p:nvPr/>
          </p:nvSpPr>
          <p:spPr>
            <a:xfrm>
              <a:off x="11104" y="1453"/>
              <a:ext cx="404" cy="454"/>
            </a:xfrm>
            <a:prstGeom prst="rect">
              <a:avLst/>
            </a:prstGeom>
            <a:noFill/>
          </p:spPr>
          <p:txBody>
            <a:bodyPr wrap="square" rtlCol="0">
              <a:normAutofit fontScale="75000" lnSpcReduction="10000"/>
            </a:bodyPr>
            <a:lstStyle/>
            <a:p>
              <a:r>
                <a:rPr lang="en-US" altLang="zh-CN" dirty="0"/>
                <a:t>1</a:t>
              </a:r>
            </a:p>
          </p:txBody>
        </p:sp>
        <p:sp>
          <p:nvSpPr>
            <p:cNvPr id="9" name="文本框 8"/>
            <p:cNvSpPr txBox="1"/>
            <p:nvPr/>
          </p:nvSpPr>
          <p:spPr>
            <a:xfrm>
              <a:off x="11104" y="3607"/>
              <a:ext cx="404" cy="454"/>
            </a:xfrm>
            <a:prstGeom prst="rect">
              <a:avLst/>
            </a:prstGeom>
            <a:noFill/>
          </p:spPr>
          <p:txBody>
            <a:bodyPr wrap="square" rtlCol="0">
              <a:normAutofit fontScale="75000" lnSpcReduction="10000"/>
            </a:bodyPr>
            <a:lstStyle/>
            <a:p>
              <a:r>
                <a:rPr lang="en-US" altLang="zh-CN" dirty="0"/>
                <a:t>1</a:t>
              </a:r>
            </a:p>
          </p:txBody>
        </p:sp>
        <p:sp>
          <p:nvSpPr>
            <p:cNvPr id="12" name="文本框 11"/>
            <p:cNvSpPr txBox="1"/>
            <p:nvPr/>
          </p:nvSpPr>
          <p:spPr>
            <a:xfrm>
              <a:off x="11100" y="4201"/>
              <a:ext cx="404" cy="454"/>
            </a:xfrm>
            <a:prstGeom prst="rect">
              <a:avLst/>
            </a:prstGeom>
            <a:noFill/>
          </p:spPr>
          <p:txBody>
            <a:bodyPr wrap="square" rtlCol="0">
              <a:normAutofit fontScale="75000" lnSpcReduction="10000"/>
            </a:bodyPr>
            <a:lstStyle/>
            <a:p>
              <a:r>
                <a:rPr lang="en-US" altLang="zh-CN" dirty="0"/>
                <a:t>1</a:t>
              </a:r>
            </a:p>
          </p:txBody>
        </p:sp>
        <p:sp>
          <p:nvSpPr>
            <p:cNvPr id="16" name="文本框 15"/>
            <p:cNvSpPr txBox="1"/>
            <p:nvPr/>
          </p:nvSpPr>
          <p:spPr>
            <a:xfrm>
              <a:off x="11097" y="6512"/>
              <a:ext cx="404" cy="454"/>
            </a:xfrm>
            <a:prstGeom prst="rect">
              <a:avLst/>
            </a:prstGeom>
            <a:noFill/>
          </p:spPr>
          <p:txBody>
            <a:bodyPr wrap="square" rtlCol="0">
              <a:normAutofit fontScale="75000" lnSpcReduction="10000"/>
            </a:bodyPr>
            <a:lstStyle/>
            <a:p>
              <a:r>
                <a:rPr lang="en-US" altLang="zh-CN" dirty="0"/>
                <a:t>1</a:t>
              </a:r>
            </a:p>
          </p:txBody>
        </p:sp>
        <p:sp>
          <p:nvSpPr>
            <p:cNvPr id="19" name="文本框 18"/>
            <p:cNvSpPr txBox="1"/>
            <p:nvPr/>
          </p:nvSpPr>
          <p:spPr>
            <a:xfrm>
              <a:off x="11068" y="6979"/>
              <a:ext cx="404" cy="454"/>
            </a:xfrm>
            <a:prstGeom prst="rect">
              <a:avLst/>
            </a:prstGeom>
            <a:noFill/>
          </p:spPr>
          <p:txBody>
            <a:bodyPr wrap="square" rtlCol="0">
              <a:normAutofit fontScale="75000" lnSpcReduction="10000"/>
            </a:bodyPr>
            <a:lstStyle/>
            <a:p>
              <a:r>
                <a:rPr lang="en-US" altLang="zh-CN" dirty="0"/>
                <a:t>1</a:t>
              </a:r>
            </a:p>
          </p:txBody>
        </p:sp>
        <p:sp>
          <p:nvSpPr>
            <p:cNvPr id="24" name="文本框 23"/>
            <p:cNvSpPr txBox="1"/>
            <p:nvPr/>
          </p:nvSpPr>
          <p:spPr>
            <a:xfrm>
              <a:off x="11100" y="3045"/>
              <a:ext cx="404" cy="454"/>
            </a:xfrm>
            <a:prstGeom prst="rect">
              <a:avLst/>
            </a:prstGeom>
            <a:noFill/>
          </p:spPr>
          <p:txBody>
            <a:bodyPr wrap="square" rtlCol="0">
              <a:normAutofit fontScale="75000" lnSpcReduction="10000"/>
            </a:bodyPr>
            <a:lstStyle/>
            <a:p>
              <a:r>
                <a:rPr lang="en-US" altLang="zh-CN" dirty="0"/>
                <a:t>1</a:t>
              </a:r>
            </a:p>
          </p:txBody>
        </p:sp>
        <p:sp>
          <p:nvSpPr>
            <p:cNvPr id="28" name="文本框 27"/>
            <p:cNvSpPr txBox="1"/>
            <p:nvPr/>
          </p:nvSpPr>
          <p:spPr>
            <a:xfrm>
              <a:off x="11095" y="7554"/>
              <a:ext cx="404" cy="454"/>
            </a:xfrm>
            <a:prstGeom prst="rect">
              <a:avLst/>
            </a:prstGeom>
            <a:noFill/>
          </p:spPr>
          <p:txBody>
            <a:bodyPr wrap="square" rtlCol="0">
              <a:normAutofit fontScale="75000" lnSpcReduction="10000"/>
            </a:bodyPr>
            <a:lstStyle/>
            <a:p>
              <a:r>
                <a:rPr lang="en-US" altLang="zh-CN" dirty="0"/>
                <a:t>1</a:t>
              </a:r>
            </a:p>
          </p:txBody>
        </p:sp>
      </p:grpSp>
      <p:grpSp>
        <p:nvGrpSpPr>
          <p:cNvPr id="34" name="组合 33"/>
          <p:cNvGrpSpPr/>
          <p:nvPr/>
        </p:nvGrpSpPr>
        <p:grpSpPr>
          <a:xfrm>
            <a:off x="7212965" y="1584960"/>
            <a:ext cx="738505" cy="2587625"/>
            <a:chOff x="11359" y="2496"/>
            <a:chExt cx="1163" cy="4075"/>
          </a:xfrm>
        </p:grpSpPr>
        <p:pic>
          <p:nvPicPr>
            <p:cNvPr id="22" name="图片 21"/>
            <p:cNvPicPr>
              <a:picLocks noChangeAspect="1"/>
            </p:cNvPicPr>
            <p:nvPr/>
          </p:nvPicPr>
          <p:blipFill>
            <a:blip r:embed="rId3" cstate="print"/>
            <a:stretch>
              <a:fillRect/>
            </a:stretch>
          </p:blipFill>
          <p:spPr>
            <a:xfrm>
              <a:off x="11385" y="2496"/>
              <a:ext cx="708" cy="711"/>
            </a:xfrm>
            <a:prstGeom prst="rect">
              <a:avLst/>
            </a:prstGeom>
          </p:spPr>
        </p:pic>
        <p:pic>
          <p:nvPicPr>
            <p:cNvPr id="23" name="图片 22"/>
            <p:cNvPicPr>
              <a:picLocks noChangeAspect="1"/>
            </p:cNvPicPr>
            <p:nvPr/>
          </p:nvPicPr>
          <p:blipFill>
            <a:blip r:embed="rId3" cstate="print"/>
            <a:stretch>
              <a:fillRect/>
            </a:stretch>
          </p:blipFill>
          <p:spPr>
            <a:xfrm>
              <a:off x="11359" y="5860"/>
              <a:ext cx="708" cy="711"/>
            </a:xfrm>
            <a:prstGeom prst="rect">
              <a:avLst/>
            </a:prstGeom>
          </p:spPr>
        </p:pic>
        <p:sp>
          <p:nvSpPr>
            <p:cNvPr id="29" name="文本框 28"/>
            <p:cNvSpPr txBox="1"/>
            <p:nvPr/>
          </p:nvSpPr>
          <p:spPr>
            <a:xfrm>
              <a:off x="12016" y="6017"/>
              <a:ext cx="404" cy="442"/>
            </a:xfrm>
            <a:prstGeom prst="rect">
              <a:avLst/>
            </a:prstGeom>
            <a:noFill/>
          </p:spPr>
          <p:txBody>
            <a:bodyPr wrap="square" rtlCol="0">
              <a:normAutofit fontScale="75000" lnSpcReduction="10000"/>
            </a:bodyPr>
            <a:lstStyle/>
            <a:p>
              <a:r>
                <a:rPr lang="en-US" altLang="zh-CN" dirty="0"/>
                <a:t>0</a:t>
              </a:r>
            </a:p>
          </p:txBody>
        </p:sp>
        <p:sp>
          <p:nvSpPr>
            <p:cNvPr id="30" name="文本框 29"/>
            <p:cNvSpPr txBox="1"/>
            <p:nvPr/>
          </p:nvSpPr>
          <p:spPr>
            <a:xfrm>
              <a:off x="12067" y="2527"/>
              <a:ext cx="404" cy="442"/>
            </a:xfrm>
            <a:prstGeom prst="rect">
              <a:avLst/>
            </a:prstGeom>
            <a:noFill/>
          </p:spPr>
          <p:txBody>
            <a:bodyPr wrap="square" rtlCol="0">
              <a:normAutofit fontScale="75000" lnSpcReduction="10000"/>
            </a:bodyPr>
            <a:lstStyle/>
            <a:p>
              <a:r>
                <a:rPr lang="en-US" altLang="zh-CN" dirty="0"/>
                <a:t>0</a:t>
              </a:r>
            </a:p>
          </p:txBody>
        </p:sp>
        <p:sp>
          <p:nvSpPr>
            <p:cNvPr id="2" name="文本框 1"/>
            <p:cNvSpPr txBox="1"/>
            <p:nvPr/>
          </p:nvSpPr>
          <p:spPr>
            <a:xfrm>
              <a:off x="12067" y="6017"/>
              <a:ext cx="404" cy="442"/>
            </a:xfrm>
            <a:prstGeom prst="rect">
              <a:avLst/>
            </a:prstGeom>
            <a:noFill/>
          </p:spPr>
          <p:txBody>
            <a:bodyPr wrap="square" rtlCol="0">
              <a:normAutofit fontScale="75000" lnSpcReduction="10000"/>
            </a:bodyPr>
            <a:lstStyle/>
            <a:p>
              <a:r>
                <a:rPr lang="en-US" altLang="zh-CN" dirty="0"/>
                <a:t>0</a:t>
              </a:r>
            </a:p>
          </p:txBody>
        </p:sp>
        <p:sp>
          <p:nvSpPr>
            <p:cNvPr id="3" name="文本框 2"/>
            <p:cNvSpPr txBox="1"/>
            <p:nvPr/>
          </p:nvSpPr>
          <p:spPr>
            <a:xfrm>
              <a:off x="12118" y="2527"/>
              <a:ext cx="404" cy="442"/>
            </a:xfrm>
            <a:prstGeom prst="rect">
              <a:avLst/>
            </a:prstGeom>
            <a:noFill/>
          </p:spPr>
          <p:txBody>
            <a:bodyPr wrap="square" rtlCol="0">
              <a:normAutofit fontScale="75000" lnSpcReduction="10000"/>
            </a:bodyPr>
            <a:lstStyle/>
            <a:p>
              <a:r>
                <a:rPr lang="en-US" altLang="zh-CN" dirty="0"/>
                <a:t>0</a:t>
              </a:r>
            </a:p>
          </p:txBody>
        </p:sp>
      </p:grpSp>
      <p:grpSp>
        <p:nvGrpSpPr>
          <p:cNvPr id="38" name="组合 37"/>
          <p:cNvGrpSpPr/>
          <p:nvPr/>
        </p:nvGrpSpPr>
        <p:grpSpPr>
          <a:xfrm>
            <a:off x="7717155" y="1227455"/>
            <a:ext cx="600710" cy="2120900"/>
            <a:chOff x="12153" y="1933"/>
            <a:chExt cx="946" cy="3340"/>
          </a:xfrm>
        </p:grpSpPr>
        <p:pic>
          <p:nvPicPr>
            <p:cNvPr id="31" name="图片 30"/>
            <p:cNvPicPr>
              <a:picLocks noChangeAspect="1"/>
            </p:cNvPicPr>
            <p:nvPr/>
          </p:nvPicPr>
          <p:blipFill>
            <a:blip r:embed="rId4" cstate="print"/>
            <a:stretch>
              <a:fillRect/>
            </a:stretch>
          </p:blipFill>
          <p:spPr>
            <a:xfrm>
              <a:off x="12153" y="1946"/>
              <a:ext cx="542" cy="550"/>
            </a:xfrm>
            <a:prstGeom prst="rect">
              <a:avLst/>
            </a:prstGeom>
          </p:spPr>
        </p:pic>
        <p:pic>
          <p:nvPicPr>
            <p:cNvPr id="32" name="图片 31"/>
            <p:cNvPicPr>
              <a:picLocks noChangeAspect="1"/>
            </p:cNvPicPr>
            <p:nvPr/>
          </p:nvPicPr>
          <p:blipFill>
            <a:blip r:embed="rId4" cstate="print"/>
            <a:stretch>
              <a:fillRect/>
            </a:stretch>
          </p:blipFill>
          <p:spPr>
            <a:xfrm>
              <a:off x="12153" y="4723"/>
              <a:ext cx="542" cy="550"/>
            </a:xfrm>
            <a:prstGeom prst="rect">
              <a:avLst/>
            </a:prstGeom>
          </p:spPr>
        </p:pic>
        <p:sp>
          <p:nvSpPr>
            <p:cNvPr id="35" name="文本框 34"/>
            <p:cNvSpPr txBox="1"/>
            <p:nvPr/>
          </p:nvSpPr>
          <p:spPr>
            <a:xfrm>
              <a:off x="12695" y="1933"/>
              <a:ext cx="404" cy="466"/>
            </a:xfrm>
            <a:prstGeom prst="rect">
              <a:avLst/>
            </a:prstGeom>
            <a:noFill/>
          </p:spPr>
          <p:txBody>
            <a:bodyPr wrap="square" rtlCol="0">
              <a:normAutofit fontScale="75000" lnSpcReduction="10000"/>
            </a:bodyPr>
            <a:lstStyle/>
            <a:p>
              <a:r>
                <a:rPr lang="en-US" altLang="zh-CN" dirty="0"/>
                <a:t>2</a:t>
              </a:r>
            </a:p>
          </p:txBody>
        </p:sp>
        <p:sp>
          <p:nvSpPr>
            <p:cNvPr id="36" name="文本框 35"/>
            <p:cNvSpPr txBox="1"/>
            <p:nvPr/>
          </p:nvSpPr>
          <p:spPr>
            <a:xfrm>
              <a:off x="12617" y="4765"/>
              <a:ext cx="404" cy="466"/>
            </a:xfrm>
            <a:prstGeom prst="rect">
              <a:avLst/>
            </a:prstGeom>
            <a:noFill/>
          </p:spPr>
          <p:txBody>
            <a:bodyPr wrap="square" rtlCol="0">
              <a:normAutofit fontScale="75000" lnSpcReduction="10000"/>
            </a:bodyPr>
            <a:lstStyle/>
            <a:p>
              <a:r>
                <a:rPr lang="en-US" altLang="zh-CN" dirty="0"/>
                <a:t>2</a:t>
              </a:r>
            </a:p>
          </p:txBody>
        </p:sp>
      </p:grpSp>
      <p:grpSp>
        <p:nvGrpSpPr>
          <p:cNvPr id="39" name="组合 38"/>
          <p:cNvGrpSpPr/>
          <p:nvPr/>
        </p:nvGrpSpPr>
        <p:grpSpPr>
          <a:xfrm>
            <a:off x="8150225" y="3176905"/>
            <a:ext cx="746125" cy="633095"/>
            <a:chOff x="12835" y="5003"/>
            <a:chExt cx="1175" cy="997"/>
          </a:xfrm>
        </p:grpSpPr>
        <p:pic>
          <p:nvPicPr>
            <p:cNvPr id="20" name="图片 19"/>
            <p:cNvPicPr>
              <a:picLocks noChangeAspect="1"/>
            </p:cNvPicPr>
            <p:nvPr/>
          </p:nvPicPr>
          <p:blipFill>
            <a:blip r:embed="rId5" cstate="print"/>
            <a:stretch>
              <a:fillRect/>
            </a:stretch>
          </p:blipFill>
          <p:spPr>
            <a:xfrm>
              <a:off x="12835" y="5082"/>
              <a:ext cx="982" cy="918"/>
            </a:xfrm>
            <a:prstGeom prst="rect">
              <a:avLst/>
            </a:prstGeom>
          </p:spPr>
        </p:pic>
        <p:sp>
          <p:nvSpPr>
            <p:cNvPr id="37" name="文本框 36"/>
            <p:cNvSpPr txBox="1"/>
            <p:nvPr/>
          </p:nvSpPr>
          <p:spPr>
            <a:xfrm>
              <a:off x="13606" y="5003"/>
              <a:ext cx="404" cy="466"/>
            </a:xfrm>
            <a:prstGeom prst="rect">
              <a:avLst/>
            </a:prstGeom>
            <a:noFill/>
          </p:spPr>
          <p:txBody>
            <a:bodyPr wrap="square" rtlCol="0">
              <a:normAutofit fontScale="75000" lnSpcReduction="10000"/>
            </a:bodyPr>
            <a:lstStyle/>
            <a:p>
              <a:r>
                <a:rPr lang="en-US" altLang="zh-CN" dirty="0"/>
                <a:t>3</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rmAutofit/>
      </a:bodyPr>
      <a:lstStyle>
        <a:defPPr>
          <a:defRPr dirty="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3503</Words>
  <Application>Microsoft Office PowerPoint</Application>
  <PresentationFormat>全屏显示(16:9)</PresentationFormat>
  <Paragraphs>1413</Paragraphs>
  <Slides>62</Slides>
  <Notes>6</Notes>
  <HiddenSlides>0</HiddenSlides>
  <MMClips>0</MMClips>
  <ScaleCrop>false</ScaleCrop>
  <HeadingPairs>
    <vt:vector size="4" baseType="variant">
      <vt:variant>
        <vt:lpstr>主题</vt:lpstr>
      </vt:variant>
      <vt:variant>
        <vt:i4>1</vt:i4>
      </vt:variant>
      <vt:variant>
        <vt:lpstr>幻灯片标题</vt:lpstr>
      </vt:variant>
      <vt:variant>
        <vt:i4>62</vt:i4>
      </vt:variant>
    </vt:vector>
  </HeadingPairs>
  <TitlesOfParts>
    <vt:vector size="63" baseType="lpstr">
      <vt:lpstr>Office 主题</vt:lpstr>
      <vt:lpstr>政府会计改革——固定资产</vt:lpstr>
      <vt:lpstr>  政府会计改革——固定资产</vt:lpstr>
      <vt:lpstr>  政府会计改革——固定资产</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  政府会计改革——固定资产</vt:lpstr>
      <vt:lpstr>幻灯片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政府会计改革——固定资产</dc:title>
  <dc:creator>malong</dc:creator>
  <cp:lastModifiedBy>malong</cp:lastModifiedBy>
  <cp:revision>23</cp:revision>
  <dcterms:created xsi:type="dcterms:W3CDTF">2018-12-08T14:32:00Z</dcterms:created>
  <dcterms:modified xsi:type="dcterms:W3CDTF">2018-12-17T16:06:07Z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2052-10.8.2.6613</vt:lpwstr>
  </property>
</Properties>
</file>