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95" r:id="rId6"/>
    <p:sldId id="296" r:id="rId7"/>
    <p:sldId id="262" r:id="rId8"/>
    <p:sldId id="297" r:id="rId9"/>
    <p:sldId id="298" r:id="rId10"/>
    <p:sldId id="299" r:id="rId11"/>
    <p:sldId id="277" r:id="rId12"/>
    <p:sldId id="300" r:id="rId13"/>
    <p:sldId id="301" r:id="rId14"/>
    <p:sldId id="278" r:id="rId15"/>
    <p:sldId id="302" r:id="rId16"/>
    <p:sldId id="303" r:id="rId17"/>
    <p:sldId id="279" r:id="rId18"/>
    <p:sldId id="304" r:id="rId19"/>
    <p:sldId id="305" r:id="rId20"/>
    <p:sldId id="306" r:id="rId21"/>
    <p:sldId id="280" r:id="rId22"/>
    <p:sldId id="307" r:id="rId23"/>
    <p:sldId id="308" r:id="rId24"/>
    <p:sldId id="259" r:id="rId25"/>
    <p:sldId id="268" r:id="rId26"/>
    <p:sldId id="309" r:id="rId27"/>
    <p:sldId id="310" r:id="rId28"/>
    <p:sldId id="267" r:id="rId29"/>
    <p:sldId id="266" r:id="rId30"/>
    <p:sldId id="311" r:id="rId31"/>
    <p:sldId id="312" r:id="rId32"/>
    <p:sldId id="265" r:id="rId33"/>
    <p:sldId id="264" r:id="rId34"/>
    <p:sldId id="313" r:id="rId35"/>
    <p:sldId id="314" r:id="rId36"/>
    <p:sldId id="315" r:id="rId37"/>
    <p:sldId id="281" r:id="rId38"/>
    <p:sldId id="316" r:id="rId39"/>
    <p:sldId id="317" r:id="rId40"/>
    <p:sldId id="260" r:id="rId41"/>
    <p:sldId id="271" r:id="rId42"/>
    <p:sldId id="318" r:id="rId43"/>
    <p:sldId id="319" r:id="rId44"/>
    <p:sldId id="270" r:id="rId45"/>
    <p:sldId id="320" r:id="rId46"/>
    <p:sldId id="321" r:id="rId47"/>
    <p:sldId id="269" r:id="rId48"/>
    <p:sldId id="322" r:id="rId49"/>
    <p:sldId id="323" r:id="rId50"/>
    <p:sldId id="282" r:id="rId51"/>
    <p:sldId id="328" r:id="rId52"/>
    <p:sldId id="327" r:id="rId53"/>
    <p:sldId id="326" r:id="rId54"/>
    <p:sldId id="325" r:id="rId55"/>
    <p:sldId id="324" r:id="rId56"/>
    <p:sldId id="283" r:id="rId57"/>
    <p:sldId id="329" r:id="rId58"/>
    <p:sldId id="330" r:id="rId59"/>
    <p:sldId id="261" r:id="rId60"/>
    <p:sldId id="273" r:id="rId61"/>
    <p:sldId id="332" r:id="rId62"/>
    <p:sldId id="331" r:id="rId63"/>
    <p:sldId id="272" r:id="rId64"/>
    <p:sldId id="334" r:id="rId65"/>
    <p:sldId id="333" r:id="rId66"/>
    <p:sldId id="285" r:id="rId67"/>
    <p:sldId id="336" r:id="rId68"/>
    <p:sldId id="335" r:id="rId69"/>
    <p:sldId id="284" r:id="rId70"/>
    <p:sldId id="275" r:id="rId71"/>
    <p:sldId id="286" r:id="rId72"/>
    <p:sldId id="338" r:id="rId73"/>
    <p:sldId id="337" r:id="rId74"/>
    <p:sldId id="287" r:id="rId75"/>
    <p:sldId id="340" r:id="rId76"/>
    <p:sldId id="339" r:id="rId77"/>
    <p:sldId id="288" r:id="rId78"/>
    <p:sldId id="342" r:id="rId79"/>
    <p:sldId id="341" r:id="rId80"/>
    <p:sldId id="289" r:id="rId81"/>
    <p:sldId id="276" r:id="rId82"/>
    <p:sldId id="290" r:id="rId83"/>
    <p:sldId id="343" r:id="rId84"/>
    <p:sldId id="344" r:id="rId85"/>
    <p:sldId id="291" r:id="rId86"/>
    <p:sldId id="345" r:id="rId87"/>
    <p:sldId id="346" r:id="rId88"/>
    <p:sldId id="292" r:id="rId89"/>
    <p:sldId id="348" r:id="rId90"/>
    <p:sldId id="347" r:id="rId91"/>
    <p:sldId id="293" r:id="rId92"/>
    <p:sldId id="350" r:id="rId93"/>
    <p:sldId id="349" r:id="rId94"/>
    <p:sldId id="294" r:id="rId95"/>
    <p:sldId id="274" r:id="rId9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14234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93737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265037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93163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71928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45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3115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3007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199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2584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7725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76A0-D819-418D-8F7C-C1DE5A0AC87B}" type="datetimeFigureOut">
              <a:rPr lang="zh-CN" altLang="en-US" smtClean="0"/>
              <a:t>2021/10/6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8704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8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0.xml"/><Relationship Id="rId5" Type="http://schemas.openxmlformats.org/officeDocument/2006/relationships/slide" Target="slide59.xml"/><Relationship Id="rId4" Type="http://schemas.openxmlformats.org/officeDocument/2006/relationships/slide" Target="slide40.xml"/></Relationships>
</file>

<file path=ppt/slides/_rels/slide2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25.xml"/><Relationship Id="rId7" Type="http://schemas.openxmlformats.org/officeDocument/2006/relationships/slide" Target="slide33.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29.xml"/><Relationship Id="rId4" Type="http://schemas.openxmlformats.org/officeDocument/2006/relationships/slide" Target="slide28.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slide" Target="slide31.xm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4.xml"/><Relationship Id="rId7" Type="http://schemas.openxmlformats.org/officeDocument/2006/relationships/slide" Target="slide1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7.xml"/></Relationships>
</file>

<file path=ppt/slides/_rels/slide3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slide" Target="slide36.xml"/><Relationship Id="rId4" Type="http://schemas.openxmlformats.org/officeDocument/2006/relationships/slide" Target="slide35.xml"/></Relationships>
</file>

<file path=ppt/slides/_rels/slide34.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slide" Target="slide39.xml"/></Relationships>
</file>

<file path=ppt/slides/_rels/slide38.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7" Type="http://schemas.openxmlformats.org/officeDocument/2006/relationships/slide" Target="slide56.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50.xml"/><Relationship Id="rId5" Type="http://schemas.openxmlformats.org/officeDocument/2006/relationships/slide" Target="slide47.xml"/><Relationship Id="rId4" Type="http://schemas.openxmlformats.org/officeDocument/2006/relationships/slide" Target="slide44.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0.xml"/><Relationship Id="rId1" Type="http://schemas.openxmlformats.org/officeDocument/2006/relationships/slideLayout" Target="../slideLayouts/slideLayout2.xml"/><Relationship Id="rId4" Type="http://schemas.openxmlformats.org/officeDocument/2006/relationships/slide" Target="slide43.xml"/></Relationships>
</file>

<file path=ppt/slides/_rels/slide42.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40.xml"/><Relationship Id="rId1" Type="http://schemas.openxmlformats.org/officeDocument/2006/relationships/slideLayout" Target="../slideLayouts/slideLayout2.xml"/><Relationship Id="rId4" Type="http://schemas.openxmlformats.org/officeDocument/2006/relationships/slide" Target="slide46.xml"/></Relationships>
</file>

<file path=ppt/slides/_rels/slide45.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40.xml"/><Relationship Id="rId1" Type="http://schemas.openxmlformats.org/officeDocument/2006/relationships/slideLayout" Target="../slideLayouts/slideLayout2.xml"/><Relationship Id="rId4" Type="http://schemas.openxmlformats.org/officeDocument/2006/relationships/slide" Target="slide49.xml"/></Relationships>
</file>

<file path=ppt/slides/_rels/slide48.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7" Type="http://schemas.openxmlformats.org/officeDocument/2006/relationships/slide" Target="slide55.xml"/><Relationship Id="rId2" Type="http://schemas.openxmlformats.org/officeDocument/2006/relationships/slide" Target="slide40.xml"/><Relationship Id="rId1" Type="http://schemas.openxmlformats.org/officeDocument/2006/relationships/slideLayout" Target="../slideLayouts/slideLayout2.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52.xml"/></Relationships>
</file>

<file path=ppt/slides/_rels/slide51.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40.xml"/><Relationship Id="rId1" Type="http://schemas.openxmlformats.org/officeDocument/2006/relationships/slideLayout" Target="../slideLayouts/slideLayout2.xml"/><Relationship Id="rId4" Type="http://schemas.openxmlformats.org/officeDocument/2006/relationships/slide" Target="slide58.xml"/></Relationships>
</file>

<file path=ppt/slides/_rels/slide57.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9.xml"/><Relationship Id="rId5" Type="http://schemas.openxmlformats.org/officeDocument/2006/relationships/slide" Target="slide66.xml"/><Relationship Id="rId4" Type="http://schemas.openxmlformats.org/officeDocument/2006/relationships/slide" Target="slide63.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slide" Target="slide62.xml"/></Relationships>
</file>

<file path=ppt/slides/_rels/slide61.xml.rels><?xml version="1.0" encoding="UTF-8" standalone="yes"?>
<Relationships xmlns="http://schemas.openxmlformats.org/package/2006/relationships"><Relationship Id="rId2" Type="http://schemas.openxmlformats.org/officeDocument/2006/relationships/slide" Target="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 Target="slide64.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slide" Target="slide65.xml"/></Relationships>
</file>

<file path=ppt/slides/_rels/slide64.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slide" Target="slide68.xml"/></Relationships>
</file>

<file path=ppt/slides/_rels/slide67.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9.xml"/></Relationships>
</file>

<file path=ppt/slides/_rels/slide70.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80.xml"/><Relationship Id="rId5" Type="http://schemas.openxmlformats.org/officeDocument/2006/relationships/slide" Target="slide77.xml"/><Relationship Id="rId4" Type="http://schemas.openxmlformats.org/officeDocument/2006/relationships/slide" Target="slide74.xml"/></Relationships>
</file>

<file path=ppt/slides/_rels/slide71.xml.rels><?xml version="1.0" encoding="UTF-8" standalone="yes"?>
<Relationships xmlns="http://schemas.openxmlformats.org/package/2006/relationships"><Relationship Id="rId3" Type="http://schemas.openxmlformats.org/officeDocument/2006/relationships/slide" Target="slide72.xml"/><Relationship Id="rId2" Type="http://schemas.openxmlformats.org/officeDocument/2006/relationships/slide" Target="slide70.xml"/><Relationship Id="rId1" Type="http://schemas.openxmlformats.org/officeDocument/2006/relationships/slideLayout" Target="../slideLayouts/slideLayout2.xml"/><Relationship Id="rId4" Type="http://schemas.openxmlformats.org/officeDocument/2006/relationships/slide" Target="slide73.xml"/></Relationships>
</file>

<file path=ppt/slides/_rels/slide72.xml.rels><?xml version="1.0" encoding="UTF-8" standalone="yes"?>
<Relationships xmlns="http://schemas.openxmlformats.org/package/2006/relationships"><Relationship Id="rId2" Type="http://schemas.openxmlformats.org/officeDocument/2006/relationships/slide" Target="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slide" Target="slide76.xml"/></Relationships>
</file>

<file path=ppt/slides/_rels/slide75.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slide" Target="slide78.xml"/><Relationship Id="rId2" Type="http://schemas.openxmlformats.org/officeDocument/2006/relationships/slide" Target="slide70.xml"/><Relationship Id="rId1" Type="http://schemas.openxmlformats.org/officeDocument/2006/relationships/slideLayout" Target="../slideLayouts/slideLayout2.xml"/><Relationship Id="rId4" Type="http://schemas.openxmlformats.org/officeDocument/2006/relationships/slide" Target="slide79.xml"/></Relationships>
</file>

<file path=ppt/slides/_rels/slide78.xml.rels><?xml version="1.0" encoding="UTF-8" standalone="yes"?>
<Relationships xmlns="http://schemas.openxmlformats.org/package/2006/relationships"><Relationship Id="rId2" Type="http://schemas.openxmlformats.org/officeDocument/2006/relationships/slide" Target="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slide" Target="slide82.xml"/><Relationship Id="rId7" Type="http://schemas.openxmlformats.org/officeDocument/2006/relationships/slide" Target="slide94.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91.xml"/><Relationship Id="rId5" Type="http://schemas.openxmlformats.org/officeDocument/2006/relationships/slide" Target="slide88.xml"/><Relationship Id="rId4" Type="http://schemas.openxmlformats.org/officeDocument/2006/relationships/slide" Target="slide85.xml"/></Relationships>
</file>

<file path=ppt/slides/_rels/slide82.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slide" Target="slide81.xml"/><Relationship Id="rId1" Type="http://schemas.openxmlformats.org/officeDocument/2006/relationships/slideLayout" Target="../slideLayouts/slideLayout2.xml"/><Relationship Id="rId4" Type="http://schemas.openxmlformats.org/officeDocument/2006/relationships/slide" Target="slide84.xml"/></Relationships>
</file>

<file path=ppt/slides/_rels/slide83.xml.rels><?xml version="1.0" encoding="UTF-8" standalone="yes"?>
<Relationships xmlns="http://schemas.openxmlformats.org/package/2006/relationships"><Relationship Id="rId2" Type="http://schemas.openxmlformats.org/officeDocument/2006/relationships/slide" Target="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slide" Target="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 Target="slide86.xml"/><Relationship Id="rId2" Type="http://schemas.openxmlformats.org/officeDocument/2006/relationships/slide" Target="slide81.xml"/><Relationship Id="rId1" Type="http://schemas.openxmlformats.org/officeDocument/2006/relationships/slideLayout" Target="../slideLayouts/slideLayout2.xml"/><Relationship Id="rId4" Type="http://schemas.openxmlformats.org/officeDocument/2006/relationships/slide" Target="slide87.xml"/></Relationships>
</file>

<file path=ppt/slides/_rels/slide86.xml.rels><?xml version="1.0" encoding="UTF-8" standalone="yes"?>
<Relationships xmlns="http://schemas.openxmlformats.org/package/2006/relationships"><Relationship Id="rId2" Type="http://schemas.openxmlformats.org/officeDocument/2006/relationships/slide" Target="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 Target="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slide" Target="slide89.xml"/><Relationship Id="rId2" Type="http://schemas.openxmlformats.org/officeDocument/2006/relationships/slide" Target="slide81.xml"/><Relationship Id="rId1" Type="http://schemas.openxmlformats.org/officeDocument/2006/relationships/slideLayout" Target="../slideLayouts/slideLayout2.xml"/><Relationship Id="rId4" Type="http://schemas.openxmlformats.org/officeDocument/2006/relationships/slide" Target="slide90.xml"/></Relationships>
</file>

<file path=ppt/slides/_rels/slide89.xml.rels><?xml version="1.0" encoding="UTF-8" standalone="yes"?>
<Relationships xmlns="http://schemas.openxmlformats.org/package/2006/relationships"><Relationship Id="rId2" Type="http://schemas.openxmlformats.org/officeDocument/2006/relationships/slide" Target="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 Target="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slide" Target="slide81.xml"/><Relationship Id="rId1" Type="http://schemas.openxmlformats.org/officeDocument/2006/relationships/slideLayout" Target="../slideLayouts/slideLayout2.xml"/><Relationship Id="rId4" Type="http://schemas.openxmlformats.org/officeDocument/2006/relationships/slide" Target="slide93.xml"/></Relationships>
</file>

<file path=ppt/slides/_rels/slide92.xml.rels><?xml version="1.0" encoding="UTF-8" standalone="yes"?>
<Relationships xmlns="http://schemas.openxmlformats.org/package/2006/relationships"><Relationship Id="rId2" Type="http://schemas.openxmlformats.org/officeDocument/2006/relationships/slide" Target="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 Target="slide9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8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effectLst>
                  <a:outerShdw blurRad="38100" dist="38100" dir="2700000" algn="tl">
                    <a:srgbClr val="000000">
                      <a:alpha val="43137"/>
                    </a:srgbClr>
                  </a:outerShdw>
                </a:effectLst>
              </a:rPr>
              <a:t>自然辨证法概论</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p:txBody>
          <a:bodyPr/>
          <a:lstStyle/>
          <a:p>
            <a:r>
              <a:rPr lang="zh-CN" altLang="en-US" b="1" dirty="0">
                <a:solidFill>
                  <a:schemeClr val="tx1"/>
                </a:solidFill>
                <a:effectLst>
                  <a:outerShdw blurRad="38100" dist="38100" dir="2700000" algn="tl">
                    <a:srgbClr val="000000">
                      <a:alpha val="43137"/>
                    </a:srgbClr>
                  </a:outerShdw>
                </a:effectLst>
              </a:rPr>
              <a:t>娄</a:t>
            </a:r>
            <a:r>
              <a:rPr lang="zh-CN" altLang="en-US" b="1" dirty="0" smtClean="0">
                <a:solidFill>
                  <a:schemeClr val="tx1"/>
                </a:solidFill>
                <a:effectLst>
                  <a:outerShdw blurRad="38100" dist="38100" dir="2700000" algn="tl">
                    <a:srgbClr val="000000">
                      <a:alpha val="43137"/>
                    </a:srgbClr>
                  </a:outerShdw>
                </a:effectLst>
              </a:rPr>
              <a:t>亚军</a:t>
            </a:r>
            <a:endParaRPr lang="zh-CN" alt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52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startAt="3"/>
            </a:pPr>
            <a:r>
              <a:rPr lang="zh-CN" altLang="en-US" sz="2400" b="1" dirty="0">
                <a:effectLst>
                  <a:outerShdw blurRad="38100" dist="38100" dir="2700000" algn="tl">
                    <a:srgbClr val="000000">
                      <a:alpha val="43137"/>
                    </a:srgbClr>
                  </a:outerShdw>
                </a:effectLst>
                <a:hlinkClick r:id="rId2" action="ppaction://hlinksldjump"/>
              </a:rPr>
              <a:t>古代中国和古希腊朴素唯物主义自然观的</a:t>
            </a:r>
            <a:r>
              <a:rPr lang="zh-CN" altLang="en-US" sz="2400" b="1" dirty="0" smtClean="0">
                <a:effectLst>
                  <a:outerShdw blurRad="38100" dist="38100" dir="2700000" algn="tl">
                    <a:srgbClr val="000000">
                      <a:alpha val="43137"/>
                    </a:srgbClr>
                  </a:outerShdw>
                </a:effectLst>
                <a:hlinkClick r:id="rId2" action="ppaction://hlinksldjump"/>
              </a:rPr>
              <a:t>比较</a:t>
            </a:r>
            <a:endParaRPr lang="zh-CN" altLang="en-US" sz="24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在认识自然界的本原方面，都持有一元论或多元论的观点。</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在认识人类与自然界的关系方面，都主张人类来源于自然界。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在方法论方面，古代中国人善于运用直觉顿悟的方法认识自然界；古希腊人善于运用演绎推理的方法认识自然界。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在表达方式方面，古代中国人多采取名言隽语、比喻论证等形式；古希腊人多采用论辩、推理和证明等方式。</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694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buFont typeface="+mj-lt"/>
              <a:buAutoNum type="arabicPeriod" startAt="3"/>
            </a:pPr>
            <a:r>
              <a:rPr lang="zh-CN" altLang="en-US" sz="3200" b="1" dirty="0">
                <a:solidFill>
                  <a:prstClr val="black"/>
                </a:solidFill>
                <a:effectLst>
                  <a:outerShdw blurRad="38100" dist="38100" dir="2700000" algn="tl">
                    <a:srgbClr val="000000">
                      <a:alpha val="43137"/>
                    </a:srgbClr>
                  </a:outerShdw>
                </a:effectLst>
                <a:cs typeface="+mn-cs"/>
                <a:hlinkClick r:id="rId2" action="ppaction://hlinksldjump"/>
              </a:rPr>
              <a:t>朴素唯物主义自然观的渊源和</a:t>
            </a:r>
            <a:r>
              <a:rPr lang="zh-CN" altLang="en-US" sz="3200" b="1" dirty="0" smtClean="0">
                <a:solidFill>
                  <a:prstClr val="black"/>
                </a:solidFill>
                <a:effectLst>
                  <a:outerShdw blurRad="38100" dist="38100" dir="2700000" algn="tl">
                    <a:srgbClr val="000000">
                      <a:alpha val="43137"/>
                    </a:srgbClr>
                  </a:outerShdw>
                </a:effectLst>
                <a:cs typeface="+mn-cs"/>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朴素唯物主义自然观的思想渊源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朴素唯物主义</a:t>
            </a:r>
            <a:r>
              <a:rPr lang="zh-CN" altLang="en-US" sz="2400" b="1" dirty="0" smtClean="0">
                <a:effectLst>
                  <a:outerShdw blurRad="38100" dist="38100" dir="2700000" algn="tl">
                    <a:srgbClr val="000000">
                      <a:alpha val="43137"/>
                    </a:srgbClr>
                  </a:outerShdw>
                </a:effectLst>
                <a:hlinkClick r:id="rId4" action="ppaction://hlinksldjump"/>
              </a:rPr>
              <a:t>自然观的理论基础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065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朴素唯物主义自然观的思想渊源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原始宗教神话自然观主张自然界是神创造出来的，灵魂脱离肉体独立存在；把某种自然物（图腾）看成是自己的祖先。</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原始</a:t>
            </a:r>
            <a:r>
              <a:rPr lang="zh-CN" altLang="en-US" sz="2000" b="1" dirty="0" smtClean="0">
                <a:effectLst>
                  <a:outerShdw blurRad="38100" dist="38100" dir="2700000" algn="tl">
                    <a:srgbClr val="000000">
                      <a:alpha val="43137"/>
                    </a:srgbClr>
                  </a:outerShdw>
                </a:effectLst>
              </a:rPr>
              <a:t>宗教神话自然观虽然含有狭隘愚昧的成分，但是，它能“通过追溯事物的本源来解释事物是其所是的原因”的思想方式，影响着朴素唯物主义自然观的形成，使得后来的哲学家们“从自然方面的因素来考虑”事物的本原，通过“以一种自然现象来解释另一种自然现象”追溯自然界的本原。</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464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smtClean="0">
                <a:effectLst>
                  <a:outerShdw blurRad="38100" dist="38100" dir="2700000" algn="tl">
                    <a:srgbClr val="000000">
                      <a:alpha val="43137"/>
                    </a:srgbClr>
                  </a:outerShdw>
                </a:effectLst>
                <a:hlinkClick r:id="rId2" action="ppaction://hlinksldjump"/>
              </a:rPr>
              <a:t>朴素唯物主义自然观的理论基础</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自然哲学是在农业和手工业、脑力劳动和体力劳动分工的社会条件下，以天文学、数学等为基础形成的整体知识形态，是哲学和自然科学相融合的产物。</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自然</a:t>
            </a:r>
            <a:r>
              <a:rPr lang="zh-CN" altLang="en-US" sz="2000" b="1" dirty="0" smtClean="0">
                <a:effectLst>
                  <a:outerShdw blurRad="38100" dist="38100" dir="2700000" algn="tl">
                    <a:srgbClr val="000000">
                      <a:alpha val="43137"/>
                    </a:srgbClr>
                  </a:outerShdw>
                </a:effectLst>
              </a:rPr>
              <a:t>哲学冲破原始宗教神话世界观的桎梏，从哲学角度凭借经验和观察思考自然界，为朴素唯物主义自然观的形成奠定了理论基础。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760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朴素唯物主义自然观的</a:t>
            </a:r>
            <a:r>
              <a:rPr lang="zh-CN" altLang="en-US" sz="3200" b="1" dirty="0" smtClean="0">
                <a:effectLst>
                  <a:outerShdw blurRad="38100" dist="38100" dir="2700000" algn="tl">
                    <a:srgbClr val="000000">
                      <a:alpha val="43137"/>
                    </a:srgbClr>
                  </a:outerShdw>
                </a:effectLst>
                <a:hlinkClick r:id="rId2" action="ppaction://hlinksldjump"/>
              </a:rPr>
              <a:t>作用</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古代中国朴素唯物主义自然观的作用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古希腊朴素唯物主义自然观的作用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414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古代中国朴素唯物主义自然观的</a:t>
            </a:r>
            <a:r>
              <a:rPr lang="zh-CN" altLang="en-US" sz="3200" b="1" dirty="0" smtClean="0">
                <a:effectLst>
                  <a:outerShdw blurRad="38100" dist="38100" dir="2700000" algn="tl">
                    <a:srgbClr val="000000">
                      <a:alpha val="43137"/>
                    </a:srgbClr>
                  </a:outerShdw>
                </a:effectLst>
                <a:hlinkClick r:id="rId2" action="ppaction://hlinksldjump"/>
              </a:rPr>
              <a:t>作用</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老子主张的“反者道之动”（道向相反的方面转化）、相辅相成等思想“对于中华民族影响很大”，也成为辩证法思想产生的重要渊源之一。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“天人合一”思想主张人与自然和谐发展，这与马克思主义自然观想通，成为生态自然观和生态文明观的重要思想渊源之一。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以“直觉的概念”为出发点的“形上学的方法论”，成为科学研究方法论中的非逻辑思维方法的重要思想渊源之一。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8247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古希腊朴素唯物主义自然观的</a:t>
            </a:r>
            <a:r>
              <a:rPr lang="zh-CN" altLang="en-US" sz="3200" b="1" dirty="0" smtClean="0">
                <a:effectLst>
                  <a:outerShdw blurRad="38100" dist="38100" dir="2700000" algn="tl">
                    <a:srgbClr val="000000">
                      <a:alpha val="43137"/>
                    </a:srgbClr>
                  </a:outerShdw>
                </a:effectLst>
                <a:hlinkClick r:id="rId2" action="ppaction://hlinksldjump"/>
              </a:rPr>
              <a:t>作用</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成为马克思主义自然观形成的思想渊源：</a:t>
            </a:r>
            <a:r>
              <a:rPr lang="zh-CN" altLang="en-US" sz="1800" b="1" dirty="0" smtClean="0">
                <a:effectLst>
                  <a:outerShdw blurRad="38100" dist="38100" dir="2700000" algn="tl">
                    <a:srgbClr val="000000">
                      <a:alpha val="43137"/>
                    </a:srgbClr>
                  </a:outerShdw>
                </a:effectLst>
              </a:rPr>
              <a:t>马克思吸收伊壁鸠鲁的原子论思想，形成了人对自然界具有能动性作用的自然观思想；恩格斯指出，“在希腊哲学的多种多样的形式中，差不多可以找到以后各种观点的胚胎、萌芽”；列宁称赞赫拉克里特的思想“是对辩证唯物主义原理的绝妙的说明”，称他是“辩证法的奠基人之一”。</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成为近代自然科学发展的历史渊源：</a:t>
            </a:r>
            <a:r>
              <a:rPr lang="zh-CN" altLang="en-US" sz="1800" b="1" dirty="0" smtClean="0">
                <a:effectLst>
                  <a:outerShdw blurRad="38100" dist="38100" dir="2700000" algn="tl">
                    <a:srgbClr val="000000">
                      <a:alpha val="43137"/>
                    </a:srgbClr>
                  </a:outerShdw>
                </a:effectLst>
              </a:rPr>
              <a:t>亚里士多德创立的以演绎逻辑为核心的形式逻辑体系，成为西方科学发展的基础之一；古希腊人阿里斯塔克的“日心说”、德谟克利特的“原子论”和恩培多克勒的进化论等成为近代自然科学发展的历史渊源；恩格斯强调“如果理论自然科学想要追溯自己今天的一般原理发生和发展的历史，它也不得不回到希腊人那里去”。</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74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朴素唯物主义自然观的缺陷</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不能彻底地坚持唯物主义</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不能满足</a:t>
            </a:r>
            <a:r>
              <a:rPr lang="zh-CN" altLang="en-US" sz="2400" b="1" dirty="0" smtClean="0">
                <a:effectLst>
                  <a:outerShdw blurRad="38100" dist="38100" dir="2700000" algn="tl">
                    <a:srgbClr val="000000">
                      <a:alpha val="43137"/>
                    </a:srgbClr>
                  </a:outerShdw>
                </a:effectLst>
                <a:hlinkClick r:id="rId4" action="ppaction://hlinksldjump"/>
              </a:rPr>
              <a:t>民众的需要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不能科学地说明自然界</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1996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不能彻底地坚持</a:t>
            </a:r>
            <a:r>
              <a:rPr lang="zh-CN" altLang="en-US" sz="3200" b="1" dirty="0" smtClean="0">
                <a:effectLst>
                  <a:outerShdw blurRad="38100" dist="38100" dir="2700000" algn="tl">
                    <a:srgbClr val="000000">
                      <a:alpha val="43137"/>
                    </a:srgbClr>
                  </a:outerShdw>
                </a:effectLst>
                <a:hlinkClick r:id="rId2" action="ppaction://hlinksldjump"/>
              </a:rPr>
              <a:t>唯物主义</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古希腊自然观虽然“具有朴素唯物主义的性质，但是在他们那里已经包藏着后来分裂的种子”，即唯心主义因素。</a:t>
            </a:r>
            <a:r>
              <a:rPr lang="zh-CN" altLang="en-US" sz="1800" b="1" dirty="0" smtClean="0">
                <a:effectLst>
                  <a:outerShdw blurRad="38100" dist="38100" dir="2700000" algn="tl">
                    <a:srgbClr val="000000">
                      <a:alpha val="43137"/>
                    </a:srgbClr>
                  </a:outerShdw>
                </a:effectLst>
              </a:rPr>
              <a:t>例如，泰勒斯的“水本原说”既有唯物主义思想，又有“磁石也有灵魂”、“万事万物都包含着神”等唯心主义因素。</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“中国的朴素唯物主义者在自然观方面坚持了唯物主义，但当他们涉及社会历史的领域时，仍然是唯心主义者。”</a:t>
            </a:r>
            <a:r>
              <a:rPr lang="zh-CN" altLang="en-US" sz="1800" b="1" dirty="0" smtClean="0">
                <a:effectLst>
                  <a:outerShdw blurRad="38100" dist="38100" dir="2700000" algn="tl">
                    <a:srgbClr val="000000">
                      <a:alpha val="43137"/>
                    </a:srgbClr>
                  </a:outerShdw>
                </a:effectLst>
              </a:rPr>
              <a:t>例如，汉代的王充虽然创立了具有唯物主义性质的“元气论”，但是，他在解释人类社会现象时，提出了人“有死生寿夭之命，亦有贵贱贫富之命”的 “宿命论”。</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8975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不能满足民众的</a:t>
            </a:r>
            <a:r>
              <a:rPr lang="zh-CN" altLang="en-US" sz="3200" b="1" dirty="0" smtClean="0">
                <a:effectLst>
                  <a:outerShdw blurRad="38100" dist="38100" dir="2700000" algn="tl">
                    <a:srgbClr val="000000">
                      <a:alpha val="43137"/>
                    </a:srgbClr>
                  </a:outerShdw>
                </a:effectLst>
                <a:hlinkClick r:id="rId2" action="ppaction://hlinksldjump"/>
              </a:rPr>
              <a:t>需要</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古希腊早期自然哲学家只探讨纯粹自然界本原问题，未涉及人类社会，不被民众所理解，难以满足其需要。</a:t>
            </a:r>
            <a:r>
              <a:rPr lang="zh-CN" altLang="en-US" sz="1800" b="1" dirty="0" smtClean="0">
                <a:effectLst>
                  <a:outerShdw blurRad="38100" dist="38100" dir="2700000" algn="tl">
                    <a:srgbClr val="000000">
                      <a:alpha val="43137"/>
                    </a:srgbClr>
                  </a:outerShdw>
                </a:effectLst>
              </a:rPr>
              <a:t>古希腊中期和晚期的一些自然哲学家虽然探讨人生、幸福等问题，促使哲学伦理化，但他们的观点掺杂着迷信、巫术等因素，也不能满足民众需要。</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古代</a:t>
            </a:r>
            <a:r>
              <a:rPr lang="zh-CN" altLang="en-US" sz="2000" b="1" dirty="0" smtClean="0">
                <a:effectLst>
                  <a:outerShdw blurRad="38100" dist="38100" dir="2700000" algn="tl">
                    <a:srgbClr val="000000">
                      <a:alpha val="43137"/>
                    </a:srgbClr>
                  </a:outerShdw>
                </a:effectLst>
              </a:rPr>
              <a:t>中国朴素唯物主义自然观也不被民众所理解，难以满足其需要。</a:t>
            </a:r>
            <a:r>
              <a:rPr lang="zh-CN" altLang="en-US" sz="1800" b="1" dirty="0" smtClean="0">
                <a:effectLst>
                  <a:outerShdw blurRad="38100" dist="38100" dir="2700000" algn="tl">
                    <a:srgbClr val="000000">
                      <a:alpha val="43137"/>
                    </a:srgbClr>
                  </a:outerShdw>
                </a:effectLst>
              </a:rPr>
              <a:t>一些自然哲学家在解释人类社会现象时，仍坚持唯心主义立场，他们的观点也掺杂着宿命和迷信等因素，仍然不能满足民众的需要。</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970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第一章 马克思主义自然观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第一节 马克思主义自然观的形成</a:t>
            </a:r>
            <a:endParaRPr lang="en-US" altLang="zh-CN" sz="2400" b="1" dirty="0" smtClean="0">
              <a:effectLst>
                <a:outerShdw blurRad="38100" dist="38100" dir="2700000" algn="tl">
                  <a:srgbClr val="000000">
                    <a:alpha val="43137"/>
                  </a:srgbClr>
                </a:outerShdw>
              </a:effectLst>
            </a:endParaRPr>
          </a:p>
          <a:p>
            <a:pPr marL="914400" lvl="1" indent="-514350">
              <a:lnSpc>
                <a:spcPct val="150000"/>
              </a:lnSpc>
              <a:buFont typeface="+mj-ea"/>
              <a:buAutoNum type="ea1JpnChsDbPeriod"/>
            </a:pPr>
            <a:r>
              <a:rPr lang="zh-CN" altLang="en-US" sz="2000" b="1" dirty="0" smtClean="0">
                <a:effectLst>
                  <a:outerShdw blurRad="38100" dist="38100" dir="2700000" algn="tl">
                    <a:srgbClr val="000000">
                      <a:alpha val="43137"/>
                    </a:srgbClr>
                  </a:outerShdw>
                </a:effectLst>
                <a:hlinkClick r:id="rId2" action="ppaction://hlinksldjump"/>
              </a:rPr>
              <a:t>朴素唯物主义自然观</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ea"/>
              <a:buAutoNum type="ea1JpnChsDbPeriod"/>
            </a:pPr>
            <a:r>
              <a:rPr lang="zh-CN" altLang="en-US" sz="2000" b="1" dirty="0" smtClean="0">
                <a:effectLst>
                  <a:outerShdw blurRad="38100" dist="38100" dir="2700000" algn="tl">
                    <a:srgbClr val="000000">
                      <a:alpha val="43137"/>
                    </a:srgbClr>
                  </a:outerShdw>
                </a:effectLst>
                <a:hlinkClick r:id="rId3" action="ppaction://hlinksldjump"/>
              </a:rPr>
              <a:t>机械唯物主义自然观</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ea"/>
              <a:buAutoNum type="ea1JpnChsDbPeriod"/>
            </a:pPr>
            <a:r>
              <a:rPr lang="zh-CN" altLang="en-US" sz="2000" b="1" dirty="0" smtClean="0">
                <a:effectLst>
                  <a:outerShdw blurRad="38100" dist="38100" dir="2700000" algn="tl">
                    <a:srgbClr val="000000">
                      <a:alpha val="43137"/>
                    </a:srgbClr>
                  </a:outerShdw>
                </a:effectLst>
                <a:hlinkClick r:id="rId4" action="ppaction://hlinksldjump"/>
              </a:rPr>
              <a:t>辩证唯物主义自然观</a:t>
            </a:r>
            <a:endParaRPr lang="en-US" altLang="zh-CN" sz="20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a:effectLst>
                  <a:outerShdw blurRad="38100" dist="38100" dir="2700000" algn="tl">
                    <a:srgbClr val="000000">
                      <a:alpha val="43137"/>
                    </a:srgbClr>
                  </a:outerShdw>
                </a:effectLst>
              </a:rPr>
              <a:t>第二</a:t>
            </a:r>
            <a:r>
              <a:rPr lang="zh-CN" altLang="en-US" sz="2400" b="1" dirty="0" smtClean="0">
                <a:effectLst>
                  <a:outerShdw blurRad="38100" dist="38100" dir="2700000" algn="tl">
                    <a:srgbClr val="000000">
                      <a:alpha val="43137"/>
                    </a:srgbClr>
                  </a:outerShdw>
                </a:effectLst>
              </a:rPr>
              <a:t>节 马克思主义自然观的发展</a:t>
            </a:r>
            <a:endParaRPr lang="en-US" altLang="zh-CN" sz="2400" b="1" dirty="0" smtClean="0">
              <a:effectLst>
                <a:outerShdw blurRad="38100" dist="38100" dir="2700000" algn="tl">
                  <a:srgbClr val="000000">
                    <a:alpha val="43137"/>
                  </a:srgbClr>
                </a:outerShdw>
              </a:effectLst>
            </a:endParaRPr>
          </a:p>
          <a:p>
            <a:pPr marL="914400" lvl="1" indent="-514350">
              <a:lnSpc>
                <a:spcPct val="150000"/>
              </a:lnSpc>
              <a:buFont typeface="+mj-ea"/>
              <a:buAutoNum type="ea1JpnChsDbPeriod"/>
            </a:pPr>
            <a:r>
              <a:rPr lang="zh-CN" altLang="en-US" sz="2000" b="1" dirty="0" smtClean="0">
                <a:effectLst>
                  <a:outerShdw blurRad="38100" dist="38100" dir="2700000" algn="tl">
                    <a:srgbClr val="000000">
                      <a:alpha val="43137"/>
                    </a:srgbClr>
                  </a:outerShdw>
                </a:effectLst>
                <a:hlinkClick r:id="rId5" action="ppaction://hlinksldjump"/>
              </a:rPr>
              <a:t>系统自然观</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ea"/>
              <a:buAutoNum type="ea1JpnChsDbPeriod"/>
            </a:pPr>
            <a:r>
              <a:rPr lang="zh-CN" altLang="en-US" sz="2000" b="1" dirty="0">
                <a:effectLst>
                  <a:outerShdw blurRad="38100" dist="38100" dir="2700000" algn="tl">
                    <a:srgbClr val="000000">
                      <a:alpha val="43137"/>
                    </a:srgbClr>
                  </a:outerShdw>
                </a:effectLst>
                <a:hlinkClick r:id="rId6" action="ppaction://hlinksldjump"/>
              </a:rPr>
              <a:t>人工</a:t>
            </a:r>
            <a:r>
              <a:rPr lang="zh-CN" altLang="en-US" sz="2000" b="1" dirty="0" smtClean="0">
                <a:effectLst>
                  <a:outerShdw blurRad="38100" dist="38100" dir="2700000" algn="tl">
                    <a:srgbClr val="000000">
                      <a:alpha val="43137"/>
                    </a:srgbClr>
                  </a:outerShdw>
                </a:effectLst>
                <a:hlinkClick r:id="rId6" action="ppaction://hlinksldjump"/>
              </a:rPr>
              <a:t>自然观</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ea"/>
              <a:buAutoNum type="ea1JpnChsDbPeriod"/>
            </a:pPr>
            <a:r>
              <a:rPr lang="zh-CN" altLang="en-US" sz="2000" b="1" dirty="0">
                <a:effectLst>
                  <a:outerShdw blurRad="38100" dist="38100" dir="2700000" algn="tl">
                    <a:srgbClr val="000000">
                      <a:alpha val="43137"/>
                    </a:srgbClr>
                  </a:outerShdw>
                </a:effectLst>
                <a:hlinkClick r:id="rId7" action="ppaction://hlinksldjump"/>
              </a:rPr>
              <a:t>生态自然观</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4786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smtClean="0">
                <a:effectLst>
                  <a:outerShdw blurRad="38100" dist="38100" dir="2700000" algn="tl">
                    <a:srgbClr val="000000">
                      <a:alpha val="43137"/>
                    </a:srgbClr>
                  </a:outerShdw>
                </a:effectLst>
                <a:hlinkClick r:id="rId2" action="ppaction://hlinksldjump"/>
              </a:rPr>
              <a:t>不能科学地说明自然界</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古代中国和古希腊的自然哲学家们仅从总体上凭借其直觉和思辨认识自然界，“带着主观臆测的特征，而没有严格的科学规定”、“具有直观的性质”。</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不能在细节方面具体研究自然界，“没有说出运动是怎样生成的”，使得他们的自然观“不够精确，失之笼统、含混，经不起严格的科学分析”，“给了唯心主义以可乘之隙”。</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8437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6"/>
            </a:pPr>
            <a:r>
              <a:rPr lang="zh-CN" altLang="en-US" sz="3200" b="1" dirty="0">
                <a:effectLst>
                  <a:outerShdw blurRad="38100" dist="38100" dir="2700000" algn="tl">
                    <a:srgbClr val="000000">
                      <a:alpha val="43137"/>
                    </a:srgbClr>
                  </a:outerShdw>
                </a:effectLst>
                <a:hlinkClick r:id="rId2" action="ppaction://hlinksldjump"/>
              </a:rPr>
              <a:t>朴素唯物主义自然观的</a:t>
            </a:r>
            <a:r>
              <a:rPr lang="zh-CN" altLang="en-US" sz="3200" b="1" dirty="0" smtClean="0">
                <a:effectLst>
                  <a:outerShdw blurRad="38100" dist="38100" dir="2700000" algn="tl">
                    <a:srgbClr val="000000">
                      <a:alpha val="43137"/>
                    </a:srgbClr>
                  </a:outerShdw>
                </a:effectLst>
                <a:hlinkClick r:id="rId2" action="ppaction://hlinksldjump"/>
              </a:rPr>
              <a:t>演变</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中世纪宗教神学自然观</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文艺复兴时期的自然观</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5686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中世纪宗教神学自然观</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主张上帝是自然界的本原，地球是宇宙的中心，人类只有信仰上帝才能获得幸福；它反对古希腊人主张非人格神不能成为自然界本原的观点，宣扬唯心主义思想；它通过歪曲篡改和残酷迫害等手段向人们灌输其荒谬思想。</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它冲击朴素唯物主义自然观的实质是向原始宗教神话自然观的倒退。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罗吉尔</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培根等人的批判，动摇和瓦解了宗教神学自然观的理论基础，有助于向近代机械唯物主义自然观过渡。</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6924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文艺复兴时期的</a:t>
            </a:r>
            <a:r>
              <a:rPr lang="zh-CN" altLang="en-US" sz="3200" b="1" dirty="0" smtClean="0">
                <a:effectLst>
                  <a:outerShdw blurRad="38100" dist="38100" dir="2700000" algn="tl">
                    <a:srgbClr val="000000">
                      <a:alpha val="43137"/>
                    </a:srgbClr>
                  </a:outerShdw>
                </a:effectLst>
                <a:hlinkClick r:id="rId2" action="ppaction://hlinksldjump"/>
              </a:rPr>
              <a:t>自然观</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达</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芬奇、莎士比亚等人发现了具有尊严、才能和自由的人以及和谐的、能动的、经验的自然界。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他们认为自然界是生气勃勃的云动实体，人类可以用数学研究自然界，具有利用和改造自然界的创造力。</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这些自然观思想批判了中世纪宗教神学自然观，对朴素唯物主义自然观向机械唯物主义自然观的发展起到促进作用。</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4954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2"/>
            </a:pPr>
            <a:r>
              <a:rPr lang="zh-CN" altLang="en-US" sz="4000" b="1" dirty="0">
                <a:effectLst>
                  <a:outerShdw blurRad="38100" dist="38100" dir="2700000" algn="tl">
                    <a:srgbClr val="000000">
                      <a:alpha val="43137"/>
                    </a:srgbClr>
                  </a:outerShdw>
                </a:effectLst>
                <a:hlinkClick r:id="rId2" action="ppaction://hlinksldjump"/>
              </a:rPr>
              <a:t>机械唯物主义自然观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机械唯物主义自然观的观点和特征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机械唯物主义</a:t>
            </a:r>
            <a:r>
              <a:rPr lang="zh-CN" altLang="en-US" sz="2400" b="1" dirty="0" smtClean="0">
                <a:effectLst>
                  <a:outerShdw blurRad="38100" dist="38100" dir="2700000" algn="tl">
                    <a:srgbClr val="000000">
                      <a:alpha val="43137"/>
                    </a:srgbClr>
                  </a:outerShdw>
                </a:effectLst>
                <a:hlinkClick r:id="rId4" action="ppaction://hlinksldjump"/>
              </a:rPr>
              <a:t>自然观的渊源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机械唯物主义</a:t>
            </a:r>
            <a:r>
              <a:rPr lang="zh-CN" altLang="en-US" sz="2400" b="1" dirty="0" smtClean="0">
                <a:effectLst>
                  <a:outerShdw blurRad="38100" dist="38100" dir="2700000" algn="tl">
                    <a:srgbClr val="000000">
                      <a:alpha val="43137"/>
                    </a:srgbClr>
                  </a:outerShdw>
                </a:effectLst>
                <a:hlinkClick r:id="rId5" action="ppaction://hlinksldjump"/>
              </a:rPr>
              <a:t>自然观的基础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机械唯物主义</a:t>
            </a:r>
            <a:r>
              <a:rPr lang="zh-CN" altLang="en-US" sz="2400" b="1" dirty="0" smtClean="0">
                <a:effectLst>
                  <a:outerShdw blurRad="38100" dist="38100" dir="2700000" algn="tl">
                    <a:srgbClr val="000000">
                      <a:alpha val="43137"/>
                    </a:srgbClr>
                  </a:outerShdw>
                </a:effectLst>
                <a:hlinkClick r:id="rId6" action="ppaction://hlinksldjump"/>
              </a:rPr>
              <a:t>自然观的作用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7" action="ppaction://hlinksldjump"/>
              </a:rPr>
              <a:t>机械唯物主义</a:t>
            </a:r>
            <a:r>
              <a:rPr lang="zh-CN" altLang="en-US" sz="2400" b="1" dirty="0" smtClean="0">
                <a:effectLst>
                  <a:outerShdw blurRad="38100" dist="38100" dir="2700000" algn="tl">
                    <a:srgbClr val="000000">
                      <a:alpha val="43137"/>
                    </a:srgbClr>
                  </a:outerShdw>
                </a:effectLst>
                <a:hlinkClick r:id="rId7" action="ppaction://hlinksldjump"/>
              </a:rPr>
              <a:t>自然观的缺陷</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8" action="ppaction://hlinksldjump"/>
              </a:rPr>
              <a:t>机械唯物主义</a:t>
            </a:r>
            <a:r>
              <a:rPr lang="zh-CN" altLang="en-US" sz="2400" b="1" dirty="0" smtClean="0">
                <a:effectLst>
                  <a:outerShdw blurRad="38100" dist="38100" dir="2700000" algn="tl">
                    <a:srgbClr val="000000">
                      <a:alpha val="43137"/>
                    </a:srgbClr>
                  </a:outerShdw>
                </a:effectLst>
                <a:hlinkClick r:id="rId8" action="ppaction://hlinksldjump"/>
              </a:rPr>
              <a:t>自然观的演变</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8484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机械唯物主义自然观的观点和</a:t>
            </a:r>
            <a:r>
              <a:rPr lang="zh-CN" altLang="en-US" sz="3200" b="1" dirty="0" smtClean="0">
                <a:effectLst>
                  <a:outerShdw blurRad="38100" dist="38100" dir="2700000" algn="tl">
                    <a:srgbClr val="000000">
                      <a:alpha val="43137"/>
                    </a:srgbClr>
                  </a:outerShdw>
                </a:effectLst>
                <a:hlinkClick r:id="rId2" action="ppaction://hlinksldjump"/>
              </a:rPr>
              <a:t>特征</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机械唯物主义自然观的主要观点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机械唯物主义</a:t>
            </a:r>
            <a:r>
              <a:rPr lang="zh-CN" altLang="en-US" sz="2400" b="1" dirty="0" smtClean="0">
                <a:effectLst>
                  <a:outerShdw blurRad="38100" dist="38100" dir="2700000" algn="tl">
                    <a:srgbClr val="000000">
                      <a:alpha val="43137"/>
                    </a:srgbClr>
                  </a:outerShdw>
                </a:effectLst>
                <a:hlinkClick r:id="rId4" action="ppaction://hlinksldjump"/>
              </a:rPr>
              <a:t>自然观的基本特征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5273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机械唯物主义自然观的主要</a:t>
            </a:r>
            <a:r>
              <a:rPr lang="zh-CN" altLang="en-US" sz="3200" b="1" dirty="0" smtClean="0">
                <a:effectLst>
                  <a:outerShdw blurRad="38100" dist="38100" dir="2700000" algn="tl">
                    <a:srgbClr val="000000">
                      <a:alpha val="43137"/>
                    </a:srgbClr>
                  </a:outerShdw>
                </a:effectLst>
                <a:hlinkClick r:id="rId2" action="ppaction://hlinksldjump"/>
              </a:rPr>
              <a:t>观点</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自然界由物质构成，物质由不可再分的微粒构成。</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自然界具有绝对不变性，自然物和时间、空间都是不变的。</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自然界的物质运动是受外力作用的、遵循因果规律的机械运动，宇宙的过程可以用简单的数学方程式表示。</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自然界的安排受到上帝的“目的性”支配。</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以形而上学的思维方式认识自然界。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人与自然界都是</a:t>
            </a:r>
            <a:r>
              <a:rPr lang="zh-CN" altLang="en-US" sz="2000" b="1" dirty="0" smtClean="0">
                <a:effectLst>
                  <a:outerShdw blurRad="38100" dist="38100" dir="2700000" algn="tl">
                    <a:srgbClr val="000000">
                      <a:alpha val="43137"/>
                    </a:srgbClr>
                  </a:outerShdw>
                </a:effectLst>
              </a:rPr>
              <a:t>机器，并且是分立的。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8365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机械唯物主义自然观的基本</a:t>
            </a:r>
            <a:r>
              <a:rPr lang="zh-CN" altLang="en-US" sz="3200" b="1" dirty="0" smtClean="0">
                <a:effectLst>
                  <a:outerShdw blurRad="38100" dist="38100" dir="2700000" algn="tl">
                    <a:srgbClr val="000000">
                      <a:alpha val="43137"/>
                    </a:srgbClr>
                  </a:outerShdw>
                </a:effectLst>
                <a:hlinkClick r:id="rId2" action="ppaction://hlinksldjump"/>
              </a:rPr>
              <a:t>特征</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机械性：把自然界的所有运动都看成是机械运动，“质的一切差异和变化都可以归结为量的差异和变化”。</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不彻底</a:t>
            </a:r>
            <a:r>
              <a:rPr lang="zh-CN" altLang="en-US" sz="2000" b="1" dirty="0" smtClean="0">
                <a:effectLst>
                  <a:outerShdw blurRad="38100" dist="38100" dir="2700000" algn="tl">
                    <a:srgbClr val="000000">
                      <a:alpha val="43137"/>
                    </a:srgbClr>
                  </a:outerShdw>
                </a:effectLst>
              </a:rPr>
              <a:t>性：</a:t>
            </a:r>
            <a:r>
              <a:rPr lang="zh-CN" altLang="en-US" sz="1800" b="1" dirty="0" smtClean="0">
                <a:effectLst>
                  <a:outerShdw blurRad="38100" dist="38100" dir="2700000" algn="tl">
                    <a:srgbClr val="000000">
                      <a:alpha val="43137"/>
                    </a:srgbClr>
                  </a:outerShdw>
                </a:effectLst>
              </a:rPr>
              <a:t>既承认自然界的物质性，又主张自然界具有绝对不变性，物质运动来自上帝的“第一推动”等。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形而上学</a:t>
            </a:r>
            <a:r>
              <a:rPr lang="zh-CN" altLang="en-US" sz="2000" b="1" dirty="0" smtClean="0">
                <a:effectLst>
                  <a:outerShdw blurRad="38100" dist="38100" dir="2700000" algn="tl">
                    <a:srgbClr val="000000">
                      <a:alpha val="43137"/>
                    </a:srgbClr>
                  </a:outerShdw>
                </a:effectLst>
              </a:rPr>
              <a:t>性：</a:t>
            </a:r>
            <a:r>
              <a:rPr lang="zh-CN" altLang="en-US" sz="1800" b="1" dirty="0" smtClean="0">
                <a:effectLst>
                  <a:outerShdw blurRad="38100" dist="38100" dir="2700000" algn="tl">
                    <a:srgbClr val="000000">
                      <a:alpha val="43137"/>
                    </a:srgbClr>
                  </a:outerShdw>
                </a:effectLst>
              </a:rPr>
              <a:t>用孤立、静止的观点解释自然界，“最终却归到造物主创造整个自然界的唯心主义营垒里”。</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0957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机械唯物主义自然观的</a:t>
            </a:r>
            <a:r>
              <a:rPr lang="zh-CN" altLang="en-US" sz="3200" b="1" dirty="0" smtClean="0">
                <a:effectLst>
                  <a:outerShdw blurRad="38100" dist="38100" dir="2700000" algn="tl">
                    <a:srgbClr val="000000">
                      <a:alpha val="43137"/>
                    </a:srgbClr>
                  </a:outerShdw>
                </a:effectLst>
                <a:hlinkClick r:id="rId2" action="ppaction://hlinksldjump"/>
              </a:rPr>
              <a:t>渊源</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毕达哥拉斯的“数本原论”</a:t>
            </a:r>
            <a:r>
              <a:rPr lang="zh-CN" altLang="en-US" sz="2000" b="1" dirty="0" smtClean="0">
                <a:effectLst>
                  <a:outerShdw blurRad="38100" dist="38100" dir="2700000" algn="tl">
                    <a:srgbClr val="000000">
                      <a:alpha val="43137"/>
                    </a:srgbClr>
                  </a:outerShdw>
                </a:effectLst>
              </a:rPr>
              <a:t>把事物的性质归结为数的规定性</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德谟克利</a:t>
            </a:r>
            <a:r>
              <a:rPr lang="zh-CN" altLang="en-US" sz="2400" b="1" dirty="0" smtClean="0">
                <a:effectLst>
                  <a:outerShdw blurRad="38100" dist="38100" dir="2700000" algn="tl">
                    <a:srgbClr val="000000">
                      <a:alpha val="43137"/>
                    </a:srgbClr>
                  </a:outerShdw>
                </a:effectLst>
              </a:rPr>
              <a:t>特等人的“原子论”</a:t>
            </a:r>
            <a:r>
              <a:rPr lang="zh-CN" altLang="en-US" sz="2000" b="1" dirty="0" smtClean="0">
                <a:effectLst>
                  <a:outerShdw blurRad="38100" dist="38100" dir="2700000" algn="tl">
                    <a:srgbClr val="000000">
                      <a:alpha val="43137"/>
                    </a:srgbClr>
                  </a:outerShdw>
                </a:effectLst>
              </a:rPr>
              <a:t>主张万物通过原子的碰撞运动生成出来</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阿里斯塔克等人的“地动说”</a:t>
            </a:r>
            <a:r>
              <a:rPr lang="zh-CN" altLang="en-US" sz="2000" b="1" dirty="0" smtClean="0">
                <a:effectLst>
                  <a:outerShdw blurRad="38100" dist="38100" dir="2700000" algn="tl">
                    <a:srgbClr val="000000">
                      <a:alpha val="43137"/>
                    </a:srgbClr>
                  </a:outerShdw>
                </a:effectLst>
              </a:rPr>
              <a:t>认为地球自转并围绕太阳旋转</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亚里士多德的“位移运动说”</a:t>
            </a:r>
            <a:r>
              <a:rPr lang="zh-CN" altLang="en-US" sz="2000" b="1" dirty="0" smtClean="0">
                <a:effectLst>
                  <a:outerShdw blurRad="38100" dist="38100" dir="2700000" algn="tl">
                    <a:srgbClr val="000000">
                      <a:alpha val="43137"/>
                    </a:srgbClr>
                  </a:outerShdw>
                </a:effectLst>
              </a:rPr>
              <a:t>认为事物受外力作用产生位移，天体在“第一推动者”的作用下进行圆周运动</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867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机械唯物主义自然观</a:t>
            </a:r>
            <a:r>
              <a:rPr lang="zh-CN" altLang="en-US" sz="3200" b="1" dirty="0" smtClean="0">
                <a:effectLst>
                  <a:outerShdw blurRad="38100" dist="38100" dir="2700000" algn="tl">
                    <a:srgbClr val="000000">
                      <a:alpha val="43137"/>
                    </a:srgbClr>
                  </a:outerShdw>
                </a:effectLst>
                <a:hlinkClick r:id="rId2" action="ppaction://hlinksldjump"/>
              </a:rPr>
              <a:t>的基础</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机械唯物主义自然观的科学基础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机械唯物主义</a:t>
            </a:r>
            <a:r>
              <a:rPr lang="zh-CN" altLang="en-US" sz="2400" b="1" dirty="0" smtClean="0">
                <a:effectLst>
                  <a:outerShdw blurRad="38100" dist="38100" dir="2700000" algn="tl">
                    <a:srgbClr val="000000">
                      <a:alpha val="43137"/>
                    </a:srgbClr>
                  </a:outerShdw>
                </a:effectLst>
                <a:hlinkClick r:id="rId4" action="ppaction://hlinksldjump"/>
              </a:rPr>
              <a:t>自然观的技术基础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14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lnSpc>
                <a:spcPct val="150000"/>
              </a:lnSpc>
              <a:buFont typeface="+mj-ea"/>
              <a:buAutoNum type="ea1JpnChsDbPeriod"/>
            </a:pPr>
            <a:r>
              <a:rPr lang="zh-CN" altLang="en-US" sz="4000" b="1" dirty="0">
                <a:effectLst>
                  <a:outerShdw blurRad="38100" dist="38100" dir="2700000" algn="tl">
                    <a:srgbClr val="000000">
                      <a:alpha val="43137"/>
                    </a:srgbClr>
                  </a:outerShdw>
                </a:effectLst>
                <a:hlinkClick r:id="rId2" action="ppaction://hlinksldjump"/>
              </a:rPr>
              <a:t>朴素唯物主义自然观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朴素唯物主义自然观的观点和特征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古代中国和希腊朴素唯物主义自然观</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朴素唯物主义</a:t>
            </a:r>
            <a:r>
              <a:rPr lang="zh-CN" altLang="en-US" sz="2400" b="1" dirty="0" smtClean="0">
                <a:effectLst>
                  <a:outerShdw blurRad="38100" dist="38100" dir="2700000" algn="tl">
                    <a:srgbClr val="000000">
                      <a:alpha val="43137"/>
                    </a:srgbClr>
                  </a:outerShdw>
                </a:effectLst>
                <a:hlinkClick r:id="rId5" action="ppaction://hlinksldjump"/>
              </a:rPr>
              <a:t>自然观的渊源和基础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朴素唯物主义</a:t>
            </a:r>
            <a:r>
              <a:rPr lang="zh-CN" altLang="en-US" sz="2400" b="1" dirty="0" smtClean="0">
                <a:effectLst>
                  <a:outerShdw blurRad="38100" dist="38100" dir="2700000" algn="tl">
                    <a:srgbClr val="000000">
                      <a:alpha val="43137"/>
                    </a:srgbClr>
                  </a:outerShdw>
                </a:effectLst>
                <a:hlinkClick r:id="rId6" action="ppaction://hlinksldjump"/>
              </a:rPr>
              <a:t>自然观的作用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7" action="ppaction://hlinksldjump"/>
              </a:rPr>
              <a:t>朴素唯物主义</a:t>
            </a:r>
            <a:r>
              <a:rPr lang="zh-CN" altLang="en-US" sz="2400" b="1" dirty="0" smtClean="0">
                <a:effectLst>
                  <a:outerShdw blurRad="38100" dist="38100" dir="2700000" algn="tl">
                    <a:srgbClr val="000000">
                      <a:alpha val="43137"/>
                    </a:srgbClr>
                  </a:outerShdw>
                </a:effectLst>
                <a:hlinkClick r:id="rId7" action="ppaction://hlinksldjump"/>
              </a:rPr>
              <a:t>自然观的缺陷</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8" action="ppaction://hlinksldjump"/>
              </a:rPr>
              <a:t>朴素唯物主义</a:t>
            </a:r>
            <a:r>
              <a:rPr lang="zh-CN" altLang="en-US" sz="2400" b="1" dirty="0" smtClean="0">
                <a:effectLst>
                  <a:outerShdw blurRad="38100" dist="38100" dir="2700000" algn="tl">
                    <a:srgbClr val="000000">
                      <a:alpha val="43137"/>
                    </a:srgbClr>
                  </a:outerShdw>
                </a:effectLst>
                <a:hlinkClick r:id="rId8" action="ppaction://hlinksldjump"/>
              </a:rPr>
              <a:t>自然观的演变</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928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机械唯物主义自然观的科学</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自然界由不可再分的粒子构成。</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物体不受外力作用将处于静止或匀速直线运动状态，物体运动的速度变化与其外力成正比，物体间的相互作用力大小相等且方向相反。</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物体</a:t>
            </a:r>
            <a:r>
              <a:rPr lang="zh-CN" altLang="en-US" sz="2000" b="1" dirty="0" smtClean="0">
                <a:effectLst>
                  <a:outerShdw blurRad="38100" dist="38100" dir="2700000" algn="tl">
                    <a:srgbClr val="000000">
                      <a:alpha val="43137"/>
                    </a:srgbClr>
                  </a:outerShdw>
                </a:effectLst>
              </a:rPr>
              <a:t>间的引力大小与其质量成正比而与其间的距离的平方成反比。</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物体</a:t>
            </a:r>
            <a:r>
              <a:rPr lang="zh-CN" altLang="en-US" sz="2000" b="1" dirty="0" smtClean="0">
                <a:effectLst>
                  <a:outerShdw blurRad="38100" dist="38100" dir="2700000" algn="tl">
                    <a:srgbClr val="000000">
                      <a:alpha val="43137"/>
                    </a:srgbClr>
                  </a:outerShdw>
                </a:effectLst>
              </a:rPr>
              <a:t>运动只有速度和位置的变化而无质量变化。</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时间和空间是绝对的，它不依赖于物质而存在。</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0130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机械唯物主义自然观的技术</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工厂手工业替代家庭手工业促进了生产技术的改进、分工和协作的发展，促进了资本主义生产的发展，为机械唯物主义自然观的形成奠定了物质基础。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钟表、望远镜和显微镜等技术的发展和中国的火药、指南针和印刷术等技术的传入，促进了欧洲的社会革命，促进了实验科学和数学的发展，为机械唯物主义自然观的形成奠定了实践基础。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498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机械唯物主义自然观的作用</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fontScale="92500"/>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为辩证唯物主义自然观的形成创造了条件：</a:t>
            </a:r>
            <a:r>
              <a:rPr lang="zh-CN" altLang="en-US" sz="2000" b="1" dirty="0" smtClean="0">
                <a:effectLst>
                  <a:outerShdw blurRad="38100" dist="38100" dir="2700000" algn="tl">
                    <a:srgbClr val="000000">
                      <a:alpha val="43137"/>
                    </a:srgbClr>
                  </a:outerShdw>
                </a:effectLst>
              </a:rPr>
              <a:t>它以近代自然科学为基础，强调自然界存在的客观性、物质性和发展的规律性，冲破了中世纪神学自然观的羁绊，传承了朴素唯物主义自然观的思想传统。</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为辩证唯物主义自然观的形成提供了前提：</a:t>
            </a:r>
            <a:r>
              <a:rPr lang="zh-CN" altLang="en-US" sz="2000" b="1" dirty="0" smtClean="0">
                <a:effectLst>
                  <a:outerShdw blurRad="38100" dist="38100" dir="2700000" algn="tl">
                    <a:srgbClr val="000000">
                      <a:alpha val="43137"/>
                    </a:srgbClr>
                  </a:outerShdw>
                </a:effectLst>
              </a:rPr>
              <a:t>它以近代自然科学为基础，培植了求实和崇尚理性的科学精神；促进对自然界的认识从注重神学教义到注重经验事实、从注重思辨和想象到注重观察实验和数学推理、从注重把宗教作为判定认识标准到注重把实践作为判定认识标准的转变；强调通过观察实验和分析等科学方法分门别类地研究自然界。</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444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机械唯物主义自然观的缺陷</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以机械决定论认识自然界</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以因</a:t>
            </a:r>
            <a:r>
              <a:rPr lang="zh-CN" altLang="en-US" sz="2400" b="1" dirty="0" smtClean="0">
                <a:effectLst>
                  <a:outerShdw blurRad="38100" dist="38100" dir="2700000" algn="tl">
                    <a:srgbClr val="000000">
                      <a:alpha val="43137"/>
                    </a:srgbClr>
                  </a:outerShdw>
                </a:effectLst>
                <a:hlinkClick r:id="rId4" action="ppaction://hlinksldjump"/>
              </a:rPr>
              <a:t>果决定论看待自然界</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以孤立和静止的方法研究自然界</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000" b="1" dirty="0" smtClean="0">
                <a:effectLst>
                  <a:outerShdw blurRad="38100" dist="38100" dir="2700000" algn="tl">
                    <a:srgbClr val="000000">
                      <a:alpha val="43137"/>
                    </a:srgbClr>
                  </a:outerShdw>
                </a:effectLst>
                <a:latin typeface="华文新魏" pitchFamily="2" charset="-122"/>
                <a:ea typeface="华文新魏" pitchFamily="2" charset="-122"/>
              </a:rPr>
              <a:t>恩格斯评价机械唯物主义自然观为陈腐的、僵化的、“保守的”、“低于希腊古代”的自然观。</a:t>
            </a:r>
            <a:endParaRPr lang="en-US" altLang="zh-CN" sz="2000" b="1" dirty="0" smtClean="0">
              <a:effectLst>
                <a:outerShdw blurRad="38100" dist="38100" dir="2700000" algn="tl">
                  <a:srgbClr val="000000">
                    <a:alpha val="43137"/>
                  </a:srgbClr>
                </a:outerShdw>
              </a:effectLst>
              <a:latin typeface="华文新魏" pitchFamily="2" charset="-122"/>
              <a:ea typeface="华文新魏" pitchFamily="2" charset="-122"/>
            </a:endParaRPr>
          </a:p>
          <a:p>
            <a:pPr marL="0" indent="0">
              <a:lnSpc>
                <a:spcPct val="150000"/>
              </a:lnSpc>
              <a:buNone/>
            </a:pPr>
            <a:r>
              <a:rPr lang="zh-CN" altLang="en-US" sz="2000" b="1" dirty="0" smtClean="0">
                <a:effectLst>
                  <a:outerShdw blurRad="38100" dist="38100" dir="2700000" algn="tl">
                    <a:srgbClr val="000000">
                      <a:alpha val="43137"/>
                    </a:srgbClr>
                  </a:outerShdw>
                </a:effectLst>
                <a:latin typeface="华文新魏" pitchFamily="2" charset="-122"/>
                <a:ea typeface="华文新魏" pitchFamily="2" charset="-122"/>
              </a:rPr>
              <a:t>机械唯物主义自然观被康德“星云假说”等自然科学的发现连续地“打开缺口”，最后被辩证唯物主义自然观所取代。</a:t>
            </a:r>
            <a:endParaRPr lang="zh-CN" altLang="en-US" sz="2000" b="1" dirty="0">
              <a:effectLst>
                <a:outerShdw blurRad="38100" dist="38100" dir="2700000" algn="tl">
                  <a:srgbClr val="000000">
                    <a:alpha val="43137"/>
                  </a:srgbClr>
                </a:outerShdw>
              </a:effectLst>
              <a:latin typeface="华文新魏" pitchFamily="2" charset="-122"/>
              <a:ea typeface="华文新魏" pitchFamily="2" charset="-122"/>
            </a:endParaRPr>
          </a:p>
        </p:txBody>
      </p:sp>
    </p:spTree>
    <p:extLst>
      <p:ext uri="{BB962C8B-B14F-4D97-AF65-F5344CB8AC3E}">
        <p14:creationId xmlns:p14="http://schemas.microsoft.com/office/powerpoint/2010/main" val="3799095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以机械决定论认识</a:t>
            </a:r>
            <a:r>
              <a:rPr lang="zh-CN" altLang="en-US" sz="3200" b="1" dirty="0" smtClean="0">
                <a:effectLst>
                  <a:outerShdw blurRad="38100" dist="38100" dir="2700000" algn="tl">
                    <a:srgbClr val="000000">
                      <a:alpha val="43137"/>
                    </a:srgbClr>
                  </a:outerShdw>
                </a:effectLst>
                <a:hlinkClick r:id="rId2" action="ppaction://hlinksldjump"/>
              </a:rPr>
              <a:t>自然界</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把自然界和人都看做机器，并把人排斥于自然界之外，割裂其固有联系。</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以机械运动穷尽物质的所有运动，抹杀物质运动形式及其性质的多样性。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用量的差异说明一切质的差异，用物质的量规定其质，忽视了质和量的辩证关系。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41643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以因果决定论看待</a:t>
            </a:r>
            <a:r>
              <a:rPr lang="zh-CN" altLang="en-US" sz="3200" b="1" dirty="0" smtClean="0">
                <a:effectLst>
                  <a:outerShdw blurRad="38100" dist="38100" dir="2700000" algn="tl">
                    <a:srgbClr val="000000">
                      <a:alpha val="43137"/>
                    </a:srgbClr>
                  </a:outerShdw>
                </a:effectLst>
                <a:hlinkClick r:id="rId2" action="ppaction://hlinksldjump"/>
              </a:rPr>
              <a:t>自然界</a:t>
            </a:r>
            <a:endParaRPr lang="zh-CN" altLang="en-US" sz="3200" dirty="0"/>
          </a:p>
        </p:txBody>
      </p:sp>
      <p:sp>
        <p:nvSpPr>
          <p:cNvPr id="3" name="内容占位符 2"/>
          <p:cNvSpPr>
            <a:spLocks noGrp="1"/>
          </p:cNvSpPr>
          <p:nvPr>
            <p:ph idx="1"/>
          </p:nvPr>
        </p:nvSpPr>
        <p:spPr/>
        <p:txBody>
          <a:bodyPr>
            <a:normAutofit/>
          </a:bodyPr>
          <a:lstStyle/>
          <a:p>
            <a:pPr indent="0">
              <a:lnSpc>
                <a:spcPct val="150000"/>
              </a:lnSpc>
            </a:pPr>
            <a:r>
              <a:rPr lang="zh-CN" altLang="en-US" sz="2400" b="1" dirty="0" smtClean="0">
                <a:effectLst>
                  <a:outerShdw blurRad="38100" dist="38100" dir="2700000" algn="tl">
                    <a:srgbClr val="000000">
                      <a:alpha val="43137"/>
                    </a:srgbClr>
                  </a:outerShdw>
                </a:effectLst>
              </a:rPr>
              <a:t>它主张自然界的存在和发展都遵循因果规律，提倡“关于自然界的安排和合目的性的思想”。其结果，“还是没有摆脱神学的自然观”。</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0513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smtClean="0">
                <a:effectLst>
                  <a:outerShdw blurRad="38100" dist="38100" dir="2700000" algn="tl">
                    <a:srgbClr val="000000">
                      <a:alpha val="43137"/>
                    </a:srgbClr>
                  </a:outerShdw>
                </a:effectLst>
                <a:hlinkClick r:id="rId2" action="ppaction://hlinksldjump"/>
              </a:rPr>
              <a:t>以孤立和静止的方法研究自然界</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它主张“在绝对不相容的对立中思维”，虽然“在个别问题上胜过朴素唯物主义，但对世界的联系和发展的理解却低于朴素唯物主义”。</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3727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6"/>
            </a:pPr>
            <a:r>
              <a:rPr lang="zh-CN" altLang="en-US" sz="3200" b="1" dirty="0" smtClean="0">
                <a:effectLst>
                  <a:outerShdw blurRad="38100" dist="38100" dir="2700000" algn="tl">
                    <a:srgbClr val="000000">
                      <a:alpha val="43137"/>
                    </a:srgbClr>
                  </a:outerShdw>
                </a:effectLst>
                <a:hlinkClick r:id="rId2" action="ppaction://hlinksldjump"/>
              </a:rPr>
              <a:t>机械唯物主义自然观的演变</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机械唯物主义自然观的发展和影响</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机械唯物主义</a:t>
            </a:r>
            <a:r>
              <a:rPr lang="zh-CN" altLang="en-US" sz="2400" b="1" dirty="0" smtClean="0">
                <a:effectLst>
                  <a:outerShdw blurRad="38100" dist="38100" dir="2700000" algn="tl">
                    <a:srgbClr val="000000">
                      <a:alpha val="43137"/>
                    </a:srgbClr>
                  </a:outerShdw>
                </a:effectLst>
                <a:hlinkClick r:id="rId4" action="ppaction://hlinksldjump"/>
              </a:rPr>
              <a:t>自然观受到的挑战和冲击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3642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机械唯物主义自然观的发展和</a:t>
            </a:r>
            <a:r>
              <a:rPr lang="zh-CN" altLang="en-US" sz="3200" b="1" dirty="0" smtClean="0">
                <a:effectLst>
                  <a:outerShdw blurRad="38100" dist="38100" dir="2700000" algn="tl">
                    <a:srgbClr val="000000">
                      <a:alpha val="43137"/>
                    </a:srgbClr>
                  </a:outerShdw>
                </a:effectLst>
                <a:hlinkClick r:id="rId2" action="ppaction://hlinksldjump"/>
              </a:rPr>
              <a:t>影响</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它被</a:t>
            </a:r>
            <a:r>
              <a:rPr lang="en-US" altLang="zh-CN" sz="2000" b="1" dirty="0" smtClean="0">
                <a:effectLst>
                  <a:outerShdw blurRad="38100" dist="38100" dir="2700000" algn="tl">
                    <a:srgbClr val="000000">
                      <a:alpha val="43137"/>
                    </a:srgbClr>
                  </a:outerShdw>
                </a:effectLst>
              </a:rPr>
              <a:t>18</a:t>
            </a:r>
            <a:r>
              <a:rPr lang="zh-CN" altLang="en-US" sz="2000" b="1" dirty="0" smtClean="0">
                <a:effectLst>
                  <a:outerShdw blurRad="38100" dist="38100" dir="2700000" algn="tl">
                    <a:srgbClr val="000000">
                      <a:alpha val="43137"/>
                    </a:srgbClr>
                  </a:outerShdw>
                </a:effectLst>
              </a:rPr>
              <a:t>世纪法国唯物主义者继承并发展，使其成为“完全机械的”唯物主义自然观。</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它在当时产生了很大影响，甚至“统治了十九世纪的整个上半叶”。例如，德国天文学家梅特勒在</a:t>
            </a:r>
            <a:r>
              <a:rPr lang="en-US" altLang="zh-CN" sz="2000" b="1" dirty="0" smtClean="0">
                <a:effectLst>
                  <a:outerShdw blurRad="38100" dist="38100" dir="2700000" algn="tl">
                    <a:srgbClr val="000000">
                      <a:alpha val="43137"/>
                    </a:srgbClr>
                  </a:outerShdw>
                </a:effectLst>
              </a:rPr>
              <a:t>1861</a:t>
            </a:r>
            <a:r>
              <a:rPr lang="zh-CN" altLang="en-US" sz="2000" b="1" dirty="0" smtClean="0">
                <a:effectLst>
                  <a:outerShdw blurRad="38100" dist="38100" dir="2700000" algn="tl">
                    <a:srgbClr val="000000">
                      <a:alpha val="43137"/>
                    </a:srgbClr>
                  </a:outerShdw>
                </a:effectLst>
              </a:rPr>
              <a:t>年仍主张“我们的太阳系的所有安排</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是以保持现存的东西及其持续不变为目的的”。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5735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2800" b="1" dirty="0">
                <a:effectLst>
                  <a:outerShdw blurRad="38100" dist="38100" dir="2700000" algn="tl">
                    <a:srgbClr val="000000">
                      <a:alpha val="43137"/>
                    </a:srgbClr>
                  </a:outerShdw>
                </a:effectLst>
                <a:hlinkClick r:id="rId2" action="ppaction://hlinksldjump"/>
              </a:rPr>
              <a:t>机械唯物主义自然观受到的挑战和</a:t>
            </a:r>
            <a:r>
              <a:rPr lang="zh-CN" altLang="en-US" sz="2800" b="1" dirty="0" smtClean="0">
                <a:effectLst>
                  <a:outerShdw blurRad="38100" dist="38100" dir="2700000" algn="tl">
                    <a:srgbClr val="000000">
                      <a:alpha val="43137"/>
                    </a:srgbClr>
                  </a:outerShdw>
                </a:effectLst>
                <a:hlinkClick r:id="rId2" action="ppaction://hlinksldjump"/>
              </a:rPr>
              <a:t>冲击</a:t>
            </a:r>
            <a:endParaRPr lang="zh-CN" altLang="en-US" sz="28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它受到哲学的挑战。斯宾诺莎等人“没有被同时代的自然知识的狭隘状况引入迷途”，“坚持从世界本身来说明世界”，被恩格斯赞誉为“当时的哲学博得的最高荣誉”。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受到自然科学的冲击。它被康德“星云假说”等自然科学的发现连续地“打开缺口”， “</a:t>
            </a:r>
            <a:r>
              <a:rPr lang="zh-CN" altLang="en-US" sz="2000" b="1" dirty="0">
                <a:effectLst>
                  <a:outerShdw blurRad="38100" dist="38100" dir="2700000" algn="tl">
                    <a:srgbClr val="000000">
                      <a:alpha val="43137"/>
                    </a:srgbClr>
                  </a:outerShdw>
                </a:effectLst>
              </a:rPr>
              <a:t>科学的进步而被弄得百孔千疮</a:t>
            </a:r>
            <a:r>
              <a:rPr lang="zh-CN" altLang="en-US" sz="2000" b="1" dirty="0" smtClean="0">
                <a:effectLst>
                  <a:outerShdw blurRad="38100" dist="38100" dir="2700000" algn="tl">
                    <a:srgbClr val="000000">
                      <a:alpha val="43137"/>
                    </a:srgbClr>
                  </a:outerShdw>
                </a:effectLst>
              </a:rPr>
              <a:t>”，最后被辩证唯物主义自然观取代了。</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00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朴素唯物主义自然观的观点和特征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朴素唯物主义自然观的主要观点</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朴素唯物主义</a:t>
            </a:r>
            <a:r>
              <a:rPr lang="zh-CN" altLang="en-US" sz="2400" b="1" dirty="0" smtClean="0">
                <a:effectLst>
                  <a:outerShdw blurRad="38100" dist="38100" dir="2700000" algn="tl">
                    <a:srgbClr val="000000">
                      <a:alpha val="43137"/>
                    </a:srgbClr>
                  </a:outerShdw>
                </a:effectLst>
                <a:hlinkClick r:id="rId4" action="ppaction://hlinksldjump"/>
              </a:rPr>
              <a:t>自然观的基本特征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55768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3"/>
            </a:pPr>
            <a:r>
              <a:rPr lang="zh-CN" altLang="en-US" sz="4000" b="1" dirty="0">
                <a:effectLst>
                  <a:outerShdw blurRad="38100" dist="38100" dir="2700000" algn="tl">
                    <a:srgbClr val="000000">
                      <a:alpha val="43137"/>
                    </a:srgbClr>
                  </a:outerShdw>
                </a:effectLst>
                <a:hlinkClick r:id="rId2" action="ppaction://hlinksldjump"/>
              </a:rPr>
              <a:t>辩证唯物主义自然观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3" action="ppaction://hlinksldjump"/>
              </a:rPr>
              <a:t>辩证唯物主义</a:t>
            </a:r>
            <a:r>
              <a:rPr lang="zh-CN" altLang="en-US" sz="2400" b="1" dirty="0" smtClean="0">
                <a:effectLst>
                  <a:outerShdw blurRad="38100" dist="38100" dir="2700000" algn="tl">
                    <a:srgbClr val="000000">
                      <a:alpha val="43137"/>
                    </a:srgbClr>
                  </a:outerShdw>
                </a:effectLst>
                <a:hlinkClick r:id="rId3" action="ppaction://hlinksldjump"/>
              </a:rPr>
              <a:t>自然观的观点和特征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辩证唯物主义</a:t>
            </a:r>
            <a:r>
              <a:rPr lang="zh-CN" altLang="en-US" sz="2400" b="1" dirty="0" smtClean="0">
                <a:effectLst>
                  <a:outerShdw blurRad="38100" dist="38100" dir="2700000" algn="tl">
                    <a:srgbClr val="000000">
                      <a:alpha val="43137"/>
                    </a:srgbClr>
                  </a:outerShdw>
                </a:effectLst>
                <a:hlinkClick r:id="rId4" action="ppaction://hlinksldjump"/>
              </a:rPr>
              <a:t>自然观的渊源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辩证唯物主义</a:t>
            </a:r>
            <a:r>
              <a:rPr lang="zh-CN" altLang="en-US" sz="2400" b="1" dirty="0" smtClean="0">
                <a:effectLst>
                  <a:outerShdw blurRad="38100" dist="38100" dir="2700000" algn="tl">
                    <a:srgbClr val="000000">
                      <a:alpha val="43137"/>
                    </a:srgbClr>
                  </a:outerShdw>
                </a:effectLst>
                <a:hlinkClick r:id="rId5" action="ppaction://hlinksldjump"/>
              </a:rPr>
              <a:t>自然观的基础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辩证唯物主义</a:t>
            </a:r>
            <a:r>
              <a:rPr lang="zh-CN" altLang="en-US" sz="2400" b="1" dirty="0" smtClean="0">
                <a:effectLst>
                  <a:outerShdw blurRad="38100" dist="38100" dir="2700000" algn="tl">
                    <a:srgbClr val="000000">
                      <a:alpha val="43137"/>
                    </a:srgbClr>
                  </a:outerShdw>
                </a:effectLst>
                <a:hlinkClick r:id="rId6" action="ppaction://hlinksldjump"/>
              </a:rPr>
              <a:t>自然观的作用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7" action="ppaction://hlinksldjump"/>
              </a:rPr>
              <a:t>辩证唯物主义</a:t>
            </a:r>
            <a:r>
              <a:rPr lang="zh-CN" altLang="en-US" sz="2400" b="1" dirty="0" smtClean="0">
                <a:effectLst>
                  <a:outerShdw blurRad="38100" dist="38100" dir="2700000" algn="tl">
                    <a:srgbClr val="000000">
                      <a:alpha val="43137"/>
                    </a:srgbClr>
                  </a:outerShdw>
                </a:effectLst>
                <a:hlinkClick r:id="rId7" action="ppaction://hlinksldjump"/>
              </a:rPr>
              <a:t>自然观的演变</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43433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辩证唯物主义自然观</a:t>
            </a:r>
            <a:r>
              <a:rPr lang="zh-CN" altLang="en-US" sz="3200" b="1" dirty="0" smtClean="0">
                <a:effectLst>
                  <a:outerShdw blurRad="38100" dist="38100" dir="2700000" algn="tl">
                    <a:srgbClr val="000000">
                      <a:alpha val="43137"/>
                    </a:srgbClr>
                  </a:outerShdw>
                </a:effectLst>
                <a:hlinkClick r:id="rId2" action="ppaction://hlinksldjump"/>
              </a:rPr>
              <a:t>的观点和特征</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辩证唯物主义自然观的主要观点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辩证唯物主义</a:t>
            </a:r>
            <a:r>
              <a:rPr lang="zh-CN" altLang="en-US" sz="2400" b="1" dirty="0" smtClean="0">
                <a:effectLst>
                  <a:outerShdw blurRad="38100" dist="38100" dir="2700000" algn="tl">
                    <a:srgbClr val="000000">
                      <a:alpha val="43137"/>
                    </a:srgbClr>
                  </a:outerShdw>
                </a:effectLst>
                <a:hlinkClick r:id="rId4" action="ppaction://hlinksldjump"/>
              </a:rPr>
              <a:t>自然观的基本特征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514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辩证唯物主义自然观的主要</a:t>
            </a:r>
            <a:r>
              <a:rPr lang="zh-CN" altLang="en-US" sz="3200" b="1" dirty="0" smtClean="0">
                <a:effectLst>
                  <a:outerShdw blurRad="38100" dist="38100" dir="2700000" algn="tl">
                    <a:srgbClr val="000000">
                      <a:alpha val="43137"/>
                    </a:srgbClr>
                  </a:outerShdw>
                </a:effectLst>
                <a:hlinkClick r:id="rId2" action="ppaction://hlinksldjump"/>
              </a:rPr>
              <a:t>观点</a:t>
            </a:r>
            <a:endParaRPr lang="zh-CN" altLang="en-US" sz="3200" dirty="0"/>
          </a:p>
        </p:txBody>
      </p:sp>
      <p:sp>
        <p:nvSpPr>
          <p:cNvPr id="3" name="内容占位符 2"/>
          <p:cNvSpPr>
            <a:spLocks noGrp="1"/>
          </p:cNvSpPr>
          <p:nvPr>
            <p:ph idx="1"/>
          </p:nvPr>
        </p:nvSpPr>
        <p:spPr/>
        <p:txBody>
          <a:bodyPr>
            <a:normAutofit lnSpcReduction="10000"/>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自然界是先在的和历史的自然界。</a:t>
            </a:r>
            <a:r>
              <a:rPr lang="zh-CN" altLang="en-US" sz="1800" b="1" dirty="0" smtClean="0">
                <a:effectLst>
                  <a:outerShdw blurRad="38100" dist="38100" dir="2700000" algn="tl">
                    <a:srgbClr val="000000">
                      <a:alpha val="43137"/>
                    </a:srgbClr>
                  </a:outerShdw>
                </a:effectLst>
              </a:rPr>
              <a:t>它先于人而存在，是“在人类社会的形成过程中生成的自然界”；它既具有自然属性又具有社会历史性属性，是人类史与自然史的统一。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自然界是相互联系和变化发展的自然界。</a:t>
            </a:r>
            <a:r>
              <a:rPr lang="zh-CN" altLang="en-US" sz="1800" b="1" dirty="0" smtClean="0">
                <a:effectLst>
                  <a:outerShdw blurRad="38100" dist="38100" dir="2700000" algn="tl">
                    <a:srgbClr val="000000">
                      <a:alpha val="43137"/>
                    </a:srgbClr>
                  </a:outerShdw>
                </a:effectLst>
              </a:rPr>
              <a:t>它不断地“生成着和消逝着”以及循环着，各种物质运动形式遵循客观规律且相互转化，其“运动的量是不变的”。</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人</a:t>
            </a:r>
            <a:r>
              <a:rPr lang="zh-CN" altLang="en-US" sz="2000" b="1" dirty="0" smtClean="0">
                <a:effectLst>
                  <a:outerShdw blurRad="38100" dist="38100" dir="2700000" algn="tl">
                    <a:srgbClr val="000000">
                      <a:alpha val="43137"/>
                    </a:srgbClr>
                  </a:outerShdw>
                </a:effectLst>
              </a:rPr>
              <a:t>是自然界的一部分，实践是人类认识和改造自然界的活动。</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用辩证思维方式认识自然界。</a:t>
            </a:r>
            <a:r>
              <a:rPr lang="zh-CN" altLang="en-US" sz="1800" b="1" dirty="0" smtClean="0">
                <a:effectLst>
                  <a:outerShdw blurRad="38100" dist="38100" dir="2700000" algn="tl">
                    <a:srgbClr val="000000">
                      <a:alpha val="43137"/>
                    </a:srgbClr>
                  </a:outerShdw>
                </a:effectLst>
              </a:rPr>
              <a:t>它反对孤立的、“非此即彼”的认识方法，主张从既有的事实出发，运用联系和变化的观点认识自然界。它“为一个研究领域向另一个研究领域过渡提供类比，从而提供说明方法”。</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13235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辩证唯物主义自然观的基本</a:t>
            </a:r>
            <a:r>
              <a:rPr lang="zh-CN" altLang="en-US" sz="3200" b="1" dirty="0" smtClean="0">
                <a:effectLst>
                  <a:outerShdw blurRad="38100" dist="38100" dir="2700000" algn="tl">
                    <a:srgbClr val="000000">
                      <a:alpha val="43137"/>
                    </a:srgbClr>
                  </a:outerShdw>
                </a:effectLst>
                <a:hlinkClick r:id="rId2" action="ppaction://hlinksldjump"/>
              </a:rPr>
              <a:t>特征</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实践性：</a:t>
            </a:r>
            <a:r>
              <a:rPr lang="zh-CN" altLang="en-US" sz="1800" b="1" dirty="0" smtClean="0">
                <a:effectLst>
                  <a:outerShdw blurRad="38100" dist="38100" dir="2700000" algn="tl">
                    <a:srgbClr val="000000">
                      <a:alpha val="43137"/>
                    </a:srgbClr>
                  </a:outerShdw>
                </a:effectLst>
              </a:rPr>
              <a:t>它主张自然界是人类社会实践的产物，实践对认识自然界起到决定作用。</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历史性：</a:t>
            </a:r>
            <a:r>
              <a:rPr lang="zh-CN" altLang="en-US" sz="1800" b="1" dirty="0" smtClean="0">
                <a:effectLst>
                  <a:outerShdw blurRad="38100" dist="38100" dir="2700000" algn="tl">
                    <a:srgbClr val="000000">
                      <a:alpha val="43137"/>
                    </a:srgbClr>
                  </a:outerShdw>
                </a:effectLst>
              </a:rPr>
              <a:t>它主张自然界的历史是人类生成的历史和自然界对人的生成作用的历史，认识自然界也是以实践为基础的过程。</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辩证</a:t>
            </a:r>
            <a:r>
              <a:rPr lang="zh-CN" altLang="en-US" sz="2000" b="1" dirty="0" smtClean="0">
                <a:effectLst>
                  <a:outerShdw blurRad="38100" dist="38100" dir="2700000" algn="tl">
                    <a:srgbClr val="000000">
                      <a:alpha val="43137"/>
                    </a:srgbClr>
                  </a:outerShdw>
                </a:effectLst>
              </a:rPr>
              <a:t>性：</a:t>
            </a:r>
            <a:r>
              <a:rPr lang="zh-CN" altLang="en-US" sz="1800" b="1" dirty="0" smtClean="0">
                <a:effectLst>
                  <a:outerShdw blurRad="38100" dist="38100" dir="2700000" algn="tl">
                    <a:srgbClr val="000000">
                      <a:alpha val="43137"/>
                    </a:srgbClr>
                  </a:outerShdw>
                </a:effectLst>
              </a:rPr>
              <a:t>它以实践论为基础，达到唯物论和辩证法的统一、自然史和人类史的统一、人的受动性和能动性的统一、天然自然和人工自然的统一。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批判</a:t>
            </a:r>
            <a:r>
              <a:rPr lang="zh-CN" altLang="en-US" sz="2000" b="1" dirty="0" smtClean="0">
                <a:effectLst>
                  <a:outerShdw blurRad="38100" dist="38100" dir="2700000" algn="tl">
                    <a:srgbClr val="000000">
                      <a:alpha val="43137"/>
                    </a:srgbClr>
                  </a:outerShdw>
                </a:effectLst>
              </a:rPr>
              <a:t>性：</a:t>
            </a:r>
            <a:r>
              <a:rPr lang="zh-CN" altLang="en-US" sz="1800" b="1" dirty="0" smtClean="0">
                <a:effectLst>
                  <a:outerShdw blurRad="38100" dist="38100" dir="2700000" algn="tl">
                    <a:srgbClr val="000000">
                      <a:alpha val="43137"/>
                    </a:srgbClr>
                  </a:outerShdw>
                </a:effectLst>
              </a:rPr>
              <a:t>它取消了牛顿的“第一推动说”，批判了黑格尔和费尔巴哈等人的错误观点，是“唯一把自觉的辩证法从德国唯心主义哲学中拯救出来并运用于唯物主义的自然观和历史观”。</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0074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辩证唯物主义自然观的渊源</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古希腊哲学</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德国古典哲学</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5498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古希腊</a:t>
            </a:r>
            <a:r>
              <a:rPr lang="zh-CN" altLang="en-US" sz="3200" b="1" dirty="0" smtClean="0">
                <a:effectLst>
                  <a:outerShdw blurRad="38100" dist="38100" dir="2700000" algn="tl">
                    <a:srgbClr val="000000">
                      <a:alpha val="43137"/>
                    </a:srgbClr>
                  </a:outerShdw>
                </a:effectLst>
                <a:hlinkClick r:id="rId2" action="ppaction://hlinksldjump"/>
              </a:rPr>
              <a:t>哲学</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古希腊哲学主张把自然界“当做整体、从总体上来进行观察”，“对自然界本来是怎样就把它理解成怎样”，这成为辩证思维方式的重要前提和基础。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7571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德国古典</a:t>
            </a:r>
            <a:r>
              <a:rPr lang="zh-CN" altLang="en-US" sz="3200" b="1" dirty="0" smtClean="0">
                <a:effectLst>
                  <a:outerShdw blurRad="38100" dist="38100" dir="2700000" algn="tl">
                    <a:srgbClr val="000000">
                      <a:alpha val="43137"/>
                    </a:srgbClr>
                  </a:outerShdw>
                </a:effectLst>
                <a:hlinkClick r:id="rId2" action="ppaction://hlinksldjump"/>
              </a:rPr>
              <a:t>哲学</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马克思在黑格尔辩证法中“发现神秘外壳中的合理内核”，并“赋予了辩证法一个现代的科学的形态”；费尔巴哈“颠倒黑格尔体系的做法对马克思有深刻的影响，是马克思主义哲学的一个重要来源”。</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1160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辩证唯物主义自然观的基础</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辩证唯物主义自然观的科学基础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辩证唯物主义</a:t>
            </a:r>
            <a:r>
              <a:rPr lang="zh-CN" altLang="en-US" sz="2400" b="1" dirty="0" smtClean="0">
                <a:effectLst>
                  <a:outerShdw blurRad="38100" dist="38100" dir="2700000" algn="tl">
                    <a:srgbClr val="000000">
                      <a:alpha val="43137"/>
                    </a:srgbClr>
                  </a:outerShdw>
                </a:effectLst>
                <a:hlinkClick r:id="rId4" action="ppaction://hlinksldjump"/>
              </a:rPr>
              <a:t>自然观的技术基础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9745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辩证唯物主义自然观的科学</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1800" b="1" dirty="0" smtClean="0"/>
              <a:t>康德的“星云假说”取消了牛顿的“第一推动假说”；赖尔的地质“渐变论”“取代了由于造物主一时心动而引起的突然变革”“把知性带进地质学”。</a:t>
            </a:r>
            <a:endParaRPr lang="en-US" altLang="zh-CN" sz="1800" b="1" dirty="0" smtClean="0"/>
          </a:p>
          <a:p>
            <a:pPr marL="514350" indent="-514350">
              <a:lnSpc>
                <a:spcPct val="150000"/>
              </a:lnSpc>
              <a:buFont typeface="+mj-lt"/>
              <a:buAutoNum type="romanUcPeriod"/>
            </a:pPr>
            <a:r>
              <a:rPr lang="zh-CN" altLang="en-US" sz="1800" b="1" dirty="0"/>
              <a:t>维</a:t>
            </a:r>
            <a:r>
              <a:rPr lang="zh-CN" altLang="en-US" sz="1800" b="1" dirty="0" smtClean="0"/>
              <a:t>勒完成的人工合成尿素填平了无机界和有机界之间的鸿沟；门捷列夫的元素周期律揭示了元素之间的内在联系，“完成了科学上的一个勋业”。</a:t>
            </a:r>
            <a:endParaRPr lang="en-US" altLang="zh-CN" sz="1800" b="1" dirty="0" smtClean="0"/>
          </a:p>
          <a:p>
            <a:pPr marL="514350" indent="-514350">
              <a:lnSpc>
                <a:spcPct val="150000"/>
              </a:lnSpc>
              <a:buFont typeface="+mj-lt"/>
              <a:buAutoNum type="romanUcPeriod"/>
            </a:pPr>
            <a:r>
              <a:rPr lang="zh-CN" altLang="en-US" sz="1800" b="1" dirty="0" smtClean="0"/>
              <a:t>麦克斯韦等人的电磁场理论揭示了电和磁的统一性及其运动变化的规律，迈尔等人的能量守恒与转化定律揭示了各种形式能量之间的必然联系。</a:t>
            </a:r>
            <a:endParaRPr lang="en-US" altLang="zh-CN" sz="1800" b="1" dirty="0" smtClean="0"/>
          </a:p>
          <a:p>
            <a:pPr marL="514350" indent="-514350">
              <a:lnSpc>
                <a:spcPct val="150000"/>
              </a:lnSpc>
              <a:buFont typeface="+mj-lt"/>
              <a:buAutoNum type="romanUcPeriod"/>
            </a:pPr>
            <a:r>
              <a:rPr lang="zh-CN" altLang="en-US" sz="1800" b="1" dirty="0" smtClean="0"/>
              <a:t>施旺和</a:t>
            </a:r>
            <a:r>
              <a:rPr lang="zh-CN" altLang="en-US" sz="1800" b="1" dirty="0"/>
              <a:t>施莱登的</a:t>
            </a:r>
            <a:r>
              <a:rPr lang="zh-CN" altLang="en-US" sz="1800" b="1" dirty="0" smtClean="0"/>
              <a:t>细胞学说揭示了生物有机体之间的统一，达尔文等人的生物进化论为辩证唯物主义自然观“提供了自然的基础”。</a:t>
            </a:r>
            <a:endParaRPr lang="zh-CN" altLang="en-US" sz="1800" b="1" dirty="0"/>
          </a:p>
        </p:txBody>
      </p:sp>
    </p:spTree>
    <p:extLst>
      <p:ext uri="{BB962C8B-B14F-4D97-AF65-F5344CB8AC3E}">
        <p14:creationId xmlns:p14="http://schemas.microsoft.com/office/powerpoint/2010/main" val="1734014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辩证唯物主义自然观的技术</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en-US" altLang="zh-CN" sz="2000" b="1" dirty="0" smtClean="0">
                <a:effectLst>
                  <a:outerShdw blurRad="38100" dist="38100" dir="2700000" algn="tl">
                    <a:srgbClr val="000000">
                      <a:alpha val="43137"/>
                    </a:srgbClr>
                  </a:outerShdw>
                </a:effectLst>
              </a:rPr>
              <a:t>18</a:t>
            </a:r>
            <a:r>
              <a:rPr lang="zh-CN" altLang="en-US" sz="2000" b="1" dirty="0" smtClean="0">
                <a:effectLst>
                  <a:outerShdw blurRad="38100" dist="38100" dir="2700000" algn="tl">
                    <a:srgbClr val="000000">
                      <a:alpha val="43137"/>
                    </a:srgbClr>
                  </a:outerShdw>
                </a:effectLst>
              </a:rPr>
              <a:t>世纪的蒸汽机技术革命及其产业革命和</a:t>
            </a:r>
            <a:r>
              <a:rPr lang="en-US" altLang="zh-CN" sz="2000" b="1" dirty="0" smtClean="0">
                <a:effectLst>
                  <a:outerShdw blurRad="38100" dist="38100" dir="2700000" algn="tl">
                    <a:srgbClr val="000000">
                      <a:alpha val="43137"/>
                    </a:srgbClr>
                  </a:outerShdw>
                </a:effectLst>
              </a:rPr>
              <a:t>19</a:t>
            </a:r>
            <a:r>
              <a:rPr lang="zh-CN" altLang="en-US" sz="2000" b="1" dirty="0" smtClean="0">
                <a:effectLst>
                  <a:outerShdw blurRad="38100" dist="38100" dir="2700000" algn="tl">
                    <a:srgbClr val="000000">
                      <a:alpha val="43137"/>
                    </a:srgbClr>
                  </a:outerShdw>
                </a:effectLst>
              </a:rPr>
              <a:t>世纪的电力技术革命及其产业革命，实现了有工场手工业到机器大工业再到电气化、自动化工业的转变，实现了有自由竞争资本主义到垄断资本主义的转变。它促使资本主义基本矛盾激化并由此产生了社会革命，为辩证唯物主义自然观的形成创造了社会条件。</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技术革命进一步促进资本主义生产的发展，促进自然科学“从经验科学变成了理论科学”、“又转化成唯物主义的自然知识体系”，为辩证唯物主义自然观的形成奠定了实践基础。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007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朴素唯物主义自然观的主要观点</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自然界本源是某一种物质或某几种物质或抽象的东西。</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自然界“处于永恒的产生和消灭中，处于不断的流动中，处于无休止的运动和变化中”。</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生物是进化的，并在其中分化出了人。</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10176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辩证唯物主义自然观的作用</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实现了自然观史上的革命性变革</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为马克思主义自然观的形成奠定了理论基础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为自然科学的发展提供了方法论基础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6" action="ppaction://hlinksldjump"/>
              </a:rPr>
              <a:t>为自然科学和社会科学的融合奠定了理论基础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7" action="ppaction://hlinksldjump"/>
              </a:rPr>
              <a:t>成为系统自然观、人工自然观和生态自然观形成的思想渊源</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49568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实现了自然观史上的革命性</a:t>
            </a:r>
            <a:r>
              <a:rPr lang="zh-CN" altLang="en-US" sz="3200" b="1" dirty="0" smtClean="0">
                <a:effectLst>
                  <a:outerShdw blurRad="38100" dist="38100" dir="2700000" algn="tl">
                    <a:srgbClr val="000000">
                      <a:alpha val="43137"/>
                    </a:srgbClr>
                  </a:outerShdw>
                </a:effectLst>
                <a:hlinkClick r:id="rId2" action="ppaction://hlinksldjump"/>
              </a:rPr>
              <a:t>变革</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它“扬弃”了机械唯物主义自然观，在更高层次上实现了向古希腊朴素唯物主义自然观的回归。</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它批判地吸收了法国唯物主义经验反映论和德国古典哲学中的辩证法思想，实现了唯物性、辩证性、实践性和历史性的辩证统一。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58832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gn="r">
              <a:buFont typeface="+mj-ea"/>
              <a:buAutoNum type="circleNumDbPlain" startAt="2"/>
            </a:pPr>
            <a:r>
              <a:rPr lang="zh-CN" altLang="en-US" sz="2800" b="1" dirty="0">
                <a:effectLst>
                  <a:outerShdw blurRad="38100" dist="38100" dir="2700000" algn="tl">
                    <a:srgbClr val="000000">
                      <a:alpha val="43137"/>
                    </a:srgbClr>
                  </a:outerShdw>
                </a:effectLst>
                <a:hlinkClick r:id="rId2" action="ppaction://hlinksldjump"/>
              </a:rPr>
              <a:t>为马克思主义自然观的形成奠定了理论</a:t>
            </a:r>
            <a:r>
              <a:rPr lang="zh-CN" altLang="en-US" sz="2800" b="1" dirty="0" smtClean="0">
                <a:effectLst>
                  <a:outerShdw blurRad="38100" dist="38100" dir="2700000" algn="tl">
                    <a:srgbClr val="000000">
                      <a:alpha val="43137"/>
                    </a:srgbClr>
                  </a:outerShdw>
                </a:effectLst>
                <a:hlinkClick r:id="rId2" action="ppaction://hlinksldjump"/>
              </a:rPr>
              <a:t>基础</a:t>
            </a:r>
            <a:endParaRPr lang="zh-CN" altLang="en-US" sz="28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它主张实践是自然史与社会历史相统一的衔接点，自然界是先在的、自然史和人类史相统一的自然界。</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它主张自然史是社会史的基础，二者都受客观规律的支配，实现了自然观和历史观的统一。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5012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gn="r">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为自然科学的发展提供了方法论</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它的辩证思维方式“对于现今的自然科学来说”，“恰好是最重要的思维形式”，“因为只有辩证法才</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为一个研究领域向另一个研究领域过渡提供类比，从而提供说明方法”。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35399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742950" indent="-742950">
              <a:lnSpc>
                <a:spcPct val="150000"/>
              </a:lnSpc>
              <a:buFont typeface="+mj-ea"/>
              <a:buAutoNum type="circleNumDbPlain" startAt="4"/>
            </a:pPr>
            <a:r>
              <a:rPr lang="zh-CN" altLang="en-US" sz="2400" b="1" dirty="0">
                <a:effectLst>
                  <a:outerShdw blurRad="38100" dist="38100" dir="2700000" algn="tl">
                    <a:srgbClr val="000000">
                      <a:alpha val="43137"/>
                    </a:srgbClr>
                  </a:outerShdw>
                </a:effectLst>
                <a:hlinkClick r:id="rId2" action="ppaction://hlinksldjump"/>
              </a:rPr>
              <a:t>为自然科学和社会科学的融合奠定</a:t>
            </a:r>
            <a:r>
              <a:rPr lang="zh-CN" altLang="en-US" sz="2400" b="1" dirty="0" smtClean="0">
                <a:effectLst>
                  <a:outerShdw blurRad="38100" dist="38100" dir="2700000" algn="tl">
                    <a:srgbClr val="000000">
                      <a:alpha val="43137"/>
                    </a:srgbClr>
                  </a:outerShdw>
                </a:effectLst>
                <a:hlinkClick r:id="rId2" action="ppaction://hlinksldjump"/>
              </a:rPr>
              <a:t>了理论基础</a:t>
            </a:r>
            <a:endParaRPr lang="en-US" altLang="zh-CN" sz="24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它主张人具有自然和社会两重属性，是自然科学和社会科学的共同研究对象。</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它认为人类及其实践活动使得自然科学进入人的生活，也和社会科学发生了关联。</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它</a:t>
            </a:r>
            <a:r>
              <a:rPr lang="zh-CN" altLang="en-US" sz="2000" b="1" dirty="0" smtClean="0">
                <a:effectLst>
                  <a:outerShdw blurRad="38100" dist="38100" dir="2700000" algn="tl">
                    <a:srgbClr val="000000">
                      <a:alpha val="43137"/>
                    </a:srgbClr>
                  </a:outerShdw>
                </a:effectLst>
              </a:rPr>
              <a:t>认为社会科学是从自然科学中发展起来的，即所谓“自然科学往后将包括关于人的科学”，“人的科学包括自然科学”。</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41331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5"/>
            </a:pPr>
            <a:r>
              <a:rPr lang="zh-CN" altLang="en-US" sz="3200" b="1" dirty="0">
                <a:effectLst>
                  <a:outerShdw blurRad="38100" dist="38100" dir="2700000" algn="tl">
                    <a:srgbClr val="000000">
                      <a:alpha val="43137"/>
                    </a:srgbClr>
                  </a:outerShdw>
                </a:effectLst>
                <a:hlinkClick r:id="rId2" action="ppaction://hlinksldjump"/>
              </a:rPr>
              <a:t>成为系统</a:t>
            </a:r>
            <a:r>
              <a:rPr lang="zh-CN" altLang="en-US" sz="3200" b="1" dirty="0" smtClean="0">
                <a:effectLst>
                  <a:outerShdw blurRad="38100" dist="38100" dir="2700000" algn="tl">
                    <a:srgbClr val="000000">
                      <a:alpha val="43137"/>
                    </a:srgbClr>
                  </a:outerShdw>
                </a:effectLst>
                <a:hlinkClick r:id="rId2" action="ppaction://hlinksldjump"/>
              </a:rPr>
              <a:t>自然观</a:t>
            </a:r>
            <a:r>
              <a:rPr lang="zh-CN" altLang="en-US" sz="3200" b="1" dirty="0">
                <a:effectLst>
                  <a:outerShdw blurRad="38100" dist="38100" dir="2700000" algn="tl">
                    <a:srgbClr val="000000">
                      <a:alpha val="43137"/>
                    </a:srgbClr>
                  </a:outerShdw>
                </a:effectLst>
                <a:hlinkClick r:id="rId2" action="ppaction://hlinksldjump"/>
              </a:rPr>
              <a:t>等</a:t>
            </a:r>
            <a:r>
              <a:rPr lang="zh-CN" altLang="en-US" sz="3200" b="1" dirty="0" smtClean="0">
                <a:effectLst>
                  <a:outerShdw blurRad="38100" dist="38100" dir="2700000" algn="tl">
                    <a:srgbClr val="000000">
                      <a:alpha val="43137"/>
                    </a:srgbClr>
                  </a:outerShdw>
                </a:effectLst>
                <a:hlinkClick r:id="rId2" action="ppaction://hlinksldjump"/>
              </a:rPr>
              <a:t>形成</a:t>
            </a:r>
            <a:r>
              <a:rPr lang="zh-CN" altLang="en-US" sz="3200" b="1" dirty="0">
                <a:effectLst>
                  <a:outerShdw blurRad="38100" dist="38100" dir="2700000" algn="tl">
                    <a:srgbClr val="000000">
                      <a:alpha val="43137"/>
                    </a:srgbClr>
                  </a:outerShdw>
                </a:effectLst>
                <a:hlinkClick r:id="rId2" action="ppaction://hlinksldjump"/>
              </a:rPr>
              <a:t>的思想</a:t>
            </a:r>
            <a:r>
              <a:rPr lang="zh-CN" altLang="en-US" sz="3200" b="1" dirty="0" smtClean="0">
                <a:effectLst>
                  <a:outerShdw blurRad="38100" dist="38100" dir="2700000" algn="tl">
                    <a:srgbClr val="000000">
                      <a:alpha val="43137"/>
                    </a:srgbClr>
                  </a:outerShdw>
                </a:effectLst>
                <a:hlinkClick r:id="rId2" action="ppaction://hlinksldjump"/>
              </a:rPr>
              <a:t>渊源</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系统自然观在近代可以“追溯到莱布尼兹，追溯到</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马克思和恩格斯的辩证法”，尤其是恩格斯关于“整个自然界构成一个体系”的思想。</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马克思、恩格斯提出的“感性世界”、“人化自然界”、“人的现实的自然界”等概念和思想成为人工自然观形成的思想渊源。</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马克思、恩格斯的生态哲学思想，尤其是自然主义、人道主义和共产主义相统一的思想，为生态自然观的形成奠定了思想基础。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4947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5"/>
            </a:pPr>
            <a:r>
              <a:rPr lang="zh-CN" altLang="en-US" sz="3200" b="1" dirty="0" smtClean="0">
                <a:effectLst>
                  <a:outerShdw blurRad="38100" dist="38100" dir="2700000" algn="tl">
                    <a:srgbClr val="000000">
                      <a:alpha val="43137"/>
                    </a:srgbClr>
                  </a:outerShdw>
                </a:effectLst>
                <a:hlinkClick r:id="rId2" action="ppaction://hlinksldjump"/>
              </a:rPr>
              <a:t>辩证唯物主义自然观的演变</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被现代物理学丰富和发展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被系统科学丰富和发展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95259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被现代物理学丰富和发展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en-US" altLang="zh-CN" sz="2400" b="1" dirty="0" smtClean="0">
                <a:effectLst>
                  <a:outerShdw blurRad="38100" dist="38100" dir="2700000" algn="tl">
                    <a:srgbClr val="000000">
                      <a:alpha val="43137"/>
                    </a:srgbClr>
                  </a:outerShdw>
                </a:effectLst>
              </a:rPr>
              <a:t>19</a:t>
            </a:r>
            <a:r>
              <a:rPr lang="zh-CN" altLang="en-US" sz="2400" b="1" dirty="0" smtClean="0">
                <a:effectLst>
                  <a:outerShdw blurRad="38100" dist="38100" dir="2700000" algn="tl">
                    <a:srgbClr val="000000">
                      <a:alpha val="43137"/>
                    </a:srgbClr>
                  </a:outerShdw>
                </a:effectLst>
              </a:rPr>
              <a:t>世纪末的物理学新发现，冲击了机械唯物主义自然观，“完全证实了辩证唯物主义的正确性”。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en-US" altLang="zh-CN" sz="2400" b="1" dirty="0" smtClean="0">
                <a:effectLst>
                  <a:outerShdw blurRad="38100" dist="38100" dir="2700000" algn="tl">
                    <a:srgbClr val="000000">
                      <a:alpha val="43137"/>
                    </a:srgbClr>
                  </a:outerShdw>
                </a:effectLst>
              </a:rPr>
              <a:t>20</a:t>
            </a:r>
            <a:r>
              <a:rPr lang="zh-CN" altLang="en-US" sz="2400" b="1" dirty="0" smtClean="0">
                <a:effectLst>
                  <a:outerShdw blurRad="38100" dist="38100" dir="2700000" algn="tl">
                    <a:srgbClr val="000000">
                      <a:alpha val="43137"/>
                    </a:srgbClr>
                  </a:outerShdw>
                </a:effectLst>
              </a:rPr>
              <a:t>世纪初的相对论和量子力学否定了机械唯物主义自然观，揭示了质量和能量的辩证统一，微观物体和连续性和间断性、波动性和粒子性、主体和客体的辩证统一。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099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被系统科学丰富和</a:t>
            </a:r>
            <a:r>
              <a:rPr lang="zh-CN" altLang="en-US" sz="3200" b="1" dirty="0" smtClean="0">
                <a:effectLst>
                  <a:outerShdw blurRad="38100" dist="38100" dir="2700000" algn="tl">
                    <a:srgbClr val="000000">
                      <a:alpha val="43137"/>
                    </a:srgbClr>
                  </a:outerShdw>
                </a:effectLst>
                <a:hlinkClick r:id="rId2" action="ppaction://hlinksldjump"/>
              </a:rPr>
              <a:t>发展</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系统科学改变了形而上学思维方式，提供了系统思维方式，丰富发展了辩证思维方式。</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系统科学揭示</a:t>
            </a:r>
            <a:r>
              <a:rPr lang="zh-CN" altLang="en-US" sz="2400" b="1" dirty="0" smtClean="0">
                <a:effectLst>
                  <a:outerShdw blurRad="38100" dist="38100" dir="2700000" algn="tl">
                    <a:srgbClr val="000000">
                      <a:alpha val="43137"/>
                    </a:srgbClr>
                  </a:outerShdw>
                </a:effectLst>
              </a:rPr>
              <a:t>了自然界的系统存在方式和演化机制、天然自然界和人工自然界的辩证关系，并和生态科学一起，形成了系统自然观、人工自然观和生态自然观等，丰富和发展了马克思主义自然观。</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13926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a:pPr>
            <a:r>
              <a:rPr lang="zh-CN" altLang="en-US" sz="4000" b="1" dirty="0">
                <a:effectLst>
                  <a:outerShdw blurRad="38100" dist="38100" dir="2700000" algn="tl">
                    <a:srgbClr val="000000">
                      <a:alpha val="43137"/>
                    </a:srgbClr>
                  </a:outerShdw>
                </a:effectLst>
                <a:hlinkClick r:id="rId2" action="ppaction://hlinksldjump"/>
              </a:rPr>
              <a:t>系统自然观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系统自然观的观点和特征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系统自然观的</a:t>
            </a:r>
            <a:r>
              <a:rPr lang="zh-CN" altLang="en-US" sz="2400" b="1" dirty="0" smtClean="0">
                <a:effectLst>
                  <a:outerShdw blurRad="38100" dist="38100" dir="2700000" algn="tl">
                    <a:srgbClr val="000000">
                      <a:alpha val="43137"/>
                    </a:srgbClr>
                  </a:outerShdw>
                </a:effectLst>
                <a:hlinkClick r:id="rId4" action="ppaction://hlinksldjump"/>
              </a:rPr>
              <a:t>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系统</a:t>
            </a:r>
            <a:r>
              <a:rPr lang="zh-CN" altLang="en-US" sz="2400" b="1" dirty="0" smtClean="0">
                <a:effectLst>
                  <a:outerShdw blurRad="38100" dist="38100" dir="2700000" algn="tl">
                    <a:srgbClr val="000000">
                      <a:alpha val="43137"/>
                    </a:srgbClr>
                  </a:outerShdw>
                </a:effectLst>
                <a:hlinkClick r:id="rId5" action="ppaction://hlinksldjump"/>
              </a:rPr>
              <a:t>自然观的基础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系统</a:t>
            </a:r>
            <a:r>
              <a:rPr lang="zh-CN" altLang="en-US" sz="2400" b="1" dirty="0" smtClean="0">
                <a:effectLst>
                  <a:outerShdw blurRad="38100" dist="38100" dir="2700000" algn="tl">
                    <a:srgbClr val="000000">
                      <a:alpha val="43137"/>
                    </a:srgbClr>
                  </a:outerShdw>
                </a:effectLst>
                <a:hlinkClick r:id="rId6" action="ppaction://hlinksldjump"/>
              </a:rPr>
              <a:t>自然观的作用</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3943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smtClean="0">
                <a:effectLst>
                  <a:outerShdw blurRad="38100" dist="38100" dir="2700000" algn="tl">
                    <a:srgbClr val="000000">
                      <a:alpha val="43137"/>
                    </a:srgbClr>
                  </a:outerShdw>
                </a:effectLst>
                <a:hlinkClick r:id="rId2" action="ppaction://hlinksldjump"/>
              </a:rPr>
              <a:t>朴素唯物主义自然观的基本特征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整体性和直观性：</a:t>
            </a:r>
            <a:r>
              <a:rPr lang="zh-CN" altLang="en-US" sz="1900" b="1" dirty="0" smtClean="0">
                <a:effectLst>
                  <a:outerShdw blurRad="38100" dist="38100" dir="2700000" algn="tl">
                    <a:srgbClr val="000000">
                      <a:alpha val="43137"/>
                    </a:srgbClr>
                  </a:outerShdw>
                </a:effectLst>
              </a:rPr>
              <a:t>自然哲学家们把自然界作为一个整体进行直觉的观察，没有在细节方面进行严格科学的研究。</a:t>
            </a:r>
            <a:endParaRPr lang="en-US" altLang="zh-CN" sz="19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思辨</a:t>
            </a:r>
            <a:r>
              <a:rPr lang="zh-CN" altLang="en-US" sz="2400" b="1" dirty="0" smtClean="0">
                <a:effectLst>
                  <a:outerShdw blurRad="38100" dist="38100" dir="2700000" algn="tl">
                    <a:srgbClr val="000000">
                      <a:alpha val="43137"/>
                    </a:srgbClr>
                  </a:outerShdw>
                </a:effectLst>
              </a:rPr>
              <a:t>性和臆测性：</a:t>
            </a:r>
            <a:r>
              <a:rPr lang="zh-CN" altLang="en-US" sz="1900" b="1" dirty="0" smtClean="0">
                <a:effectLst>
                  <a:outerShdw blurRad="38100" dist="38100" dir="2700000" algn="tl">
                    <a:srgbClr val="000000">
                      <a:alpha val="43137"/>
                    </a:srgbClr>
                  </a:outerShdw>
                </a:effectLst>
              </a:rPr>
              <a:t>自然哲学家们通过思辨研究万物本源问题，通过猜测和幻想填补因不能具体细致地说明自然界而出现的知识空白。</a:t>
            </a:r>
            <a:endParaRPr lang="en-US" altLang="zh-CN" sz="19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自发性和不彻底性：</a:t>
            </a:r>
            <a:r>
              <a:rPr lang="zh-CN" altLang="en-US" sz="1800" b="1" dirty="0" smtClean="0">
                <a:effectLst>
                  <a:outerShdw blurRad="38100" dist="38100" dir="2700000" algn="tl">
                    <a:srgbClr val="000000">
                      <a:alpha val="43137"/>
                    </a:srgbClr>
                  </a:outerShdw>
                </a:effectLst>
              </a:rPr>
              <a:t>朴素的唯物主义和辩证法“缺乏有机的结合”，“有的朴素辩证法比较突出，朴素唯物主义较弱；也有时情况相反”，对自然界的描述和解释“只限定于一定范围，而且也是很不完备，很不彻底的”，在认识人类社会时，还夹杂着神秘主义因素。</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3951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系统自然观的观点和特征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系统自然观的主要观点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系统</a:t>
            </a:r>
            <a:r>
              <a:rPr lang="zh-CN" altLang="en-US" sz="2400" b="1" dirty="0" smtClean="0">
                <a:effectLst>
                  <a:outerShdw blurRad="38100" dist="38100" dir="2700000" algn="tl">
                    <a:srgbClr val="000000">
                      <a:alpha val="43137"/>
                    </a:srgbClr>
                  </a:outerShdw>
                </a:effectLst>
                <a:hlinkClick r:id="rId4" action="ppaction://hlinksldjump"/>
              </a:rPr>
              <a:t>自然观的基本特征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3330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系统自然观的主要</a:t>
            </a:r>
            <a:r>
              <a:rPr lang="zh-CN" altLang="en-US" sz="3200" b="1" dirty="0" smtClean="0">
                <a:effectLst>
                  <a:outerShdw blurRad="38100" dist="38100" dir="2700000" algn="tl">
                    <a:srgbClr val="000000">
                      <a:alpha val="43137"/>
                    </a:srgbClr>
                  </a:outerShdw>
                </a:effectLst>
                <a:hlinkClick r:id="rId2" action="ppaction://hlinksldjump"/>
              </a:rPr>
              <a:t>观点</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自然界是以系统的方式存在的，是简单性与复杂性、构成性与生成性、确定性与随机性相统一的物质系统。</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系统</a:t>
            </a:r>
            <a:r>
              <a:rPr lang="zh-CN" altLang="en-US" sz="2000" b="1" dirty="0" smtClean="0">
                <a:effectLst>
                  <a:outerShdw blurRad="38100" dist="38100" dir="2700000" algn="tl">
                    <a:srgbClr val="000000">
                      <a:alpha val="43137"/>
                    </a:srgbClr>
                  </a:outerShdw>
                </a:effectLst>
              </a:rPr>
              <a:t>是由若干要素通过非线性相互作用构成的整体，它具有开放性、动态性、整体性和层次性等特点。</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自然界的演化是不可逆的；分叉和突现是其演化的基本方式，开放性、远离平衡态、非线性作用和涨落等构成其演化的机制。</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“自然界经历了混沌</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有序</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新的混沌</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新的有序循环发展过程”。</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31800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系统自然观的基本</a:t>
            </a:r>
            <a:r>
              <a:rPr lang="zh-CN" altLang="en-US" sz="3200" b="1" dirty="0" smtClean="0">
                <a:effectLst>
                  <a:outerShdw blurRad="38100" dist="38100" dir="2700000" algn="tl">
                    <a:srgbClr val="000000">
                      <a:alpha val="43137"/>
                    </a:srgbClr>
                  </a:outerShdw>
                </a:effectLst>
                <a:hlinkClick r:id="rId2" action="ppaction://hlinksldjump"/>
              </a:rPr>
              <a:t>特征</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系统性：</a:t>
            </a:r>
            <a:r>
              <a:rPr lang="zh-CN" altLang="en-US" sz="2000" b="1" dirty="0" smtClean="0">
                <a:effectLst>
                  <a:outerShdw blurRad="38100" dist="38100" dir="2700000" algn="tl">
                    <a:srgbClr val="000000">
                      <a:alpha val="43137"/>
                    </a:srgbClr>
                  </a:outerShdw>
                </a:effectLst>
              </a:rPr>
              <a:t>它把“系统”作为自然界的存在方式，凸显了自然界的整体性和普遍联系等特征。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复杂性：</a:t>
            </a:r>
            <a:r>
              <a:rPr lang="zh-CN" altLang="en-US" sz="2000" b="1" dirty="0" smtClean="0">
                <a:effectLst>
                  <a:outerShdw blurRad="38100" dist="38100" dir="2700000" algn="tl">
                    <a:srgbClr val="000000">
                      <a:alpha val="43137"/>
                    </a:srgbClr>
                  </a:outerShdw>
                </a:effectLst>
              </a:rPr>
              <a:t>它强调自然界在本质上是复杂性的、非线性的和随机性的，是复杂性与简单性、生成性与构成性、线性和非线性、确定性和随机性的统一。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演化性：</a:t>
            </a:r>
            <a:r>
              <a:rPr lang="zh-CN" altLang="en-US" sz="2000" b="1" dirty="0" smtClean="0">
                <a:effectLst>
                  <a:outerShdw blurRad="38100" dist="38100" dir="2700000" algn="tl">
                    <a:srgbClr val="000000">
                      <a:alpha val="43137"/>
                    </a:srgbClr>
                  </a:outerShdw>
                </a:effectLst>
              </a:rPr>
              <a:t>它强调自然界在本质上是非稳定的、演化的，是存在与演化、等价与非等价、同一性和差异性的统一。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广义</a:t>
            </a:r>
            <a:r>
              <a:rPr lang="zh-CN" altLang="en-US" sz="2400" b="1" dirty="0" smtClean="0">
                <a:effectLst>
                  <a:outerShdw blurRad="38100" dist="38100" dir="2700000" algn="tl">
                    <a:srgbClr val="000000">
                      <a:alpha val="43137"/>
                    </a:srgbClr>
                  </a:outerShdw>
                </a:effectLst>
              </a:rPr>
              <a:t>性：</a:t>
            </a:r>
            <a:r>
              <a:rPr lang="zh-CN" altLang="en-US" sz="2000" b="1" dirty="0" smtClean="0">
                <a:effectLst>
                  <a:outerShdw blurRad="38100" dist="38100" dir="2700000" algn="tl">
                    <a:srgbClr val="000000">
                      <a:alpha val="43137"/>
                    </a:srgbClr>
                  </a:outerShdw>
                </a:effectLst>
              </a:rPr>
              <a:t>它揭示了自然界系统和社会系统的存在和演化规律。</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06759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系统自然观的渊源</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古代系统自然观思想</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近代系统自然观思想</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783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古代系统自然观</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赫拉克里特、德谟克利特等人都认为自然界是一个系统；亚里士多德主张“整体大于它的各部分的总和”的观点至今仍然正确。</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中国的</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易经</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等文献主张自然界是由“阴阳”和“五行”构成的统一的、运动着的有机整体，是“自发的有组织的世界”。</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0648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近代系统自然观</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莱布尼兹、狄德罗、康德、黑格尔等人都主张自然界是一个系统。</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马克思运用系统论思想研究人类社会的结构及其演化规律；恩格斯主张“整个自然界构成一个体系，即各种物体相联系的总体”，他的观点现已逐渐地被当代系统科学家们所接受。</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55209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系统自然观的基础</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系统自然观的科学基础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系统自然观的技术基础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25909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系统自然观的科学</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系统论（</a:t>
            </a:r>
            <a:r>
              <a:rPr lang="en-US" altLang="zh-CN" sz="1600" b="1" dirty="0">
                <a:effectLst>
                  <a:outerShdw blurRad="38100" dist="38100" dir="2700000" algn="tl">
                    <a:srgbClr val="000000">
                      <a:alpha val="43137"/>
                    </a:srgbClr>
                  </a:outerShdw>
                </a:effectLst>
              </a:rPr>
              <a:t>General System </a:t>
            </a:r>
            <a:r>
              <a:rPr lang="en-US" altLang="zh-CN" sz="1600" b="1" dirty="0" smtClean="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a:effectLst>
                  <a:outerShdw blurRad="38100" dist="38100" dir="2700000" algn="tl">
                    <a:srgbClr val="000000">
                      <a:alpha val="43137"/>
                    </a:srgbClr>
                  </a:outerShdw>
                </a:effectLst>
              </a:rPr>
              <a:t>Ludwig Von </a:t>
            </a:r>
            <a:r>
              <a:rPr lang="en-US" altLang="zh-CN" sz="1600" b="1" dirty="0" err="1" smtClean="0">
                <a:effectLst>
                  <a:outerShdw blurRad="38100" dist="38100" dir="2700000" algn="tl">
                    <a:srgbClr val="000000">
                      <a:alpha val="43137"/>
                    </a:srgbClr>
                  </a:outerShdw>
                </a:effectLst>
              </a:rPr>
              <a:t>Bertalanffy</a:t>
            </a:r>
            <a:r>
              <a:rPr lang="zh-CN" altLang="en-US" sz="1600" b="1" dirty="0" smtClean="0">
                <a:effectLst>
                  <a:outerShdw blurRad="38100" dist="38100" dir="2700000" algn="tl">
                    <a:srgbClr val="000000">
                      <a:alpha val="43137"/>
                    </a:srgbClr>
                  </a:outerShdw>
                </a:effectLst>
              </a:rPr>
              <a:t>贝塔朗菲</a:t>
            </a:r>
            <a:r>
              <a:rPr lang="zh-CN" altLang="en-US" sz="1600" b="1" dirty="0" smtClean="0">
                <a:effectLst>
                  <a:outerShdw blurRad="38100" dist="38100" dir="2700000" algn="tl">
                    <a:srgbClr val="000000">
                      <a:alpha val="43137"/>
                    </a:srgbClr>
                  </a:outerShdw>
                </a:effectLst>
              </a:rPr>
              <a:t>）、控制论（</a:t>
            </a:r>
            <a:r>
              <a:rPr lang="en-US" altLang="zh-CN" sz="1600" b="1" dirty="0" smtClean="0">
                <a:effectLst>
                  <a:outerShdw blurRad="38100" dist="38100" dir="2700000" algn="tl">
                    <a:srgbClr val="000000">
                      <a:alpha val="43137"/>
                    </a:srgbClr>
                  </a:outerShdw>
                </a:effectLst>
              </a:rPr>
              <a:t>Cybernetics</a:t>
            </a:r>
            <a:r>
              <a:rPr lang="zh-CN" altLang="en-US" sz="1600" b="1" dirty="0" smtClean="0">
                <a:effectLst>
                  <a:outerShdw blurRad="38100" dist="38100" dir="2700000" algn="tl">
                    <a:srgbClr val="000000">
                      <a:alpha val="43137"/>
                    </a:srgbClr>
                  </a:outerShdw>
                </a:effectLst>
              </a:rPr>
              <a:t>创始人</a:t>
            </a:r>
            <a:r>
              <a:rPr lang="en-US" altLang="zh-CN" sz="1600" b="1" dirty="0">
                <a:effectLst>
                  <a:outerShdw blurRad="38100" dist="38100" dir="2700000" algn="tl">
                    <a:srgbClr val="000000">
                      <a:alpha val="43137"/>
                    </a:srgbClr>
                  </a:outerShdw>
                </a:effectLst>
              </a:rPr>
              <a:t>Norbert </a:t>
            </a:r>
            <a:r>
              <a:rPr lang="en-US" altLang="zh-CN" sz="1600" b="1" dirty="0" smtClean="0">
                <a:effectLst>
                  <a:outerShdw blurRad="38100" dist="38100" dir="2700000" algn="tl">
                    <a:srgbClr val="000000">
                      <a:alpha val="43137"/>
                    </a:srgbClr>
                  </a:outerShdw>
                </a:effectLst>
              </a:rPr>
              <a:t>Wiener</a:t>
            </a:r>
            <a:r>
              <a:rPr lang="zh-CN" altLang="en-US" sz="1600" b="1" dirty="0" smtClean="0">
                <a:effectLst>
                  <a:outerShdw blurRad="38100" dist="38100" dir="2700000" algn="tl">
                    <a:srgbClr val="000000">
                      <a:alpha val="43137"/>
                    </a:srgbClr>
                  </a:outerShdw>
                </a:effectLst>
              </a:rPr>
              <a:t>维纳</a:t>
            </a:r>
            <a:r>
              <a:rPr lang="zh-CN" altLang="en-US" sz="1600" b="1" dirty="0" smtClean="0">
                <a:effectLst>
                  <a:outerShdw blurRad="38100" dist="38100" dir="2700000" algn="tl">
                    <a:srgbClr val="000000">
                      <a:alpha val="43137"/>
                    </a:srgbClr>
                  </a:outerShdw>
                </a:effectLst>
              </a:rPr>
              <a:t>）和信息论（</a:t>
            </a:r>
            <a:r>
              <a:rPr lang="en-US" altLang="zh-CN" sz="1600" b="1" dirty="0" smtClean="0">
                <a:effectLst>
                  <a:outerShdw blurRad="38100" dist="38100" dir="2700000" algn="tl">
                    <a:srgbClr val="000000">
                      <a:alpha val="43137"/>
                    </a:srgbClr>
                  </a:outerShdw>
                </a:effectLst>
              </a:rPr>
              <a:t>Information </a:t>
            </a:r>
            <a:r>
              <a:rPr lang="en-US" altLang="zh-CN" sz="1600" b="1" dirty="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a:effectLst>
                  <a:outerShdw blurRad="38100" dist="38100" dir="2700000" algn="tl">
                    <a:srgbClr val="000000">
                      <a:alpha val="43137"/>
                    </a:srgbClr>
                  </a:outerShdw>
                </a:effectLst>
              </a:rPr>
              <a:t>Claude Elwood </a:t>
            </a:r>
            <a:r>
              <a:rPr lang="en-US" altLang="zh-CN" sz="1600" b="1" dirty="0" smtClean="0">
                <a:effectLst>
                  <a:outerShdw blurRad="38100" dist="38100" dir="2700000" algn="tl">
                    <a:srgbClr val="000000">
                      <a:alpha val="43137"/>
                    </a:srgbClr>
                  </a:outerShdw>
                </a:effectLst>
              </a:rPr>
              <a:t>Shannon</a:t>
            </a:r>
            <a:r>
              <a:rPr lang="zh-CN" altLang="en-US" sz="1600" b="1" dirty="0" smtClean="0">
                <a:effectLst>
                  <a:outerShdw blurRad="38100" dist="38100" dir="2700000" algn="tl">
                    <a:srgbClr val="000000">
                      <a:alpha val="43137"/>
                    </a:srgbClr>
                  </a:outerShdw>
                </a:effectLst>
              </a:rPr>
              <a:t>香农</a:t>
            </a:r>
            <a:r>
              <a:rPr lang="zh-CN" altLang="en-US" sz="1600" b="1" dirty="0" smtClean="0">
                <a:effectLst>
                  <a:outerShdw blurRad="38100" dist="38100" dir="2700000" algn="tl">
                    <a:srgbClr val="000000">
                      <a:alpha val="43137"/>
                    </a:srgbClr>
                  </a:outerShdw>
                </a:effectLst>
              </a:rPr>
              <a:t>）论述</a:t>
            </a:r>
            <a:r>
              <a:rPr lang="zh-CN" altLang="en-US" sz="1600" b="1" dirty="0" smtClean="0">
                <a:effectLst>
                  <a:outerShdw blurRad="38100" dist="38100" dir="2700000" algn="tl">
                    <a:srgbClr val="000000">
                      <a:alpha val="43137"/>
                    </a:srgbClr>
                  </a:outerShdw>
                </a:effectLst>
              </a:rPr>
              <a:t>了系统的要素、结构、功能和特征。</a:t>
            </a:r>
            <a:endParaRPr lang="en-US" altLang="zh-CN" sz="16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a:effectLst>
                  <a:outerShdw blurRad="38100" dist="38100" dir="2700000" algn="tl">
                    <a:srgbClr val="000000">
                      <a:alpha val="43137"/>
                    </a:srgbClr>
                  </a:outerShdw>
                </a:effectLst>
              </a:rPr>
              <a:t>耗散</a:t>
            </a:r>
            <a:r>
              <a:rPr lang="zh-CN" altLang="en-US" sz="1600" b="1" dirty="0" smtClean="0">
                <a:effectLst>
                  <a:outerShdw blurRad="38100" dist="38100" dir="2700000" algn="tl">
                    <a:srgbClr val="000000">
                      <a:alpha val="43137"/>
                    </a:srgbClr>
                  </a:outerShdw>
                </a:effectLst>
              </a:rPr>
              <a:t>论（</a:t>
            </a:r>
            <a:r>
              <a:rPr lang="en-US" altLang="zh-CN" sz="1600" b="1" dirty="0">
                <a:effectLst>
                  <a:outerShdw blurRad="38100" dist="38100" dir="2700000" algn="tl">
                    <a:srgbClr val="000000">
                      <a:alpha val="43137"/>
                    </a:srgbClr>
                  </a:outerShdw>
                </a:effectLst>
              </a:rPr>
              <a:t>Dissipative structure </a:t>
            </a:r>
            <a:r>
              <a:rPr lang="en-US" altLang="zh-CN" sz="1600" b="1" dirty="0" smtClean="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err="1">
                <a:effectLst>
                  <a:outerShdw blurRad="38100" dist="38100" dir="2700000" algn="tl">
                    <a:srgbClr val="000000">
                      <a:alpha val="43137"/>
                    </a:srgbClr>
                  </a:outerShdw>
                </a:effectLst>
              </a:rPr>
              <a:t>Ilya</a:t>
            </a:r>
            <a:r>
              <a:rPr lang="en-US" altLang="zh-CN" sz="1600" b="1" dirty="0">
                <a:effectLst>
                  <a:outerShdw blurRad="38100" dist="38100" dir="2700000" algn="tl">
                    <a:srgbClr val="000000">
                      <a:alpha val="43137"/>
                    </a:srgbClr>
                  </a:outerShdw>
                </a:effectLst>
              </a:rPr>
              <a:t> </a:t>
            </a:r>
            <a:r>
              <a:rPr lang="en-US" altLang="zh-CN" sz="1600" b="1" dirty="0" smtClean="0">
                <a:effectLst>
                  <a:outerShdw blurRad="38100" dist="38100" dir="2700000" algn="tl">
                    <a:srgbClr val="000000">
                      <a:alpha val="43137"/>
                    </a:srgbClr>
                  </a:outerShdw>
                </a:effectLst>
              </a:rPr>
              <a:t>Prigogine</a:t>
            </a:r>
            <a:r>
              <a:rPr lang="zh-CN" altLang="en-US" sz="1600" b="1" dirty="0" smtClean="0">
                <a:effectLst>
                  <a:outerShdw blurRad="38100" dist="38100" dir="2700000" algn="tl">
                    <a:srgbClr val="000000">
                      <a:alpha val="43137"/>
                    </a:srgbClr>
                  </a:outerShdw>
                </a:effectLst>
              </a:rPr>
              <a:t>普利高津</a:t>
            </a:r>
            <a:r>
              <a:rPr lang="zh-CN" altLang="en-US" sz="1600" b="1" dirty="0" smtClean="0">
                <a:effectLst>
                  <a:outerShdw blurRad="38100" dist="38100" dir="2700000" algn="tl">
                    <a:srgbClr val="000000">
                      <a:alpha val="43137"/>
                    </a:srgbClr>
                  </a:outerShdw>
                </a:effectLst>
              </a:rPr>
              <a:t>）论述</a:t>
            </a:r>
            <a:r>
              <a:rPr lang="zh-CN" altLang="en-US" sz="1600" b="1" dirty="0" smtClean="0">
                <a:effectLst>
                  <a:outerShdw blurRad="38100" dist="38100" dir="2700000" algn="tl">
                    <a:srgbClr val="000000">
                      <a:alpha val="43137"/>
                    </a:srgbClr>
                  </a:outerShdw>
                </a:effectLst>
              </a:rPr>
              <a:t>了系统形成耗散结构的条件及机制，协同</a:t>
            </a:r>
            <a:r>
              <a:rPr lang="zh-CN" altLang="en-US" sz="1600" b="1" dirty="0" smtClean="0">
                <a:effectLst>
                  <a:outerShdw blurRad="38100" dist="38100" dir="2700000" algn="tl">
                    <a:srgbClr val="000000">
                      <a:alpha val="43137"/>
                    </a:srgbClr>
                  </a:outerShdw>
                </a:effectLst>
              </a:rPr>
              <a:t>论（</a:t>
            </a:r>
            <a:r>
              <a:rPr lang="en-US" altLang="zh-CN" sz="1600" b="1" dirty="0" err="1" smtClean="0">
                <a:effectLst>
                  <a:outerShdw blurRad="38100" dist="38100" dir="2700000" algn="tl">
                    <a:srgbClr val="000000">
                      <a:alpha val="43137"/>
                    </a:srgbClr>
                  </a:outerShdw>
                </a:effectLst>
              </a:rPr>
              <a:t>Synergetics</a:t>
            </a:r>
            <a:r>
              <a:rPr lang="zh-CN" altLang="en-US" sz="1600" b="1" dirty="0" smtClean="0">
                <a:effectLst>
                  <a:outerShdw blurRad="38100" dist="38100" dir="2700000" algn="tl">
                    <a:srgbClr val="000000">
                      <a:alpha val="43137"/>
                    </a:srgbClr>
                  </a:outerShdw>
                </a:effectLst>
              </a:rPr>
              <a:t>，创始人</a:t>
            </a:r>
            <a:r>
              <a:rPr lang="en-US" altLang="zh-CN" sz="1600" b="1" dirty="0" err="1" smtClean="0">
                <a:effectLst>
                  <a:outerShdw blurRad="38100" dist="38100" dir="2700000" algn="tl">
                    <a:srgbClr val="000000">
                      <a:alpha val="43137"/>
                    </a:srgbClr>
                  </a:outerShdw>
                </a:effectLst>
              </a:rPr>
              <a:t>Haken</a:t>
            </a:r>
            <a:r>
              <a:rPr lang="zh-CN" altLang="en-US" sz="1600" b="1" dirty="0" smtClean="0">
                <a:effectLst>
                  <a:outerShdw blurRad="38100" dist="38100" dir="2700000" algn="tl">
                    <a:srgbClr val="000000">
                      <a:alpha val="43137"/>
                    </a:srgbClr>
                  </a:outerShdw>
                </a:effectLst>
              </a:rPr>
              <a:t>哈肯</a:t>
            </a:r>
            <a:r>
              <a:rPr lang="zh-CN" altLang="en-US" sz="1600" b="1" dirty="0" smtClean="0">
                <a:effectLst>
                  <a:outerShdw blurRad="38100" dist="38100" dir="2700000" algn="tl">
                    <a:srgbClr val="000000">
                      <a:alpha val="43137"/>
                    </a:srgbClr>
                  </a:outerShdw>
                </a:effectLst>
              </a:rPr>
              <a:t>）论述</a:t>
            </a:r>
            <a:r>
              <a:rPr lang="zh-CN" altLang="en-US" sz="1600" b="1" dirty="0" smtClean="0">
                <a:effectLst>
                  <a:outerShdw blurRad="38100" dist="38100" dir="2700000" algn="tl">
                    <a:srgbClr val="000000">
                      <a:alpha val="43137"/>
                    </a:srgbClr>
                  </a:outerShdw>
                </a:effectLst>
              </a:rPr>
              <a:t>了系统无序和有序相互转化的条件及机制，</a:t>
            </a:r>
            <a:r>
              <a:rPr lang="zh-CN" altLang="en-US" sz="1600" b="1" dirty="0" smtClean="0">
                <a:effectLst>
                  <a:outerShdw blurRad="38100" dist="38100" dir="2700000" algn="tl">
                    <a:srgbClr val="000000">
                      <a:alpha val="43137"/>
                    </a:srgbClr>
                  </a:outerShdw>
                </a:effectLst>
              </a:rPr>
              <a:t>突变论（</a:t>
            </a:r>
            <a:r>
              <a:rPr lang="en-US" altLang="zh-CN" sz="1600" b="1" dirty="0">
                <a:effectLst>
                  <a:outerShdw blurRad="38100" dist="38100" dir="2700000" algn="tl">
                    <a:srgbClr val="000000">
                      <a:alpha val="43137"/>
                    </a:srgbClr>
                  </a:outerShdw>
                </a:effectLst>
              </a:rPr>
              <a:t>catastrophe </a:t>
            </a:r>
            <a:r>
              <a:rPr lang="en-US" altLang="zh-CN" sz="1600" b="1" dirty="0" smtClean="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a:effectLst>
                  <a:outerShdw blurRad="38100" dist="38100" dir="2700000" algn="tl">
                    <a:srgbClr val="000000">
                      <a:alpha val="43137"/>
                    </a:srgbClr>
                  </a:outerShdw>
                </a:effectLst>
              </a:rPr>
              <a:t>R. </a:t>
            </a:r>
            <a:r>
              <a:rPr lang="en-US" altLang="zh-CN" sz="1600" b="1" dirty="0" smtClean="0">
                <a:effectLst>
                  <a:outerShdw blurRad="38100" dist="38100" dir="2700000" algn="tl">
                    <a:srgbClr val="000000">
                      <a:alpha val="43137"/>
                    </a:srgbClr>
                  </a:outerShdw>
                </a:effectLst>
              </a:rPr>
              <a:t>Thom</a:t>
            </a:r>
            <a:r>
              <a:rPr lang="zh-CN" altLang="en-US" sz="1600" b="1" dirty="0" smtClean="0">
                <a:effectLst>
                  <a:outerShdw blurRad="38100" dist="38100" dir="2700000" algn="tl">
                    <a:srgbClr val="000000">
                      <a:alpha val="43137"/>
                    </a:srgbClr>
                  </a:outerShdw>
                </a:effectLst>
              </a:rPr>
              <a:t>雷内</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托姆</a:t>
            </a:r>
            <a:r>
              <a:rPr lang="zh-CN" altLang="en-US" sz="1600" b="1" dirty="0" smtClean="0">
                <a:effectLst>
                  <a:outerShdw blurRad="38100" dist="38100" dir="2700000" algn="tl">
                    <a:srgbClr val="000000">
                      <a:alpha val="43137"/>
                    </a:srgbClr>
                  </a:outerShdw>
                </a:effectLst>
              </a:rPr>
              <a:t>）论述</a:t>
            </a:r>
            <a:r>
              <a:rPr lang="zh-CN" altLang="en-US" sz="1600" b="1" dirty="0" smtClean="0">
                <a:effectLst>
                  <a:outerShdw blurRad="38100" dist="38100" dir="2700000" algn="tl">
                    <a:srgbClr val="000000">
                      <a:alpha val="43137"/>
                    </a:srgbClr>
                  </a:outerShdw>
                </a:effectLst>
              </a:rPr>
              <a:t>了系统跃迁（突变）的机制，超</a:t>
            </a:r>
            <a:r>
              <a:rPr lang="zh-CN" altLang="en-US" sz="1600" b="1" dirty="0" smtClean="0">
                <a:effectLst>
                  <a:outerShdw blurRad="38100" dist="38100" dir="2700000" algn="tl">
                    <a:srgbClr val="000000">
                      <a:alpha val="43137"/>
                    </a:srgbClr>
                  </a:outerShdw>
                </a:effectLst>
              </a:rPr>
              <a:t>循环论（</a:t>
            </a:r>
            <a:r>
              <a:rPr lang="en-US" altLang="zh-CN" sz="1600" b="1" dirty="0" err="1">
                <a:effectLst>
                  <a:outerShdw blurRad="38100" dist="38100" dir="2700000" algn="tl">
                    <a:srgbClr val="000000">
                      <a:alpha val="43137"/>
                    </a:srgbClr>
                  </a:outerShdw>
                </a:effectLst>
              </a:rPr>
              <a:t>supercirculation</a:t>
            </a:r>
            <a:r>
              <a:rPr lang="en-US" altLang="zh-CN" sz="1600" b="1" dirty="0">
                <a:effectLst>
                  <a:outerShdw blurRad="38100" dist="38100" dir="2700000" algn="tl">
                    <a:srgbClr val="000000">
                      <a:alpha val="43137"/>
                    </a:srgbClr>
                  </a:outerShdw>
                </a:effectLst>
              </a:rPr>
              <a:t> </a:t>
            </a:r>
            <a:r>
              <a:rPr lang="en-US" altLang="zh-CN" sz="1600" b="1" dirty="0" smtClean="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smtClean="0">
                <a:effectLst>
                  <a:outerShdw blurRad="38100" dist="38100" dir="2700000" algn="tl">
                    <a:srgbClr val="000000">
                      <a:alpha val="43137"/>
                    </a:srgbClr>
                  </a:outerShdw>
                </a:effectLst>
              </a:rPr>
              <a:t>Manfred Eigen</a:t>
            </a:r>
            <a:r>
              <a:rPr lang="zh-CN" altLang="en-US" sz="1600" b="1" dirty="0" smtClean="0">
                <a:effectLst>
                  <a:outerShdw blurRad="38100" dist="38100" dir="2700000" algn="tl">
                    <a:srgbClr val="000000">
                      <a:alpha val="43137"/>
                    </a:srgbClr>
                  </a:outerShdw>
                </a:effectLst>
              </a:rPr>
              <a:t>曼弗里德</a:t>
            </a:r>
            <a:r>
              <a:rPr lang="en-US" altLang="zh-CN" sz="1600" b="1" dirty="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艾根</a:t>
            </a:r>
            <a:r>
              <a:rPr lang="zh-CN" altLang="en-US" sz="1600" b="1" dirty="0" smtClean="0">
                <a:effectLst>
                  <a:outerShdw blurRad="38100" dist="38100" dir="2700000" algn="tl">
                    <a:srgbClr val="000000">
                      <a:alpha val="43137"/>
                    </a:srgbClr>
                  </a:outerShdw>
                </a:effectLst>
              </a:rPr>
              <a:t>）揭示</a:t>
            </a:r>
            <a:r>
              <a:rPr lang="zh-CN" altLang="en-US" sz="1600" b="1" dirty="0" smtClean="0">
                <a:effectLst>
                  <a:outerShdw blurRad="38100" dist="38100" dir="2700000" algn="tl">
                    <a:srgbClr val="000000">
                      <a:alpha val="43137"/>
                    </a:srgbClr>
                  </a:outerShdw>
                </a:effectLst>
              </a:rPr>
              <a:t>了生物大分子的自组织机制。</a:t>
            </a:r>
            <a:endParaRPr lang="en-US" altLang="zh-CN" sz="16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a:effectLst>
                  <a:outerShdw blurRad="38100" dist="38100" dir="2700000" algn="tl">
                    <a:srgbClr val="000000">
                      <a:alpha val="43137"/>
                    </a:srgbClr>
                  </a:outerShdw>
                </a:effectLst>
              </a:rPr>
              <a:t>分形</a:t>
            </a:r>
            <a:r>
              <a:rPr lang="zh-CN" altLang="en-US" sz="1600" b="1" dirty="0" smtClean="0">
                <a:effectLst>
                  <a:outerShdw blurRad="38100" dist="38100" dir="2700000" algn="tl">
                    <a:srgbClr val="000000">
                      <a:alpha val="43137"/>
                    </a:srgbClr>
                  </a:outerShdw>
                </a:effectLst>
              </a:rPr>
              <a:t>论（</a:t>
            </a:r>
            <a:r>
              <a:rPr lang="en-US" altLang="zh-CN" sz="1600" b="1" dirty="0">
                <a:effectLst>
                  <a:outerShdw blurRad="38100" dist="38100" dir="2700000" algn="tl">
                    <a:srgbClr val="000000">
                      <a:alpha val="43137"/>
                    </a:srgbClr>
                  </a:outerShdw>
                </a:effectLst>
              </a:rPr>
              <a:t>Fractal </a:t>
            </a:r>
            <a:r>
              <a:rPr lang="en-US" altLang="zh-CN" sz="1600" b="1" dirty="0" smtClean="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a:effectLst>
                  <a:outerShdw blurRad="38100" dist="38100" dir="2700000" algn="tl">
                    <a:srgbClr val="000000">
                      <a:alpha val="43137"/>
                    </a:srgbClr>
                  </a:outerShdw>
                </a:effectLst>
              </a:rPr>
              <a:t>Benoit B. </a:t>
            </a:r>
            <a:r>
              <a:rPr lang="en-US" altLang="zh-CN" sz="1600" b="1" dirty="0" smtClean="0">
                <a:effectLst>
                  <a:outerShdw blurRad="38100" dist="38100" dir="2700000" algn="tl">
                    <a:srgbClr val="000000">
                      <a:alpha val="43137"/>
                    </a:srgbClr>
                  </a:outerShdw>
                </a:effectLst>
              </a:rPr>
              <a:t>Mandelbrot</a:t>
            </a:r>
            <a:r>
              <a:rPr lang="zh-CN" altLang="en-US" sz="1600" b="1" dirty="0" smtClean="0">
                <a:effectLst>
                  <a:outerShdw blurRad="38100" dist="38100" dir="2700000" algn="tl">
                    <a:srgbClr val="000000">
                      <a:alpha val="43137"/>
                    </a:srgbClr>
                  </a:outerShdw>
                </a:effectLst>
              </a:rPr>
              <a:t>本华</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曼德博</a:t>
            </a:r>
            <a:r>
              <a:rPr lang="zh-CN" altLang="en-US" sz="1600" b="1" dirty="0" smtClean="0">
                <a:effectLst>
                  <a:outerShdw blurRad="38100" dist="38100" dir="2700000" algn="tl">
                    <a:srgbClr val="000000">
                      <a:alpha val="43137"/>
                    </a:srgbClr>
                  </a:outerShdw>
                </a:effectLst>
              </a:rPr>
              <a:t>）揭示</a:t>
            </a:r>
            <a:r>
              <a:rPr lang="zh-CN" altLang="en-US" sz="1600" b="1" dirty="0" smtClean="0">
                <a:effectLst>
                  <a:outerShdw blurRad="38100" dist="38100" dir="2700000" algn="tl">
                    <a:srgbClr val="000000">
                      <a:alpha val="43137"/>
                    </a:srgbClr>
                  </a:outerShdw>
                </a:effectLst>
              </a:rPr>
              <a:t>了自然界的自相似规律，混沌</a:t>
            </a:r>
            <a:r>
              <a:rPr lang="zh-CN" altLang="en-US" sz="1600" b="1" dirty="0" smtClean="0">
                <a:effectLst>
                  <a:outerShdw blurRad="38100" dist="38100" dir="2700000" algn="tl">
                    <a:srgbClr val="000000">
                      <a:alpha val="43137"/>
                    </a:srgbClr>
                  </a:outerShdw>
                </a:effectLst>
              </a:rPr>
              <a:t>论（</a:t>
            </a:r>
            <a:r>
              <a:rPr lang="en-US" altLang="zh-CN" sz="1600" b="1" dirty="0">
                <a:effectLst>
                  <a:outerShdw blurRad="38100" dist="38100" dir="2700000" algn="tl">
                    <a:srgbClr val="000000">
                      <a:alpha val="43137"/>
                    </a:srgbClr>
                  </a:outerShdw>
                </a:effectLst>
              </a:rPr>
              <a:t>Chaos </a:t>
            </a:r>
            <a:r>
              <a:rPr lang="en-US" altLang="zh-CN" sz="1600" b="1" dirty="0" smtClean="0">
                <a:effectLst>
                  <a:outerShdw blurRad="38100" dist="38100" dir="2700000" algn="tl">
                    <a:srgbClr val="000000">
                      <a:alpha val="43137"/>
                    </a:srgbClr>
                  </a:outerShdw>
                </a:effectLst>
              </a:rPr>
              <a:t>theory</a:t>
            </a:r>
            <a:r>
              <a:rPr lang="zh-CN" altLang="en-US" sz="1600" b="1" dirty="0" smtClean="0">
                <a:effectLst>
                  <a:outerShdw blurRad="38100" dist="38100" dir="2700000" algn="tl">
                    <a:srgbClr val="000000">
                      <a:alpha val="43137"/>
                    </a:srgbClr>
                  </a:outerShdw>
                </a:effectLst>
              </a:rPr>
              <a:t>，创始人</a:t>
            </a:r>
            <a:r>
              <a:rPr lang="en-US" altLang="zh-CN" sz="1600" b="1" dirty="0">
                <a:effectLst>
                  <a:outerShdw blurRad="38100" dist="38100" dir="2700000" algn="tl">
                    <a:srgbClr val="000000">
                      <a:alpha val="43137"/>
                    </a:srgbClr>
                  </a:outerShdw>
                </a:effectLst>
              </a:rPr>
              <a:t>Edward Norton </a:t>
            </a:r>
            <a:r>
              <a:rPr lang="en-US" altLang="zh-CN" sz="1600" b="1" dirty="0" smtClean="0">
                <a:effectLst>
                  <a:outerShdw blurRad="38100" dist="38100" dir="2700000" algn="tl">
                    <a:srgbClr val="000000">
                      <a:alpha val="43137"/>
                    </a:srgbClr>
                  </a:outerShdw>
                </a:effectLst>
              </a:rPr>
              <a:t>Lorenz</a:t>
            </a:r>
            <a:r>
              <a:rPr lang="zh-CN" altLang="en-US" sz="1600" b="1" dirty="0" smtClean="0">
                <a:effectLst>
                  <a:outerShdw blurRad="38100" dist="38100" dir="2700000" algn="tl">
                    <a:srgbClr val="000000">
                      <a:alpha val="43137"/>
                    </a:srgbClr>
                  </a:outerShdw>
                </a:effectLst>
              </a:rPr>
              <a:t>爱德华</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诺顿</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洛伦茨</a:t>
            </a:r>
            <a:r>
              <a:rPr lang="zh-CN" altLang="en-US" sz="1600" b="1" dirty="0" smtClean="0">
                <a:effectLst>
                  <a:outerShdw blurRad="38100" dist="38100" dir="2700000" algn="tl">
                    <a:srgbClr val="000000">
                      <a:alpha val="43137"/>
                    </a:srgbClr>
                  </a:outerShdw>
                </a:effectLst>
              </a:rPr>
              <a:t>）揭示</a:t>
            </a:r>
            <a:r>
              <a:rPr lang="zh-CN" altLang="en-US" sz="1600" b="1" dirty="0" smtClean="0">
                <a:effectLst>
                  <a:outerShdw blurRad="38100" dist="38100" dir="2700000" algn="tl">
                    <a:srgbClr val="000000">
                      <a:alpha val="43137"/>
                    </a:srgbClr>
                  </a:outerShdw>
                </a:effectLst>
              </a:rPr>
              <a:t>了自然界演化的必然性与偶然性、有序与无序的统一。</a:t>
            </a:r>
            <a:endParaRPr lang="zh-CN" alt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55058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系统自然观的技术</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fontScale="92500"/>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“系统技术”中的“计算机、自动装置、自动调节机械等‘硬件’”技术，主要被用于对“若被破坏会发生严重污染问题的生态系统；国家机关、教育机构或军队等正式组织；社会经济系统</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”等各级系统“施以科学的控制”。</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“系统技术”中的“新的理论成果和学科的‘软件’”，如“对策论、决策论、回路理论与排队论等等”，被用于“机械、流体动力、电气、生物等系统的同形性反馈模型”等各种系统问题。</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1811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系统自然观的作用</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丰富和发展了马克思主义物质论：</a:t>
            </a:r>
            <a:r>
              <a:rPr lang="zh-CN" altLang="en-US" sz="1600" b="1" dirty="0" smtClean="0">
                <a:effectLst>
                  <a:outerShdw blurRad="38100" dist="38100" dir="2700000" algn="tl">
                    <a:srgbClr val="000000">
                      <a:alpha val="43137"/>
                    </a:srgbClr>
                  </a:outerShdw>
                </a:effectLst>
              </a:rPr>
              <a:t>它强调自然界的客观实在性及其系统性，强调自然界系统的循环演化性，强调自然界系统结构中时间和空间的统一性。</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丰富和</a:t>
            </a:r>
            <a:r>
              <a:rPr lang="zh-CN" altLang="en-US" sz="2000" b="1" dirty="0" smtClean="0">
                <a:effectLst>
                  <a:outerShdw blurRad="38100" dist="38100" dir="2700000" algn="tl">
                    <a:srgbClr val="000000">
                      <a:alpha val="43137"/>
                    </a:srgbClr>
                  </a:outerShdw>
                </a:effectLst>
              </a:rPr>
              <a:t>发展了马克思主义认识论：</a:t>
            </a:r>
            <a:r>
              <a:rPr lang="zh-CN" altLang="en-US" sz="1600" b="1" dirty="0" smtClean="0">
                <a:effectLst>
                  <a:outerShdw blurRad="38100" dist="38100" dir="2700000" algn="tl">
                    <a:srgbClr val="000000">
                      <a:alpha val="43137"/>
                    </a:srgbClr>
                  </a:outerShdw>
                </a:effectLst>
              </a:rPr>
              <a:t>它</a:t>
            </a:r>
            <a:r>
              <a:rPr lang="zh-CN" altLang="en-US" sz="1600" b="1" dirty="0" smtClean="0">
                <a:effectLst>
                  <a:outerShdw blurRad="38100" dist="38100" dir="2700000" algn="tl">
                    <a:srgbClr val="000000">
                      <a:alpha val="43137"/>
                    </a:srgbClr>
                  </a:outerShdw>
                </a:effectLst>
              </a:rPr>
              <a:t>从认识物质</a:t>
            </a:r>
            <a:r>
              <a:rPr lang="zh-CN" altLang="en-US" sz="1600" b="1" dirty="0" smtClean="0">
                <a:effectLst>
                  <a:outerShdw blurRad="38100" dist="38100" dir="2700000" algn="tl">
                    <a:srgbClr val="000000">
                      <a:alpha val="43137"/>
                    </a:srgbClr>
                  </a:outerShdw>
                </a:effectLst>
              </a:rPr>
              <a:t>实体拓展到认识系统关系，以系统思维方式丰富和发展了辩证思维方式，促进了自然科学与人文社会科学的融合、统一。</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丰富和</a:t>
            </a:r>
            <a:r>
              <a:rPr lang="zh-CN" altLang="en-US" sz="2000" b="1" dirty="0" smtClean="0">
                <a:effectLst>
                  <a:outerShdw blurRad="38100" dist="38100" dir="2700000" algn="tl">
                    <a:srgbClr val="000000">
                      <a:alpha val="43137"/>
                    </a:srgbClr>
                  </a:outerShdw>
                </a:effectLst>
              </a:rPr>
              <a:t>发展了马克思主义价值论：</a:t>
            </a:r>
            <a:r>
              <a:rPr lang="zh-CN" altLang="en-US" sz="1600" b="1" dirty="0" smtClean="0">
                <a:effectLst>
                  <a:outerShdw blurRad="38100" dist="38100" dir="2700000" algn="tl">
                    <a:srgbClr val="000000">
                      <a:alpha val="43137"/>
                    </a:srgbClr>
                  </a:outerShdw>
                </a:effectLst>
              </a:rPr>
              <a:t>它主张人与自然界的价值关系是一个系统关系，摆脱了传统价值观念的束缚，达到了对人与自然界价值关系的辩证认识。</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丰富和发展</a:t>
            </a:r>
            <a:r>
              <a:rPr lang="zh-CN" altLang="en-US" sz="2000" b="1" dirty="0" smtClean="0">
                <a:effectLst>
                  <a:outerShdw blurRad="38100" dist="38100" dir="2700000" algn="tl">
                    <a:srgbClr val="000000">
                      <a:alpha val="43137"/>
                    </a:srgbClr>
                  </a:outerShdw>
                </a:effectLst>
              </a:rPr>
              <a:t>了马克思主义实践论：</a:t>
            </a:r>
            <a:r>
              <a:rPr lang="zh-CN" altLang="en-US" sz="1600" b="1" dirty="0" smtClean="0">
                <a:effectLst>
                  <a:outerShdw blurRad="38100" dist="38100" dir="2700000" algn="tl">
                    <a:srgbClr val="000000">
                      <a:alpha val="43137"/>
                    </a:srgbClr>
                  </a:outerShdw>
                </a:effectLst>
              </a:rPr>
              <a:t>它主张任何自然界的实践关系是一个系统关系，并决定了人和自然界关系的演化，实现了自然观、认识论、方法论、历史观和价值观之间的辩证统一。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662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古代中国和希腊朴素唯物主义自然观</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古代中国朴素唯物主义自然观的主要观点</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古希腊朴素唯物主义自然观的主要观点</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古代</a:t>
            </a:r>
            <a:r>
              <a:rPr lang="zh-CN" altLang="en-US" sz="2400" b="1" dirty="0" smtClean="0">
                <a:effectLst>
                  <a:outerShdw blurRad="38100" dist="38100" dir="2700000" algn="tl">
                    <a:srgbClr val="000000">
                      <a:alpha val="43137"/>
                    </a:srgbClr>
                  </a:outerShdw>
                </a:effectLst>
                <a:hlinkClick r:id="rId5" action="ppaction://hlinksldjump"/>
              </a:rPr>
              <a:t>中国和古希腊朴素唯物主义自然观的比较</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209445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2"/>
            </a:pPr>
            <a:r>
              <a:rPr lang="zh-CN" altLang="en-US" sz="4000" b="1" dirty="0">
                <a:effectLst>
                  <a:outerShdw blurRad="38100" dist="38100" dir="2700000" algn="tl">
                    <a:srgbClr val="000000">
                      <a:alpha val="43137"/>
                    </a:srgbClr>
                  </a:outerShdw>
                </a:effectLst>
                <a:hlinkClick r:id="rId2" action="ppaction://hlinksldjump"/>
              </a:rPr>
              <a:t>人工</a:t>
            </a:r>
            <a:r>
              <a:rPr lang="zh-CN" altLang="en-US" sz="4000" b="1" dirty="0" smtClean="0">
                <a:effectLst>
                  <a:outerShdw blurRad="38100" dist="38100" dir="2700000" algn="tl">
                    <a:srgbClr val="000000">
                      <a:alpha val="43137"/>
                    </a:srgbClr>
                  </a:outerShdw>
                </a:effectLst>
                <a:hlinkClick r:id="rId2" action="ppaction://hlinksldjump"/>
              </a:rPr>
              <a:t>自然观</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人工自然观的观点和特征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人工自然观</a:t>
            </a:r>
            <a:r>
              <a:rPr lang="zh-CN" altLang="en-US" sz="2400" b="1" dirty="0" smtClean="0">
                <a:effectLst>
                  <a:outerShdw blurRad="38100" dist="38100" dir="2700000" algn="tl">
                    <a:srgbClr val="000000">
                      <a:alpha val="43137"/>
                    </a:srgbClr>
                  </a:outerShdw>
                </a:effectLst>
                <a:hlinkClick r:id="rId4" action="ppaction://hlinksldjump"/>
              </a:rPr>
              <a:t>的渊源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人工</a:t>
            </a:r>
            <a:r>
              <a:rPr lang="zh-CN" altLang="en-US" sz="2400" b="1" dirty="0" smtClean="0">
                <a:effectLst>
                  <a:outerShdw blurRad="38100" dist="38100" dir="2700000" algn="tl">
                    <a:srgbClr val="000000">
                      <a:alpha val="43137"/>
                    </a:srgbClr>
                  </a:outerShdw>
                </a:effectLst>
                <a:hlinkClick r:id="rId5" action="ppaction://hlinksldjump"/>
              </a:rPr>
              <a:t>自然观的基础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人工</a:t>
            </a:r>
            <a:r>
              <a:rPr lang="zh-CN" altLang="en-US" sz="2400" b="1" dirty="0" smtClean="0">
                <a:effectLst>
                  <a:outerShdw blurRad="38100" dist="38100" dir="2700000" algn="tl">
                    <a:srgbClr val="000000">
                      <a:alpha val="43137"/>
                    </a:srgbClr>
                  </a:outerShdw>
                </a:effectLst>
                <a:hlinkClick r:id="rId6" action="ppaction://hlinksldjump"/>
              </a:rPr>
              <a:t>自然观的作用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99237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人工自然观的观点和特征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人工自然观的主要观点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人工</a:t>
            </a:r>
            <a:r>
              <a:rPr lang="zh-CN" altLang="en-US" sz="2400" b="1" dirty="0" smtClean="0">
                <a:effectLst>
                  <a:outerShdw blurRad="38100" dist="38100" dir="2700000" algn="tl">
                    <a:srgbClr val="000000">
                      <a:alpha val="43137"/>
                    </a:srgbClr>
                  </a:outerShdw>
                </a:effectLst>
                <a:hlinkClick r:id="rId4" action="ppaction://hlinksldjump"/>
              </a:rPr>
              <a:t>自然观的基本特征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46492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人工自然观的主要</a:t>
            </a:r>
            <a:r>
              <a:rPr lang="zh-CN" altLang="en-US" sz="3200" b="1" dirty="0" smtClean="0">
                <a:effectLst>
                  <a:outerShdw blurRad="38100" dist="38100" dir="2700000" algn="tl">
                    <a:srgbClr val="000000">
                      <a:alpha val="43137"/>
                    </a:srgbClr>
                  </a:outerShdw>
                </a:effectLst>
                <a:hlinkClick r:id="rId2" action="ppaction://hlinksldjump"/>
              </a:rPr>
              <a:t>观点</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人工自然界是人类运用科学和技术创造的系统自然界，具有目的性、实践性、价值性等特征。</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人工</a:t>
            </a:r>
            <a:r>
              <a:rPr lang="zh-CN" altLang="en-US" sz="2000" b="1" dirty="0" smtClean="0">
                <a:effectLst>
                  <a:outerShdw blurRad="38100" dist="38100" dir="2700000" algn="tl">
                    <a:srgbClr val="000000">
                      <a:alpha val="43137"/>
                    </a:srgbClr>
                  </a:outerShdw>
                </a:effectLst>
              </a:rPr>
              <a:t>自然界和人化自然界皆来源于天然自然界，它们三者通过相互交换物质、能量和信息不断地演化着。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贯彻</a:t>
            </a:r>
            <a:r>
              <a:rPr lang="zh-CN" altLang="en-US" sz="2000" b="1" dirty="0" smtClean="0">
                <a:effectLst>
                  <a:outerShdw blurRad="38100" dist="38100" dir="2700000" algn="tl">
                    <a:srgbClr val="000000">
                      <a:alpha val="43137"/>
                    </a:srgbClr>
                  </a:outerShdw>
                </a:effectLst>
              </a:rPr>
              <a:t>落实科学发展观，遵循自然和社会规律，“树立尊重自然、顺应自然、保护自然的生态文明理念”创建生态型人工自然界。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人工自然界通过“自复制”、“自催化”和</a:t>
            </a:r>
            <a:r>
              <a:rPr lang="zh-CN" altLang="en-US" sz="2000" b="1" smtClean="0">
                <a:effectLst>
                  <a:outerShdw blurRad="38100" dist="38100" dir="2700000" algn="tl">
                    <a:srgbClr val="000000">
                      <a:alpha val="43137"/>
                    </a:srgbClr>
                  </a:outerShdw>
                </a:effectLst>
              </a:rPr>
              <a:t>“自反馈”等机制</a:t>
            </a:r>
            <a:r>
              <a:rPr lang="zh-CN" altLang="en-US" sz="2000" b="1" dirty="0" smtClean="0">
                <a:effectLst>
                  <a:outerShdw blurRad="38100" dist="38100" dir="2700000" algn="tl">
                    <a:srgbClr val="000000">
                      <a:alpha val="43137"/>
                    </a:srgbClr>
                  </a:outerShdw>
                </a:effectLst>
              </a:rPr>
              <a:t>，从简单到复杂、从低级到高级“螺旋式”地演化着。</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02678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人工自然观的基本</a:t>
            </a:r>
            <a:r>
              <a:rPr lang="zh-CN" altLang="en-US" sz="3200" b="1" dirty="0" smtClean="0">
                <a:effectLst>
                  <a:outerShdw blurRad="38100" dist="38100" dir="2700000" algn="tl">
                    <a:srgbClr val="000000">
                      <a:alpha val="43137"/>
                    </a:srgbClr>
                  </a:outerShdw>
                </a:effectLst>
                <a:hlinkClick r:id="rId2" action="ppaction://hlinksldjump"/>
              </a:rPr>
              <a:t>特征</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主体性：</a:t>
            </a:r>
            <a:r>
              <a:rPr lang="zh-CN" altLang="en-US" sz="2000" b="1" dirty="0" smtClean="0">
                <a:effectLst>
                  <a:outerShdw blurRad="38100" dist="38100" dir="2700000" algn="tl">
                    <a:srgbClr val="000000">
                      <a:alpha val="43137"/>
                    </a:srgbClr>
                  </a:outerShdw>
                </a:effectLst>
              </a:rPr>
              <a:t>它凸显了人在自然界中的主体地位，并通过对人的主体地位的反思和批判，从主、客体间的对立转向二者间的和谐。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能动性：</a:t>
            </a:r>
            <a:r>
              <a:rPr lang="zh-CN" altLang="en-US" sz="2000" b="1" dirty="0" smtClean="0">
                <a:effectLst>
                  <a:outerShdw blurRad="38100" dist="38100" dir="2700000" algn="tl">
                    <a:srgbClr val="000000">
                      <a:alpha val="43137"/>
                    </a:srgbClr>
                  </a:outerShdw>
                </a:effectLst>
              </a:rPr>
              <a:t>它凸显了人对自然界的能动作用，并通过对人对自然界的能动作用的反思和批判，从能动性和受动性间的对立转向二者间的统一。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价值</a:t>
            </a:r>
            <a:r>
              <a:rPr lang="zh-CN" altLang="en-US" sz="2400" b="1" dirty="0">
                <a:effectLst>
                  <a:outerShdw blurRad="38100" dist="38100" dir="2700000" algn="tl">
                    <a:srgbClr val="000000">
                      <a:alpha val="43137"/>
                    </a:srgbClr>
                  </a:outerShdw>
                </a:effectLst>
              </a:rPr>
              <a:t>性</a:t>
            </a:r>
            <a:r>
              <a:rPr lang="zh-CN" altLang="en-US" sz="24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它强调了人类对自然界的价值诉求，并通过对价值诉求的批判和反思，从自然界内在价值和人类自身价值间的对立，转向二者间的统一。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64201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人工自然观的渊源</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古代人工自然观思想</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近代人工自然观思想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92949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古代人工自然观</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古希腊柏拉图、亚里士多德等论述了“床”、“人工产品”、“人工客体”等概念和思想。</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古代</a:t>
            </a:r>
            <a:r>
              <a:rPr lang="zh-CN" altLang="en-US" sz="2400" b="1" dirty="0" smtClean="0">
                <a:effectLst>
                  <a:outerShdw blurRad="38100" dist="38100" dir="2700000" algn="tl">
                    <a:srgbClr val="000000">
                      <a:alpha val="43137"/>
                    </a:srgbClr>
                  </a:outerShdw>
                </a:effectLst>
              </a:rPr>
              <a:t>中国人提出了“人工”或“人力”、“百货”、“百工”、“制天命以用之”等概念和思想。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63843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近代人工自然观</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培根和斯宾诺莎等提出了“人为事物”等概念和思想；康德和黑格尔等提出了“人为自然界立法”等思想，论述了改造自然界的目的和手段及其关系。</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马克思、恩格斯提出了“人化自然界”、“人的现实的自然界”等概念以及通过实践改造自然界的思想。</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50117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人工自然观的基础</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人工自然观的科学基础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人工</a:t>
            </a:r>
            <a:r>
              <a:rPr lang="zh-CN" altLang="en-US" sz="2400" b="1" dirty="0" smtClean="0">
                <a:effectLst>
                  <a:outerShdw blurRad="38100" dist="38100" dir="2700000" algn="tl">
                    <a:srgbClr val="000000">
                      <a:alpha val="43137"/>
                    </a:srgbClr>
                  </a:outerShdw>
                </a:effectLst>
                <a:hlinkClick r:id="rId4" action="ppaction://hlinksldjump"/>
              </a:rPr>
              <a:t>自然观的</a:t>
            </a:r>
            <a:r>
              <a:rPr lang="zh-CN" altLang="en-US" sz="2400" b="1" dirty="0">
                <a:effectLst>
                  <a:outerShdw blurRad="38100" dist="38100" dir="2700000" algn="tl">
                    <a:srgbClr val="000000">
                      <a:alpha val="43137"/>
                    </a:srgbClr>
                  </a:outerShdw>
                </a:effectLst>
                <a:hlinkClick r:id="rId4" action="ppaction://hlinksldjump"/>
              </a:rPr>
              <a:t>技术基础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0662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人工自然观的科学</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系统科学、生态科学等为人工自然观提供了新的思维方式和知识基础。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哲学、美学、伦理学和法学等有助于对人工自然界的创造行为及其后果进行批判性反思，实现人工自然界和天然自然界的和谐统一。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44941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人工自然观的技术</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采取、加工、控制等技术在创建人工自然界的过程中起到了重要作用，它们和计算机技术、航天技术等高新技术以及氢核聚变反应技术、太阳能和风能发电技术、沼气等生态技术共同为创建人工自然界奠定了技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125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2800" b="1" dirty="0">
                <a:effectLst>
                  <a:outerShdw blurRad="38100" dist="38100" dir="2700000" algn="tl">
                    <a:srgbClr val="000000">
                      <a:alpha val="43137"/>
                    </a:srgbClr>
                  </a:outerShdw>
                </a:effectLst>
                <a:hlinkClick r:id="rId2" action="ppaction://hlinksldjump"/>
              </a:rPr>
              <a:t>古代中国朴素唯物主义自然观的主要观点</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元气、“五行”等是自然界的本原。</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自然界是物质的、运动的，是物质、运动、时间和空间的统一。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自然界的生成和发展来自其内部的矛盾运动。</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人</a:t>
            </a:r>
            <a:r>
              <a:rPr lang="zh-CN" altLang="en-US" sz="2000" b="1" dirty="0" smtClean="0">
                <a:effectLst>
                  <a:outerShdw blurRad="38100" dist="38100" dir="2700000" algn="tl">
                    <a:srgbClr val="000000">
                      <a:alpha val="43137"/>
                    </a:srgbClr>
                  </a:outerShdw>
                </a:effectLst>
              </a:rPr>
              <a:t>来源于自然界，并与其形成了“天人合一”的关系。</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人类运用“阴阳”、“五行”和“气”等哲学思想和归纳、抽象等方法认识自然界。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人类可以</a:t>
            </a:r>
            <a:r>
              <a:rPr lang="zh-CN" altLang="en-US" sz="2000" b="1" dirty="0" smtClean="0">
                <a:effectLst>
                  <a:outerShdw blurRad="38100" dist="38100" dir="2700000" algn="tl">
                    <a:srgbClr val="000000">
                      <a:alpha val="43137"/>
                    </a:srgbClr>
                  </a:outerShdw>
                </a:effectLst>
              </a:rPr>
              <a:t>利用自然规律改造自然界。</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5757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人工自然观的作用</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丰富和发展了历史唯物主义自然观：</a:t>
            </a:r>
            <a:r>
              <a:rPr lang="zh-CN" altLang="en-US" sz="1600" b="1" dirty="0" smtClean="0">
                <a:effectLst>
                  <a:outerShdw blurRad="38100" dist="38100" dir="2700000" algn="tl">
                    <a:srgbClr val="000000">
                      <a:alpha val="43137"/>
                    </a:srgbClr>
                  </a:outerShdw>
                </a:effectLst>
              </a:rPr>
              <a:t>它研究人类改造自然界的实践活动，关注最能体现人的本质力量对象化的创造领域，论证了自然界的现实性和“社会</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历史”性，超越了以往认识狭义天然自然的范围，拓展了天然自然观的研究领域。</a:t>
            </a:r>
            <a:endParaRPr lang="en-US" altLang="zh-CN" sz="16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实现</a:t>
            </a:r>
            <a:r>
              <a:rPr lang="zh-CN" altLang="en-US" sz="2000" b="1" dirty="0" smtClean="0">
                <a:effectLst>
                  <a:outerShdw blurRad="38100" dist="38100" dir="2700000" algn="tl">
                    <a:srgbClr val="000000">
                      <a:alpha val="43137"/>
                    </a:srgbClr>
                  </a:outerShdw>
                </a:effectLst>
              </a:rPr>
              <a:t>了唯物论、辩证法、实践论和价值论的统一：</a:t>
            </a:r>
            <a:r>
              <a:rPr lang="zh-CN" altLang="en-US" sz="1600" b="1" dirty="0" smtClean="0">
                <a:effectLst>
                  <a:outerShdw blurRad="38100" dist="38100" dir="2700000" algn="tl">
                    <a:srgbClr val="000000">
                      <a:alpha val="43137"/>
                    </a:srgbClr>
                  </a:outerShdw>
                </a:effectLst>
              </a:rPr>
              <a:t>它论证了主体和客体、能动性和受动性、自然史和人类史、自然界内在价值和人类自身价值的辩证关系，克服了近代唯物主义经验论和唯心主义思辨论的固有缺陷，实现了唯物论、辩证法、实践论和价值论的统一，凸显了马克思主义自然观的能动性、实践性和革命性特征。</a:t>
            </a:r>
            <a:endParaRPr lang="en-US" altLang="zh-CN" sz="16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有助于实现人工自然界和天然自然界的统一：</a:t>
            </a:r>
            <a:r>
              <a:rPr lang="zh-CN" altLang="en-US" sz="1600" b="1" dirty="0" smtClean="0">
                <a:effectLst>
                  <a:outerShdw blurRad="38100" dist="38100" dir="2700000" algn="tl">
                    <a:srgbClr val="000000">
                      <a:alpha val="43137"/>
                    </a:srgbClr>
                  </a:outerShdw>
                </a:effectLst>
              </a:rPr>
              <a:t>它主张创建人工自然界要遵循自然和社会规律，尊重人文价值，强调人工自然界的生态化及其和天然自然界的和谐共存。</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23167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lvl="1" indent="-857250" algn="ctr" rtl="0">
              <a:spcBef>
                <a:spcPct val="0"/>
              </a:spcBef>
              <a:buFont typeface="+mj-ea"/>
              <a:buAutoNum type="ea1JpnChsDbPeriod" startAt="3"/>
            </a:pPr>
            <a:r>
              <a:rPr lang="zh-CN" altLang="en-US" sz="4000" b="1" dirty="0" smtClean="0">
                <a:effectLst>
                  <a:outerShdw blurRad="38100" dist="38100" dir="2700000" algn="tl">
                    <a:srgbClr val="000000">
                      <a:alpha val="43137"/>
                    </a:srgbClr>
                  </a:outerShdw>
                </a:effectLst>
                <a:hlinkClick r:id="rId2" action="ppaction://hlinksldjump"/>
              </a:rPr>
              <a:t>生态自然观</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生态自然观的观点和特征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生态</a:t>
            </a:r>
            <a:r>
              <a:rPr lang="zh-CN" altLang="en-US" sz="2400" b="1" dirty="0" smtClean="0">
                <a:effectLst>
                  <a:outerShdw blurRad="38100" dist="38100" dir="2700000" algn="tl">
                    <a:srgbClr val="000000">
                      <a:alpha val="43137"/>
                    </a:srgbClr>
                  </a:outerShdw>
                </a:effectLst>
                <a:hlinkClick r:id="rId4" action="ppaction://hlinksldjump"/>
              </a:rPr>
              <a:t>自然观的渊源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生态自然观</a:t>
            </a:r>
            <a:r>
              <a:rPr lang="zh-CN" altLang="en-US" sz="2400" b="1" dirty="0" smtClean="0">
                <a:effectLst>
                  <a:outerShdw blurRad="38100" dist="38100" dir="2700000" algn="tl">
                    <a:srgbClr val="000000">
                      <a:alpha val="43137"/>
                    </a:srgbClr>
                  </a:outerShdw>
                </a:effectLst>
                <a:hlinkClick r:id="rId5" action="ppaction://hlinksldjump"/>
              </a:rPr>
              <a:t>的基础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生态自然观</a:t>
            </a:r>
            <a:r>
              <a:rPr lang="zh-CN" altLang="en-US" sz="2400" b="1" dirty="0" smtClean="0">
                <a:effectLst>
                  <a:outerShdw blurRad="38100" dist="38100" dir="2700000" algn="tl">
                    <a:srgbClr val="000000">
                      <a:alpha val="43137"/>
                    </a:srgbClr>
                  </a:outerShdw>
                </a:effectLst>
                <a:hlinkClick r:id="rId6" action="ppaction://hlinksldjump"/>
              </a:rPr>
              <a:t>的作用</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rPr>
              <a:t>      </a:t>
            </a:r>
            <a:r>
              <a:rPr lang="zh-CN" altLang="en-US" sz="2400" b="1" dirty="0" smtClean="0">
                <a:effectLst>
                  <a:outerShdw blurRad="38100" dist="38100" dir="2700000" algn="tl">
                    <a:srgbClr val="000000">
                      <a:alpha val="43137"/>
                    </a:srgbClr>
                  </a:outerShdw>
                </a:effectLst>
                <a:hlinkClick r:id="rId7" action="ppaction://hlinksldjump"/>
              </a:rPr>
              <a:t>系统</a:t>
            </a:r>
            <a:r>
              <a:rPr lang="zh-CN" altLang="en-US" sz="2400" b="1" dirty="0">
                <a:effectLst>
                  <a:outerShdw blurRad="38100" dist="38100" dir="2700000" algn="tl">
                    <a:srgbClr val="000000">
                      <a:alpha val="43137"/>
                    </a:srgbClr>
                  </a:outerShdw>
                </a:effectLst>
                <a:hlinkClick r:id="rId7" action="ppaction://hlinksldjump"/>
              </a:rPr>
              <a:t>自然观、人工自然观和生态自然观之间的关系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47445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生态自然观的观点和特征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3" action="ppaction://hlinksldjump"/>
              </a:rPr>
              <a:t>生态</a:t>
            </a:r>
            <a:r>
              <a:rPr lang="zh-CN" altLang="en-US" sz="2400" b="1" dirty="0" smtClean="0">
                <a:effectLst>
                  <a:outerShdw blurRad="38100" dist="38100" dir="2700000" algn="tl">
                    <a:srgbClr val="000000">
                      <a:alpha val="43137"/>
                    </a:srgbClr>
                  </a:outerShdw>
                </a:effectLst>
                <a:hlinkClick r:id="rId3" action="ppaction://hlinksldjump"/>
              </a:rPr>
              <a:t>自然观的主要观点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生态</a:t>
            </a:r>
            <a:r>
              <a:rPr lang="zh-CN" altLang="en-US" sz="2400" b="1" dirty="0" smtClean="0">
                <a:effectLst>
                  <a:outerShdw blurRad="38100" dist="38100" dir="2700000" algn="tl">
                    <a:srgbClr val="000000">
                      <a:alpha val="43137"/>
                    </a:srgbClr>
                  </a:outerShdw>
                </a:effectLst>
                <a:hlinkClick r:id="rId4" action="ppaction://hlinksldjump"/>
              </a:rPr>
              <a:t>自然观的基本特征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86890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生态自然观的主要观点</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生态自然界系统具有整体性、多样性、层次性、开放性、动态性、自适应性和自组织性等特征，它是多样性和整体性、平衡和非平衡的统一。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生态</a:t>
            </a:r>
            <a:r>
              <a:rPr lang="zh-CN" altLang="en-US" sz="2000" b="1" dirty="0" smtClean="0">
                <a:effectLst>
                  <a:outerShdw blurRad="38100" dist="38100" dir="2700000" algn="tl">
                    <a:srgbClr val="000000">
                      <a:alpha val="43137"/>
                    </a:srgbClr>
                  </a:outerShdw>
                </a:effectLst>
              </a:rPr>
              <a:t>自然界是天然自然界和人工自然界的统一，是人类文明发展的目标。</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通过从自然界的人工化转向其生态化，从非生态型人工自然界转向生态型人工自然界，</a:t>
            </a:r>
            <a:r>
              <a:rPr lang="zh-CN" altLang="en-US" sz="2000" b="1" dirty="0" smtClean="0">
                <a:effectLst>
                  <a:outerShdw blurRad="38100" dist="38100" dir="2700000" algn="tl">
                    <a:srgbClr val="000000">
                      <a:alpha val="43137"/>
                    </a:srgbClr>
                  </a:outerShdw>
                </a:effectLst>
              </a:rPr>
              <a:t>实现人和自然界</a:t>
            </a:r>
            <a:r>
              <a:rPr lang="zh-CN" altLang="en-US" sz="2000" b="1" dirty="0" smtClean="0">
                <a:effectLst>
                  <a:outerShdw blurRad="38100" dist="38100" dir="2700000" algn="tl">
                    <a:srgbClr val="000000">
                      <a:alpha val="43137"/>
                    </a:srgbClr>
                  </a:outerShdw>
                </a:effectLst>
              </a:rPr>
              <a:t>的可持续发展。</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贯彻落实</a:t>
            </a:r>
            <a:r>
              <a:rPr lang="zh-CN" altLang="en-US" sz="2000" b="1" dirty="0" smtClean="0">
                <a:effectLst>
                  <a:outerShdw blurRad="38100" dist="38100" dir="2700000" algn="tl">
                    <a:srgbClr val="000000">
                      <a:alpha val="43137"/>
                    </a:srgbClr>
                  </a:outerShdw>
                </a:effectLst>
              </a:rPr>
              <a:t>科学发展观，实施节能减排和发展低碳经济，构建和谐社会和建设生态文明。</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49424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生态自然观的基本</a:t>
            </a:r>
            <a:r>
              <a:rPr lang="zh-CN" altLang="en-US" sz="3200" b="1" dirty="0" smtClean="0">
                <a:effectLst>
                  <a:outerShdw blurRad="38100" dist="38100" dir="2700000" algn="tl">
                    <a:srgbClr val="000000">
                      <a:alpha val="43137"/>
                    </a:srgbClr>
                  </a:outerShdw>
                </a:effectLst>
                <a:hlinkClick r:id="rId2" action="ppaction://hlinksldjump"/>
              </a:rPr>
              <a:t>特征</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全球性：</a:t>
            </a:r>
            <a:r>
              <a:rPr lang="zh-CN" altLang="en-US" sz="1800" b="1" dirty="0" smtClean="0">
                <a:effectLst>
                  <a:outerShdw blurRad="38100" dist="38100" dir="2700000" algn="tl">
                    <a:srgbClr val="000000">
                      <a:alpha val="43137"/>
                    </a:srgbClr>
                  </a:outerShdw>
                </a:effectLst>
              </a:rPr>
              <a:t>它是以生态视角，代表地球人类（包括后代人）的利益，研究全球生态或环境问题形成的自然观。</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批判</a:t>
            </a:r>
            <a:r>
              <a:rPr lang="zh-CN" altLang="en-US" sz="2400" b="1" dirty="0" smtClean="0">
                <a:effectLst>
                  <a:outerShdw blurRad="38100" dist="38100" dir="2700000" algn="tl">
                    <a:srgbClr val="000000">
                      <a:alpha val="43137"/>
                    </a:srgbClr>
                  </a:outerShdw>
                </a:effectLst>
              </a:rPr>
              <a:t>性：</a:t>
            </a:r>
            <a:r>
              <a:rPr lang="zh-CN" altLang="en-US" sz="1800" b="1" dirty="0" smtClean="0">
                <a:effectLst>
                  <a:outerShdw blurRad="38100" dist="38100" dir="2700000" algn="tl">
                    <a:srgbClr val="000000">
                      <a:alpha val="43137"/>
                    </a:srgbClr>
                  </a:outerShdw>
                </a:effectLst>
              </a:rPr>
              <a:t>它从生态视角反思和批判人类的理念和行为及其后果，“这种生态视角的批判可以说是人类视角的批判或代表人类的批判”。</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和谐性：</a:t>
            </a:r>
            <a:r>
              <a:rPr lang="zh-CN" altLang="en-US" sz="1800" b="1" dirty="0" smtClean="0">
                <a:effectLst>
                  <a:outerShdw blurRad="38100" dist="38100" dir="2700000" algn="tl">
                    <a:srgbClr val="000000">
                      <a:alpha val="43137"/>
                    </a:srgbClr>
                  </a:outerShdw>
                </a:effectLst>
              </a:rPr>
              <a:t>它强调了科学技术与自然及社会之间的全面、协调、可持续发展，强调了人类社会和其他生命体和非生命体的和谐统一。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26565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生态自然观的渊源</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古代生态自然观思想</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近代生态自然观思想</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10985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古代生态自然观</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古希腊阿那克西曼德等主张人来源于自然界，亚里士多德主张人和其他有机体共存于自然界系统中。</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古代中国人提出“天人合一”思想，主张人与自然界和谐共处、协调发展。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1921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近代生态自然观</a:t>
            </a:r>
            <a:r>
              <a:rPr lang="zh-CN" altLang="en-US" sz="3200" b="1" dirty="0" smtClean="0">
                <a:effectLst>
                  <a:outerShdw blurRad="38100" dist="38100" dir="2700000" algn="tl">
                    <a:srgbClr val="000000">
                      <a:alpha val="43137"/>
                    </a:srgbClr>
                  </a:outerShdw>
                </a:effectLst>
                <a:hlinkClick r:id="rId2" action="ppaction://hlinksldjump"/>
              </a:rPr>
              <a:t>思想</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斯宾诺莎等主张人来源于自然界，卢梭认为“人类征服自然界的自由并没有带来人的自由”。</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马克思、恩格斯主张人是自然界中的一部分；环境创造人，人也创造环境；人与自然界相和谐；改革不合理的社会制度，促进人与自然界协调发展；共产主义是自然主义和人道主义的统一。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49566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生态自然观的基础</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生态自然观的科学基础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生态</a:t>
            </a:r>
            <a:r>
              <a:rPr lang="zh-CN" altLang="en-US" sz="2400" b="1" dirty="0" smtClean="0">
                <a:effectLst>
                  <a:outerShdw blurRad="38100" dist="38100" dir="2700000" algn="tl">
                    <a:srgbClr val="000000">
                      <a:alpha val="43137"/>
                    </a:srgbClr>
                  </a:outerShdw>
                </a:effectLst>
                <a:hlinkClick r:id="rId4" action="ppaction://hlinksldjump"/>
              </a:rPr>
              <a:t>自然观的技术基础</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84526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生态自然观的科学</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生态科学认为人处于食物链金字塔的顶端，人是生态系统的调控者和协同者；人和生物共同遵守“物物相关”、“相生相克”、“协调稳定”等生态规律。</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生态</a:t>
            </a:r>
            <a:r>
              <a:rPr lang="zh-CN" altLang="en-US" sz="2000" b="1" dirty="0" smtClean="0">
                <a:effectLst>
                  <a:outerShdw blurRad="38100" dist="38100" dir="2700000" algn="tl">
                    <a:srgbClr val="000000">
                      <a:alpha val="43137"/>
                    </a:srgbClr>
                  </a:outerShdw>
                </a:effectLst>
              </a:rPr>
              <a:t>科学主张以整体、循环、平衡和多样性的生态理念，研究生物多样性的保护和作用、生态系统的存在和演化，研究人和生态系统之间的辩证关系。</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873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startAt="2"/>
            </a:pPr>
            <a:r>
              <a:rPr lang="zh-CN" altLang="en-US" sz="2800" b="1" dirty="0">
                <a:effectLst>
                  <a:outerShdw blurRad="38100" dist="38100" dir="2700000" algn="tl">
                    <a:srgbClr val="000000">
                      <a:alpha val="43137"/>
                    </a:srgbClr>
                  </a:outerShdw>
                </a:effectLst>
                <a:hlinkClick r:id="rId2" action="ppaction://hlinksldjump"/>
              </a:rPr>
              <a:t>古希腊朴素唯物主义自然观的主要</a:t>
            </a:r>
            <a:r>
              <a:rPr lang="zh-CN" altLang="en-US" sz="2800" b="1" dirty="0" smtClean="0">
                <a:effectLst>
                  <a:outerShdw blurRad="38100" dist="38100" dir="2700000" algn="tl">
                    <a:srgbClr val="000000">
                      <a:alpha val="43137"/>
                    </a:srgbClr>
                  </a:outerShdw>
                </a:effectLst>
                <a:hlinkClick r:id="rId2" action="ppaction://hlinksldjump"/>
              </a:rPr>
              <a:t>观点</a:t>
            </a:r>
            <a:endParaRPr lang="zh-CN" altLang="en-US" sz="28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自然界的本原存在于“某种具有固定形体的东西中”或“某种特殊的东西中”。</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自然界在其内部各元素间的矛盾作用下，无限和永恒地变化和发展着。</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宇宙是有形的、有限的和运动的；生物是进化的，并在其中分化出了人。</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人类通过感性认识和理性认识等路径及演绎推理等方法认识自然界。</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35001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生态自然观的技术</a:t>
            </a:r>
            <a:r>
              <a:rPr lang="zh-CN" altLang="en-US" sz="3200" b="1" dirty="0" smtClean="0">
                <a:effectLst>
                  <a:outerShdw blurRad="38100" dist="38100" dir="2700000" algn="tl">
                    <a:srgbClr val="000000">
                      <a:alpha val="43137"/>
                    </a:srgbClr>
                  </a:outerShdw>
                </a:effectLst>
                <a:hlinkClick r:id="rId2" action="ppaction://hlinksldjump"/>
              </a:rPr>
              <a:t>基础</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生态技术是包括环境技术在内的“一种积极控制或事先控制”的“持续技术”，它被用于对风能、太阳能、地热和水资源的利用和对废物的再利用以及造林、治沙、滴灌等；它“不仅是一类技术的总称，更主要是一种技术观和技术选择战略”。</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生物技术不仅包括传统生物技术，更主要包括基因工程、细胞工程以及</a:t>
            </a:r>
            <a:r>
              <a:rPr lang="zh-CN" altLang="en-US" sz="1800" b="1" dirty="0" smtClean="0">
                <a:effectLst>
                  <a:outerShdw blurRad="38100" dist="38100" dir="2700000" algn="tl">
                    <a:srgbClr val="000000">
                      <a:alpha val="43137"/>
                    </a:srgbClr>
                  </a:outerShdw>
                </a:effectLst>
              </a:rPr>
              <a:t>“生物冶金技术”</a:t>
            </a:r>
            <a:r>
              <a:rPr lang="zh-CN" altLang="en-US" sz="1800" b="1" dirty="0" smtClean="0">
                <a:effectLst>
                  <a:outerShdw blurRad="38100" dist="38100" dir="2700000" algn="tl">
                    <a:srgbClr val="000000">
                      <a:alpha val="43137"/>
                    </a:srgbClr>
                  </a:outerShdw>
                </a:effectLst>
              </a:rPr>
              <a:t>（细菌浸矿）、“环境生物技术”（生物降解）等现代生物技术。</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a:effectLst>
                  <a:outerShdw blurRad="38100" dist="38100" dir="2700000" algn="tl">
                    <a:srgbClr val="000000">
                      <a:alpha val="43137"/>
                    </a:srgbClr>
                  </a:outerShdw>
                </a:effectLst>
              </a:rPr>
              <a:t>生态技术</a:t>
            </a:r>
            <a:r>
              <a:rPr lang="zh-CN" altLang="en-US" sz="1800" b="1" dirty="0" smtClean="0">
                <a:effectLst>
                  <a:outerShdw blurRad="38100" dist="38100" dir="2700000" algn="tl">
                    <a:srgbClr val="000000">
                      <a:alpha val="43137"/>
                    </a:srgbClr>
                  </a:outerShdw>
                </a:effectLst>
              </a:rPr>
              <a:t>和生物技术等对于“全面促进资源节约”、“加大自然生态系统和环境保护力度”等都具有重要作用。</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37808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生态自然观的作用</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丰富和发展了马克思主义自然观：</a:t>
            </a:r>
            <a:r>
              <a:rPr lang="zh-CN" altLang="en-US" sz="2000" b="1" dirty="0" smtClean="0">
                <a:effectLst>
                  <a:outerShdw blurRad="38100" dist="38100" dir="2700000" algn="tl">
                    <a:srgbClr val="000000">
                      <a:alpha val="43137"/>
                    </a:srgbClr>
                  </a:outerShdw>
                </a:effectLst>
              </a:rPr>
              <a:t>它倡导系统思维方式，发挥人的主体创造性，强化人与自然界协调发展的生态意识，促进了马克思主义自然观在认识人类与生态系统关系方面的发展。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有助于贯彻落实科学发展观</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有助于建设生态文明</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92390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有助于贯彻落实</a:t>
            </a:r>
            <a:r>
              <a:rPr lang="zh-CN" altLang="en-US" sz="3200" b="1" dirty="0" smtClean="0">
                <a:effectLst>
                  <a:outerShdw blurRad="38100" dist="38100" dir="2700000" algn="tl">
                    <a:srgbClr val="000000">
                      <a:alpha val="43137"/>
                    </a:srgbClr>
                  </a:outerShdw>
                </a:effectLst>
                <a:hlinkClick r:id="rId2" action="ppaction://hlinksldjump"/>
              </a:rPr>
              <a:t>科学发展观</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科学发展观是指以人为本，全面协调可持续的发展观；它是马克思主义中国化 的成果，是中国共产党集体智慧的结晶，是发展中国特色社会主义必须坚持和贯彻的指导思想。</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生态</a:t>
            </a:r>
            <a:r>
              <a:rPr lang="zh-CN" altLang="en-US" sz="2000" b="1" dirty="0" smtClean="0">
                <a:effectLst>
                  <a:outerShdw blurRad="38100" dist="38100" dir="2700000" algn="tl">
                    <a:srgbClr val="000000">
                      <a:alpha val="43137"/>
                    </a:srgbClr>
                  </a:outerShdw>
                </a:effectLst>
              </a:rPr>
              <a:t>自然观强调包括当代人和后代人在内的人类主体论，追求人和生态系统的和谐发展，为贯彻落实科学发展观提供了理论前提。</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90080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有助于建设生态</a:t>
            </a:r>
            <a:r>
              <a:rPr lang="zh-CN" altLang="en-US" sz="3200" b="1" dirty="0" smtClean="0">
                <a:effectLst>
                  <a:outerShdw blurRad="38100" dist="38100" dir="2700000" algn="tl">
                    <a:srgbClr val="000000">
                      <a:alpha val="43137"/>
                    </a:srgbClr>
                  </a:outerShdw>
                </a:effectLst>
                <a:hlinkClick r:id="rId2" action="ppaction://hlinksldjump"/>
              </a:rPr>
              <a:t>文明</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生态文明是指通过不断完善社会制度、改善人的价值观念和思维方式，促进经济、社会和环境协调发展，建设人与自然和谐统一的新的社会文明，它有助于实现生态自然观，有助于持续、健康地搞好现代化建设，它“是关系人民福祉、关乎民族未来的长远大计”。</a:t>
            </a:r>
            <a:endParaRPr lang="en-US" altLang="zh-CN" sz="16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a:effectLst>
                  <a:outerShdw blurRad="38100" dist="38100" dir="2700000" algn="tl">
                    <a:srgbClr val="000000">
                      <a:alpha val="43137"/>
                    </a:srgbClr>
                  </a:outerShdw>
                </a:effectLst>
              </a:rPr>
              <a:t>生态</a:t>
            </a:r>
            <a:r>
              <a:rPr lang="zh-CN" altLang="en-US" sz="1600" b="1" dirty="0" smtClean="0">
                <a:effectLst>
                  <a:outerShdw blurRad="38100" dist="38100" dir="2700000" algn="tl">
                    <a:srgbClr val="000000">
                      <a:alpha val="43137"/>
                    </a:srgbClr>
                  </a:outerShdw>
                </a:effectLst>
              </a:rPr>
              <a:t>自然观强调重新审视和辩证理解“人类中心主义”，正确认识人类与生态系统的关系，为建设生态文明奠定了理论基础。</a:t>
            </a:r>
            <a:endParaRPr lang="en-US" altLang="zh-CN" sz="16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600" b="1" dirty="0">
                <a:effectLst>
                  <a:outerShdw blurRad="38100" dist="38100" dir="2700000" algn="tl">
                    <a:srgbClr val="000000">
                      <a:alpha val="43137"/>
                    </a:srgbClr>
                  </a:outerShdw>
                </a:effectLst>
              </a:rPr>
              <a:t>建设生态</a:t>
            </a:r>
            <a:r>
              <a:rPr lang="zh-CN" altLang="en-US" sz="1600" b="1" dirty="0" smtClean="0">
                <a:effectLst>
                  <a:outerShdw blurRad="38100" dist="38100" dir="2700000" algn="tl">
                    <a:srgbClr val="000000">
                      <a:alpha val="43137"/>
                    </a:srgbClr>
                  </a:outerShdw>
                </a:effectLst>
              </a:rPr>
              <a:t>文明，“必须树立尊重自然、顺应自然、保护自然的生态文明理念”，“坚持节约资源和保护环境的基本国策，坚持节约优先、保护优先、自然恢复为主的方针，坚持生产发展、生活富裕、生态良好的文明发展道路”；要“把生态文明建设放在突出地位，融入经济建设、政治建设、文化建设、社会建设各方面和全过程，努力建设美丽中国，实现中华民族永续发展”。</a:t>
            </a:r>
            <a:endParaRPr lang="zh-CN" alt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77155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b="1" dirty="0" smtClean="0">
                <a:effectLst>
                  <a:outerShdw blurRad="38100" dist="38100" dir="2700000" algn="tl">
                    <a:srgbClr val="000000">
                      <a:alpha val="43137"/>
                    </a:srgbClr>
                  </a:outerShdw>
                </a:effectLst>
                <a:hlinkClick r:id="rId2" action="ppaction://hlinksldjump"/>
              </a:rPr>
              <a:t>系统自然观、人工自然观和生态自然观之间的关系</a:t>
            </a:r>
            <a:endParaRPr lang="zh-CN" altLang="en-US" sz="24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它们都是围绕人与自然界关系的主题，丰富和发展了马克思主义自然观的本体论、认识论和方法论；</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它们在研究人与自然界的关系方面各有其侧重点；</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它们在研究人与自然界的关系方面相互关联。</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72523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思考题</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rPr>
              <a:t>如何理解朴素唯物主义自然观、机械唯物主义自然观和辩证唯物主义自然观的辩证关系？</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rPr>
              <a:t>如何</a:t>
            </a:r>
            <a:r>
              <a:rPr lang="zh-CN" altLang="en-US" sz="2400" b="1" dirty="0" smtClean="0">
                <a:effectLst>
                  <a:outerShdw blurRad="38100" dist="38100" dir="2700000" algn="tl">
                    <a:srgbClr val="000000">
                      <a:alpha val="43137"/>
                    </a:srgbClr>
                  </a:outerShdw>
                </a:effectLst>
              </a:rPr>
              <a:t>认识机械唯物主义自然观的局限性？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rPr>
              <a:t>如何把握系统自然观、人工自然观和生态自然观对认识人与自然辩证关系的意义和作用？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rPr>
              <a:t>如何</a:t>
            </a:r>
            <a:r>
              <a:rPr lang="zh-CN" altLang="en-US" sz="2400" b="1" dirty="0" smtClean="0">
                <a:effectLst>
                  <a:outerShdw blurRad="38100" dist="38100" dir="2700000" algn="tl">
                    <a:srgbClr val="000000">
                      <a:alpha val="43137"/>
                    </a:srgbClr>
                  </a:outerShdw>
                </a:effectLst>
              </a:rPr>
              <a:t>理解马克思主义自然观形成和发展的价值和意义？</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rPr>
              <a:t>如何</a:t>
            </a:r>
            <a:r>
              <a:rPr lang="zh-CN" altLang="en-US" sz="2400" b="1" dirty="0" smtClean="0">
                <a:effectLst>
                  <a:outerShdw blurRad="38100" dist="38100" dir="2700000" algn="tl">
                    <a:srgbClr val="000000">
                      <a:alpha val="43137"/>
                    </a:srgbClr>
                  </a:outerShdw>
                </a:effectLst>
              </a:rPr>
              <a:t>认识生态自然观和生态文明建设之间的辩证关系？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49685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6610</Words>
  <Application>Microsoft Office PowerPoint</Application>
  <PresentationFormat>全屏显示(4:3)</PresentationFormat>
  <Paragraphs>363</Paragraphs>
  <Slides>95</Slides>
  <Notes>0</Notes>
  <HiddenSlides>0</HiddenSlides>
  <MMClips>0</MMClips>
  <ScaleCrop>false</ScaleCrop>
  <HeadingPairs>
    <vt:vector size="4" baseType="variant">
      <vt:variant>
        <vt:lpstr>主题</vt:lpstr>
      </vt:variant>
      <vt:variant>
        <vt:i4>1</vt:i4>
      </vt:variant>
      <vt:variant>
        <vt:lpstr>幻灯片标题</vt:lpstr>
      </vt:variant>
      <vt:variant>
        <vt:i4>95</vt:i4>
      </vt:variant>
    </vt:vector>
  </HeadingPairs>
  <TitlesOfParts>
    <vt:vector size="96" baseType="lpstr">
      <vt:lpstr>Office 主题​​</vt:lpstr>
      <vt:lpstr>自然辨证法概论</vt:lpstr>
      <vt:lpstr>第一章 马克思主义自然观</vt:lpstr>
      <vt:lpstr>朴素唯物主义自然观</vt:lpstr>
      <vt:lpstr>朴素唯物主义自然观的观点和特征</vt:lpstr>
      <vt:lpstr>朴素唯物主义自然观的主要观点</vt:lpstr>
      <vt:lpstr>朴素唯物主义自然观的基本特征</vt:lpstr>
      <vt:lpstr>古代中国和希腊朴素唯物主义自然观</vt:lpstr>
      <vt:lpstr>古代中国朴素唯物主义自然观的主要观点</vt:lpstr>
      <vt:lpstr>古希腊朴素唯物主义自然观的主要观点</vt:lpstr>
      <vt:lpstr>古代中国和古希腊朴素唯物主义自然观的比较</vt:lpstr>
      <vt:lpstr>朴素唯物主义自然观的渊源和基础</vt:lpstr>
      <vt:lpstr>朴素唯物主义自然观的思想渊源</vt:lpstr>
      <vt:lpstr>朴素唯物主义自然观的理论基础</vt:lpstr>
      <vt:lpstr>朴素唯物主义自然观的作用</vt:lpstr>
      <vt:lpstr>古代中国朴素唯物主义自然观的作用</vt:lpstr>
      <vt:lpstr>古希腊朴素唯物主义自然观的作用</vt:lpstr>
      <vt:lpstr>朴素唯物主义自然观的缺陷</vt:lpstr>
      <vt:lpstr>不能彻底地坚持唯物主义</vt:lpstr>
      <vt:lpstr>不能满足民众的需要</vt:lpstr>
      <vt:lpstr>不能科学地说明自然界</vt:lpstr>
      <vt:lpstr>朴素唯物主义自然观的演变</vt:lpstr>
      <vt:lpstr>中世纪宗教神学自然观</vt:lpstr>
      <vt:lpstr>文艺复兴时期的自然观</vt:lpstr>
      <vt:lpstr>机械唯物主义自然观</vt:lpstr>
      <vt:lpstr>机械唯物主义自然观的观点和特征</vt:lpstr>
      <vt:lpstr>机械唯物主义自然观的主要观点</vt:lpstr>
      <vt:lpstr>机械唯物主义自然观的基本特征</vt:lpstr>
      <vt:lpstr>机械唯物主义自然观的渊源</vt:lpstr>
      <vt:lpstr>机械唯物主义自然观的基础</vt:lpstr>
      <vt:lpstr>机械唯物主义自然观的科学基础</vt:lpstr>
      <vt:lpstr>机械唯物主义自然观的技术基础</vt:lpstr>
      <vt:lpstr>机械唯物主义自然观的作用</vt:lpstr>
      <vt:lpstr>机械唯物主义自然观的缺陷</vt:lpstr>
      <vt:lpstr>以机械决定论认识自然界</vt:lpstr>
      <vt:lpstr>以因果决定论看待自然界</vt:lpstr>
      <vt:lpstr>以孤立和静止的方法研究自然界</vt:lpstr>
      <vt:lpstr>机械唯物主义自然观的演变</vt:lpstr>
      <vt:lpstr>机械唯物主义自然观的发展和影响</vt:lpstr>
      <vt:lpstr>机械唯物主义自然观受到的挑战和冲击</vt:lpstr>
      <vt:lpstr>辩证唯物主义自然观</vt:lpstr>
      <vt:lpstr>辩证唯物主义自然观的观点和特征</vt:lpstr>
      <vt:lpstr>辩证唯物主义自然观的主要观点</vt:lpstr>
      <vt:lpstr>辩证唯物主义自然观的基本特征</vt:lpstr>
      <vt:lpstr>辩证唯物主义自然观的渊源</vt:lpstr>
      <vt:lpstr>古希腊哲学</vt:lpstr>
      <vt:lpstr>德国古典哲学</vt:lpstr>
      <vt:lpstr>辩证唯物主义自然观的基础</vt:lpstr>
      <vt:lpstr>辩证唯物主义自然观的科学基础</vt:lpstr>
      <vt:lpstr>辩证唯物主义自然观的技术基础</vt:lpstr>
      <vt:lpstr>辩证唯物主义自然观的作用</vt:lpstr>
      <vt:lpstr>实现了自然观史上的革命性变革</vt:lpstr>
      <vt:lpstr>为马克思主义自然观的形成奠定了理论基础</vt:lpstr>
      <vt:lpstr>为自然科学的发展提供了方法论基础</vt:lpstr>
      <vt:lpstr>为自然科学和社会科学的融合奠定了理论基础</vt:lpstr>
      <vt:lpstr>成为系统自然观等形成的思想渊源</vt:lpstr>
      <vt:lpstr>辩证唯物主义自然观的演变</vt:lpstr>
      <vt:lpstr>被现代物理学丰富和发展</vt:lpstr>
      <vt:lpstr>被系统科学丰富和发展</vt:lpstr>
      <vt:lpstr>系统自然观</vt:lpstr>
      <vt:lpstr>系统自然观的观点和特征</vt:lpstr>
      <vt:lpstr>系统自然观的主要观点</vt:lpstr>
      <vt:lpstr>系统自然观的基本特征</vt:lpstr>
      <vt:lpstr>系统自然观的渊源</vt:lpstr>
      <vt:lpstr>古代系统自然观思想</vt:lpstr>
      <vt:lpstr>近代系统自然观思想</vt:lpstr>
      <vt:lpstr>系统自然观的基础</vt:lpstr>
      <vt:lpstr>系统自然观的科学基础</vt:lpstr>
      <vt:lpstr>系统自然观的技术基础</vt:lpstr>
      <vt:lpstr>系统自然观的作用</vt:lpstr>
      <vt:lpstr>人工自然观</vt:lpstr>
      <vt:lpstr>人工自然观的观点和特征</vt:lpstr>
      <vt:lpstr>人工自然观的主要观点</vt:lpstr>
      <vt:lpstr>人工自然观的基本特征</vt:lpstr>
      <vt:lpstr>人工自然观的渊源</vt:lpstr>
      <vt:lpstr>古代人工自然观思想</vt:lpstr>
      <vt:lpstr>近代人工自然观思想</vt:lpstr>
      <vt:lpstr>人工自然观的基础</vt:lpstr>
      <vt:lpstr>人工自然观的科学基础</vt:lpstr>
      <vt:lpstr>人工自然观的技术基础</vt:lpstr>
      <vt:lpstr>人工自然观的作用</vt:lpstr>
      <vt:lpstr>生态自然观</vt:lpstr>
      <vt:lpstr>生态自然观的观点和特征</vt:lpstr>
      <vt:lpstr>生态自然观的主要观点</vt:lpstr>
      <vt:lpstr>生态自然观的基本特征</vt:lpstr>
      <vt:lpstr>生态自然观的渊源</vt:lpstr>
      <vt:lpstr>古代生态自然观思想</vt:lpstr>
      <vt:lpstr>近代生态自然观思想</vt:lpstr>
      <vt:lpstr>生态自然观的基础</vt:lpstr>
      <vt:lpstr>生态自然观的科学基础</vt:lpstr>
      <vt:lpstr>生态自然观的技术基础</vt:lpstr>
      <vt:lpstr>生态自然观的作用</vt:lpstr>
      <vt:lpstr>有助于贯彻落实科学发展观</vt:lpstr>
      <vt:lpstr>有助于建设生态文明</vt:lpstr>
      <vt:lpstr>系统自然观、人工自然观和生态自然观之间的关系</vt:lpstr>
      <vt:lpstr>思考题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自然辨证法概论</dc:title>
  <dc:creator>xtzj</dc:creator>
  <cp:lastModifiedBy>xtzj</cp:lastModifiedBy>
  <cp:revision>79</cp:revision>
  <dcterms:created xsi:type="dcterms:W3CDTF">2021-08-30T10:45:11Z</dcterms:created>
  <dcterms:modified xsi:type="dcterms:W3CDTF">2021-10-06T09:38:14Z</dcterms:modified>
</cp:coreProperties>
</file>